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Lst>
  <p:notesMasterIdLst>
    <p:notesMasterId r:id="rId60"/>
  </p:notesMasterIdLst>
  <p:sldIdLst>
    <p:sldId id="340" r:id="rId3"/>
    <p:sldId id="257" r:id="rId4"/>
    <p:sldId id="341" r:id="rId5"/>
    <p:sldId id="259" r:id="rId6"/>
    <p:sldId id="260" r:id="rId7"/>
    <p:sldId id="261" r:id="rId8"/>
    <p:sldId id="262" r:id="rId9"/>
    <p:sldId id="263" r:id="rId10"/>
    <p:sldId id="264" r:id="rId11"/>
    <p:sldId id="265" r:id="rId12"/>
    <p:sldId id="266" r:id="rId13"/>
    <p:sldId id="267" r:id="rId14"/>
    <p:sldId id="268" r:id="rId15"/>
    <p:sldId id="338"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4" r:id="rId29"/>
    <p:sldId id="285" r:id="rId30"/>
    <p:sldId id="286" r:id="rId31"/>
    <p:sldId id="287" r:id="rId32"/>
    <p:sldId id="288" r:id="rId33"/>
    <p:sldId id="289" r:id="rId34"/>
    <p:sldId id="290" r:id="rId35"/>
    <p:sldId id="326" r:id="rId36"/>
    <p:sldId id="327" r:id="rId37"/>
    <p:sldId id="294" r:id="rId38"/>
    <p:sldId id="295" r:id="rId39"/>
    <p:sldId id="291" r:id="rId40"/>
    <p:sldId id="296" r:id="rId41"/>
    <p:sldId id="297" r:id="rId42"/>
    <p:sldId id="328" r:id="rId43"/>
    <p:sldId id="299" r:id="rId44"/>
    <p:sldId id="300" r:id="rId45"/>
    <p:sldId id="337" r:id="rId46"/>
    <p:sldId id="301" r:id="rId47"/>
    <p:sldId id="302" r:id="rId48"/>
    <p:sldId id="303" r:id="rId49"/>
    <p:sldId id="304" r:id="rId50"/>
    <p:sldId id="329" r:id="rId51"/>
    <p:sldId id="330" r:id="rId52"/>
    <p:sldId id="331" r:id="rId53"/>
    <p:sldId id="332" r:id="rId54"/>
    <p:sldId id="333" r:id="rId55"/>
    <p:sldId id="334" r:id="rId56"/>
    <p:sldId id="335" r:id="rId57"/>
    <p:sldId id="317" r:id="rId58"/>
    <p:sldId id="339" r:id="rId59"/>
  </p:sldIdLst>
  <p:sldSz cx="9144000" cy="5143500" type="screen16x9"/>
  <p:notesSz cx="6858000" cy="9144000"/>
  <p:defaultTex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52uhjeDDMLvRryXNKe6S7A==" hashData="j2YUN6aMtujTTz9j3oFiU8iCWUw="/>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45" autoAdjust="0"/>
    <p:restoredTop sz="87482" autoAdjust="0"/>
  </p:normalViewPr>
  <p:slideViewPr>
    <p:cSldViewPr snapToGrid="0" snapToObjects="1">
      <p:cViewPr>
        <p:scale>
          <a:sx n="108" d="100"/>
          <a:sy n="108" d="100"/>
        </p:scale>
        <p:origin x="-264" y="-7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CD9006-5BB3-AC4D-969D-B11308764231}" type="datetimeFigureOut">
              <a:rPr lang="en-US" smtClean="0"/>
              <a:pPr/>
              <a:t>5/6/2015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9EFA50-432A-5B47-9164-EA25356F6FE0}" type="slidenum">
              <a:rPr lang="en-US" smtClean="0"/>
              <a:pPr/>
              <a:t>‹#›</a:t>
            </a:fld>
            <a:endParaRPr lang="en-US"/>
          </a:p>
        </p:txBody>
      </p:sp>
    </p:spTree>
    <p:extLst>
      <p:ext uri="{BB962C8B-B14F-4D97-AF65-F5344CB8AC3E}">
        <p14:creationId xmlns:p14="http://schemas.microsoft.com/office/powerpoint/2010/main" val="3184269648"/>
      </p:ext>
    </p:extLst>
  </p:cSld>
  <p:clrMap bg1="lt1" tx1="dk1" bg2="lt2" tx2="dk2" accent1="accent1" accent2="accent2" accent3="accent3" accent4="accent4" accent5="accent5" accent6="accent6" hlink="hlink" folHlink="folHlink"/>
  <p:notesStyle>
    <a:lvl1pPr marL="0" algn="l" defTabSz="457189" rtl="0" eaLnBrk="1" latinLnBrk="0" hangingPunct="1">
      <a:defRPr sz="1200" kern="1200">
        <a:solidFill>
          <a:schemeClr val="tx1"/>
        </a:solidFill>
        <a:latin typeface="+mn-lt"/>
        <a:ea typeface="+mn-ea"/>
        <a:cs typeface="+mn-cs"/>
      </a:defRPr>
    </a:lvl1pPr>
    <a:lvl2pPr marL="457189" algn="l" defTabSz="457189" rtl="0" eaLnBrk="1" latinLnBrk="0" hangingPunct="1">
      <a:defRPr sz="1200" kern="1200">
        <a:solidFill>
          <a:schemeClr val="tx1"/>
        </a:solidFill>
        <a:latin typeface="+mn-lt"/>
        <a:ea typeface="+mn-ea"/>
        <a:cs typeface="+mn-cs"/>
      </a:defRPr>
    </a:lvl2pPr>
    <a:lvl3pPr marL="914378" algn="l" defTabSz="457189" rtl="0" eaLnBrk="1" latinLnBrk="0" hangingPunct="1">
      <a:defRPr sz="1200" kern="1200">
        <a:solidFill>
          <a:schemeClr val="tx1"/>
        </a:solidFill>
        <a:latin typeface="+mn-lt"/>
        <a:ea typeface="+mn-ea"/>
        <a:cs typeface="+mn-cs"/>
      </a:defRPr>
    </a:lvl3pPr>
    <a:lvl4pPr marL="1371566" algn="l" defTabSz="457189" rtl="0" eaLnBrk="1" latinLnBrk="0" hangingPunct="1">
      <a:defRPr sz="1200" kern="1200">
        <a:solidFill>
          <a:schemeClr val="tx1"/>
        </a:solidFill>
        <a:latin typeface="+mn-lt"/>
        <a:ea typeface="+mn-ea"/>
        <a:cs typeface="+mn-cs"/>
      </a:defRPr>
    </a:lvl4pPr>
    <a:lvl5pPr marL="1828754" algn="l" defTabSz="457189" rtl="0" eaLnBrk="1" latinLnBrk="0" hangingPunct="1">
      <a:defRPr sz="1200" kern="1200">
        <a:solidFill>
          <a:schemeClr val="tx1"/>
        </a:solidFill>
        <a:latin typeface="+mn-lt"/>
        <a:ea typeface="+mn-ea"/>
        <a:cs typeface="+mn-cs"/>
      </a:defRPr>
    </a:lvl5pPr>
    <a:lvl6pPr marL="2285943" algn="l" defTabSz="457189" rtl="0" eaLnBrk="1" latinLnBrk="0" hangingPunct="1">
      <a:defRPr sz="1200" kern="1200">
        <a:solidFill>
          <a:schemeClr val="tx1"/>
        </a:solidFill>
        <a:latin typeface="+mn-lt"/>
        <a:ea typeface="+mn-ea"/>
        <a:cs typeface="+mn-cs"/>
      </a:defRPr>
    </a:lvl6pPr>
    <a:lvl7pPr marL="2743132" algn="l" defTabSz="457189" rtl="0" eaLnBrk="1" latinLnBrk="0" hangingPunct="1">
      <a:defRPr sz="1200" kern="1200">
        <a:solidFill>
          <a:schemeClr val="tx1"/>
        </a:solidFill>
        <a:latin typeface="+mn-lt"/>
        <a:ea typeface="+mn-ea"/>
        <a:cs typeface="+mn-cs"/>
      </a:defRPr>
    </a:lvl7pPr>
    <a:lvl8pPr marL="3200320" algn="l" defTabSz="457189" rtl="0" eaLnBrk="1" latinLnBrk="0" hangingPunct="1">
      <a:defRPr sz="1200" kern="1200">
        <a:solidFill>
          <a:schemeClr val="tx1"/>
        </a:solidFill>
        <a:latin typeface="+mn-lt"/>
        <a:ea typeface="+mn-ea"/>
        <a:cs typeface="+mn-cs"/>
      </a:defRPr>
    </a:lvl8pPr>
    <a:lvl9pPr marL="3657509" algn="l" defTabSz="4571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19A98A-D885-459D-B7E7-1E257C61379D}" type="slidenum">
              <a:rPr lang="en-US" smtClean="0"/>
              <a:pPr/>
              <a:t>1</a:t>
            </a:fld>
            <a:endParaRPr lang="en-US"/>
          </a:p>
        </p:txBody>
      </p:sp>
    </p:spTree>
    <p:extLst>
      <p:ext uri="{BB962C8B-B14F-4D97-AF65-F5344CB8AC3E}">
        <p14:creationId xmlns:p14="http://schemas.microsoft.com/office/powerpoint/2010/main" val="1230124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pPr marL="171450" indent="-171450">
              <a:buFont typeface="Arial"/>
              <a:buChar char="•"/>
            </a:pPr>
            <a:r>
              <a:rPr lang="en-US" baseline="0" dirty="0" smtClean="0"/>
              <a:t>With technology today, we have the power to leverage our collective buying power! </a:t>
            </a:r>
          </a:p>
          <a:p>
            <a:pPr marL="171450" indent="-171450">
              <a:buFont typeface="Arial"/>
              <a:buChar char="•"/>
            </a:pPr>
            <a:r>
              <a:rPr lang="en-US" baseline="0" dirty="0" smtClean="0"/>
              <a:t>We don’t need to solely have a consumer: retailer relationship anymore because we can recycle our money by converting the margins earned from shopping through our SHOP.COM website into an ongoing income.  </a:t>
            </a:r>
          </a:p>
          <a:p>
            <a:pPr marL="171450" indent="-171450">
              <a:buFont typeface="Arial"/>
              <a:buChar char="•"/>
            </a:pPr>
            <a:r>
              <a:rPr lang="en-US" baseline="0" dirty="0" smtClean="0"/>
              <a:t>Due to the massive numbers of UFOs and customers shopping through SHOP.COM, we have the power to force prices down and increase the margins that we get from those sales.  That allows us to increase BV and IBV which increases your residual income and lessens the time it takes to achieve it.  </a:t>
            </a: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11</a:t>
            </a:fld>
            <a:endParaRPr lang="en-US"/>
          </a:p>
        </p:txBody>
      </p:sp>
    </p:spTree>
    <p:extLst>
      <p:ext uri="{BB962C8B-B14F-4D97-AF65-F5344CB8AC3E}">
        <p14:creationId xmlns:p14="http://schemas.microsoft.com/office/powerpoint/2010/main" val="123602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pPr marL="171450" indent="-171450">
              <a:buFont typeface="Arial"/>
              <a:buChar char="•"/>
            </a:pPr>
            <a:r>
              <a:rPr lang="en-US" baseline="0" dirty="0" smtClean="0"/>
              <a:t>How can you keep your hard earned assets in the family?  </a:t>
            </a:r>
          </a:p>
          <a:p>
            <a:pPr marL="171450" indent="-171450">
              <a:buFont typeface="Arial"/>
              <a:buChar char="•"/>
            </a:pPr>
            <a:r>
              <a:rPr lang="en-US" baseline="0" dirty="0" smtClean="0"/>
              <a:t>Your UnFranchise is a willable asset and can be willed to family and generations to come. </a:t>
            </a:r>
          </a:p>
          <a:p>
            <a:pPr marL="171450" indent="-171450">
              <a:buFont typeface="Arial"/>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12</a:t>
            </a:fld>
            <a:endParaRPr lang="en-US"/>
          </a:p>
        </p:txBody>
      </p:sp>
    </p:spTree>
    <p:extLst>
      <p:ext uri="{BB962C8B-B14F-4D97-AF65-F5344CB8AC3E}">
        <p14:creationId xmlns:p14="http://schemas.microsoft.com/office/powerpoint/2010/main" val="4078453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pPr marL="171450" indent="-171450">
              <a:buFont typeface="Arial"/>
              <a:buChar char="•"/>
            </a:pPr>
            <a:r>
              <a:rPr lang="en-US" baseline="0" dirty="0" smtClean="0"/>
              <a:t>Again, we are hitting this point!  You are not funding this Shopping Annuity with discretionary income, but with money you are already spending.  </a:t>
            </a:r>
          </a:p>
          <a:p>
            <a:pPr marL="171450" indent="-171450">
              <a:buFont typeface="Arial"/>
              <a:buChar char="•"/>
            </a:pPr>
            <a:r>
              <a:rPr lang="en-US" baseline="0" dirty="0" smtClean="0"/>
              <a:t>Everybody spends money to live.  You can either find a way to make that money work for you or you can continue to do what you’re doing and everything stays the same.</a:t>
            </a:r>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13</a:t>
            </a:fld>
            <a:endParaRPr lang="en-US"/>
          </a:p>
        </p:txBody>
      </p:sp>
    </p:spTree>
    <p:extLst>
      <p:ext uri="{BB962C8B-B14F-4D97-AF65-F5344CB8AC3E}">
        <p14:creationId xmlns:p14="http://schemas.microsoft.com/office/powerpoint/2010/main" val="1474701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Celine:</a:t>
            </a:r>
          </a:p>
          <a:p>
            <a:r>
              <a:rPr lang="en-US" b="1" dirty="0" smtClean="0"/>
              <a:t>We</a:t>
            </a:r>
            <a:r>
              <a:rPr lang="en-US" b="1" baseline="0" dirty="0" smtClean="0"/>
              <a:t> need more time to localize slides 13-18 as we are waiting for latest figures from government sources. </a:t>
            </a:r>
            <a:endParaRPr lang="en-US" b="1" dirty="0" smtClean="0"/>
          </a:p>
          <a:p>
            <a:endParaRPr lang="en-US" b="1" dirty="0" smtClean="0"/>
          </a:p>
          <a:p>
            <a:endParaRPr lang="en-US" b="1" dirty="0" smtClean="0"/>
          </a:p>
          <a:p>
            <a:r>
              <a:rPr lang="en-US" b="1" dirty="0" smtClean="0"/>
              <a:t>TRAINERS</a:t>
            </a:r>
            <a:r>
              <a:rPr lang="en-US" b="1" baseline="0" dirty="0" smtClean="0"/>
              <a:t> NOTES:</a:t>
            </a:r>
          </a:p>
          <a:p>
            <a:r>
              <a:rPr lang="en-US" baseline="0" dirty="0" smtClean="0"/>
              <a:t>We’ve been saying that people are spending the money.  All they need to do is convert it.  </a:t>
            </a:r>
          </a:p>
          <a:p>
            <a:r>
              <a:rPr lang="en-US" baseline="0" dirty="0" smtClean="0"/>
              <a:t>Now we are going to introduce statistical evidence which proves the point that the money IS being spent.  One of the biggest mental/ thinking hurdles we need to overcome when presenting this is the idea that the </a:t>
            </a:r>
            <a:r>
              <a:rPr lang="en-US" u="sng" baseline="0" dirty="0" smtClean="0"/>
              <a:t>money is being spent.  </a:t>
            </a:r>
            <a:r>
              <a:rPr lang="en-US" baseline="0" dirty="0" smtClean="0"/>
              <a:t>Many people make their money and spend all (or almost all of it) yet still have a knee-jerk reaction and think they couldn’t find the dollars from their current spending to transfer over.  The purpose of this upcoming section is to eliminate those concerns by showing hard data.</a:t>
            </a:r>
          </a:p>
          <a:p>
            <a:endParaRPr lang="en-US" baseline="0" dirty="0" smtClean="0"/>
          </a:p>
          <a:p>
            <a:r>
              <a:rPr lang="en-US" baseline="0" dirty="0" smtClean="0"/>
              <a:t>Don’t forget to note:</a:t>
            </a:r>
          </a:p>
          <a:p>
            <a:pPr marL="171450" indent="-171450">
              <a:buFont typeface="Arial"/>
              <a:buChar char="•"/>
            </a:pPr>
            <a:r>
              <a:rPr lang="en-US" baseline="0" dirty="0" smtClean="0"/>
              <a:t>These stats are not UnFranchise Stats.  They are from the Census and Statistics Department (C&amp;SD), 2009/10 Household Expenditure Survey</a:t>
            </a:r>
          </a:p>
          <a:p>
            <a:pPr marL="171450" indent="-171450">
              <a:buFont typeface="Arial"/>
              <a:buChar char="•"/>
            </a:pPr>
            <a:r>
              <a:rPr lang="en-US" baseline="0" dirty="0" smtClean="0"/>
              <a:t>and the Rebasing of the Consumer Price Indices.  They are can be accessed by the public.</a:t>
            </a:r>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996525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Celine:</a:t>
            </a:r>
          </a:p>
          <a:p>
            <a:r>
              <a:rPr lang="en-US" b="1" dirty="0" smtClean="0"/>
              <a:t>We</a:t>
            </a:r>
            <a:r>
              <a:rPr lang="en-US" b="1" baseline="0" dirty="0" smtClean="0"/>
              <a:t> need more time to localize slides 13-18 as we are waiting for latest figures from government sources. </a:t>
            </a:r>
            <a:endParaRPr lang="en-US" b="1" dirty="0" smtClean="0"/>
          </a:p>
          <a:p>
            <a:r>
              <a:rPr lang="en-US" b="1" dirty="0" smtClean="0"/>
              <a:t>Penelope:</a:t>
            </a:r>
          </a:p>
          <a:p>
            <a:r>
              <a:rPr lang="en-US" b="1" dirty="0" smtClean="0"/>
              <a:t>The latest figures are from the Census and Statistics Department (C&amp;SD), Monthly Report on</a:t>
            </a:r>
          </a:p>
          <a:p>
            <a:r>
              <a:rPr lang="en-US" b="1" dirty="0" smtClean="0"/>
              <a:t>the Consumer Price Index(February 2015) http://www.statistics.gov.hk/pub/B10600012015MM02B0100.pdf</a:t>
            </a:r>
          </a:p>
          <a:p>
            <a:endParaRPr lang="en-US" b="1" dirty="0" smtClean="0"/>
          </a:p>
          <a:p>
            <a:endParaRPr lang="en-US" b="1" dirty="0" smtClean="0"/>
          </a:p>
          <a:p>
            <a:endParaRPr lang="en-US" b="1" dirty="0" smtClean="0"/>
          </a:p>
          <a:p>
            <a:r>
              <a:rPr lang="en-US" b="1" dirty="0" smtClean="0"/>
              <a:t>TRAINERS</a:t>
            </a:r>
            <a:r>
              <a:rPr lang="en-US" b="1" baseline="0" dirty="0" smtClean="0"/>
              <a:t> NOTES:</a:t>
            </a:r>
          </a:p>
          <a:p>
            <a:pPr marL="171450" indent="-171450">
              <a:buFont typeface="Arial"/>
              <a:buChar char="•"/>
            </a:pPr>
            <a:r>
              <a:rPr lang="en-US" baseline="0" dirty="0" smtClean="0"/>
              <a:t>For the purpose of this demonstration, we are only going to highlight the stats on spending that could be transferred over to your Shopping Annuity. </a:t>
            </a:r>
          </a:p>
          <a:p>
            <a:pPr marL="171450" indent="-171450">
              <a:buFont typeface="Arial"/>
              <a:buChar char="•"/>
            </a:pPr>
            <a:r>
              <a:rPr lang="en-US" baseline="0" dirty="0" smtClean="0"/>
              <a:t>The first of four slides, we begin by showing the money that is being spent on food.  Again, we are only showing you categories that could be transferred to SHOP.COM.  Notice how we only show processed fruits and vegetables and not fresh fruits and vegetables.  Until we get a partner store that would fill that need, we won’t calculate fresh fruits and vegetables into our potential spending for our Shopping Annuity.  </a:t>
            </a:r>
          </a:p>
          <a:p>
            <a:pPr marL="171450" indent="-171450">
              <a:buFont typeface="Arial"/>
              <a:buChar char="•"/>
            </a:pPr>
            <a:r>
              <a:rPr lang="en-US" baseline="0" dirty="0" smtClean="0"/>
              <a:t>This is showing the average ANNUAL SPENDING on Food items – ask yourself – how do you think your spending compares to this?</a:t>
            </a:r>
          </a:p>
          <a:p>
            <a:pPr marL="171450" indent="-171450">
              <a:buFont typeface="Arial"/>
              <a:buChar char="•"/>
            </a:pPr>
            <a:r>
              <a:rPr lang="en-US" baseline="0" dirty="0" smtClean="0"/>
              <a:t>For the food category, you probably purchase a lot of these items on a regular monthly basis.  If you could plan ahead, you could convert that inevitable spending into earning.</a:t>
            </a: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15</a:t>
            </a:fld>
            <a:endParaRPr lang="en-US"/>
          </a:p>
        </p:txBody>
      </p:sp>
    </p:spTree>
    <p:extLst>
      <p:ext uri="{BB962C8B-B14F-4D97-AF65-F5344CB8AC3E}">
        <p14:creationId xmlns:p14="http://schemas.microsoft.com/office/powerpoint/2010/main" val="2145435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Celine:</a:t>
            </a:r>
          </a:p>
          <a:p>
            <a:r>
              <a:rPr lang="en-US" b="1" dirty="0" smtClean="0"/>
              <a:t>We</a:t>
            </a:r>
            <a:r>
              <a:rPr lang="en-US" b="1" baseline="0" dirty="0" smtClean="0"/>
              <a:t> need more time to localize slides 13-18 as we are waiting for latest figures from government sources. </a:t>
            </a:r>
            <a:endParaRPr lang="en-US" b="1" dirty="0" smtClean="0"/>
          </a:p>
          <a:p>
            <a:endParaRPr lang="en-US" b="1" dirty="0" smtClean="0"/>
          </a:p>
          <a:p>
            <a:endParaRPr lang="en-US" b="1" dirty="0" smtClean="0"/>
          </a:p>
          <a:p>
            <a:endParaRPr lang="en-US" b="1" dirty="0" smtClean="0"/>
          </a:p>
          <a:p>
            <a:r>
              <a:rPr lang="en-US" b="1" dirty="0" smtClean="0"/>
              <a:t>TRAINERS</a:t>
            </a:r>
            <a:r>
              <a:rPr lang="en-US" b="1" baseline="0" dirty="0" smtClean="0"/>
              <a:t> NOTES:</a:t>
            </a:r>
          </a:p>
          <a:p>
            <a:pPr marL="171450" indent="-171450">
              <a:buFont typeface="Arial"/>
              <a:buChar char="•"/>
            </a:pPr>
            <a:r>
              <a:rPr lang="en-US" baseline="0" dirty="0" smtClean="0"/>
              <a:t>Next, we take a closer look at the average spending on household expenses.   </a:t>
            </a:r>
          </a:p>
          <a:p>
            <a:pPr marL="171450" indent="-171450">
              <a:buFont typeface="Arial"/>
              <a:buChar char="•"/>
            </a:pPr>
            <a:r>
              <a:rPr lang="en-US" baseline="0" dirty="0" smtClean="0"/>
              <a:t>Highlight the items purchasable on SHOP.COM</a:t>
            </a:r>
          </a:p>
          <a:p>
            <a:pPr marL="171450" indent="-171450">
              <a:buFont typeface="Arial"/>
              <a:buChar char="•"/>
            </a:pPr>
            <a:r>
              <a:rPr lang="en-US" baseline="0" dirty="0" smtClean="0"/>
              <a:t>Do you purchase items in these categories?</a:t>
            </a:r>
          </a:p>
          <a:p>
            <a:pPr marL="171450" indent="-171450">
              <a:buFont typeface="Arial"/>
              <a:buChar char="•"/>
            </a:pPr>
            <a:r>
              <a:rPr lang="en-US" baseline="0" dirty="0" smtClean="0"/>
              <a:t>How often do you think you purchase these item?</a:t>
            </a:r>
          </a:p>
          <a:p>
            <a:pPr marL="171450" indent="-171450">
              <a:buFont typeface="Arial"/>
              <a:buChar char="•"/>
            </a:pPr>
            <a:r>
              <a:rPr lang="en-US" baseline="0" dirty="0" smtClean="0"/>
              <a:t>Some of these items may be purchased on a regular monthly basis, while others may be purchased seasonally, annually or “as needed”.  </a:t>
            </a:r>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16</a:t>
            </a:fld>
            <a:endParaRPr lang="en-US"/>
          </a:p>
        </p:txBody>
      </p:sp>
    </p:spTree>
    <p:extLst>
      <p:ext uri="{BB962C8B-B14F-4D97-AF65-F5344CB8AC3E}">
        <p14:creationId xmlns:p14="http://schemas.microsoft.com/office/powerpoint/2010/main" val="902634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Celine:</a:t>
            </a:r>
          </a:p>
          <a:p>
            <a:r>
              <a:rPr lang="en-US" b="1" dirty="0" smtClean="0"/>
              <a:t>We</a:t>
            </a:r>
            <a:r>
              <a:rPr lang="en-US" b="1" baseline="0" dirty="0" smtClean="0"/>
              <a:t> need more time to localize slides 13-18 as we are waiting for latest figures from government sources. </a:t>
            </a:r>
            <a:endParaRPr lang="en-US" b="1" dirty="0" smtClean="0"/>
          </a:p>
          <a:p>
            <a:endParaRPr lang="en-US" b="1" dirty="0" smtClean="0"/>
          </a:p>
          <a:p>
            <a:endParaRPr lang="en-US" b="1" dirty="0" smtClean="0"/>
          </a:p>
          <a:p>
            <a:endParaRPr lang="en-US" b="1" dirty="0" smtClean="0"/>
          </a:p>
          <a:p>
            <a:r>
              <a:rPr lang="en-US" b="1" dirty="0" smtClean="0"/>
              <a:t>TRAINERS</a:t>
            </a:r>
            <a:r>
              <a:rPr lang="en-US" b="1" baseline="0" dirty="0" smtClean="0"/>
              <a:t> NOTES:</a:t>
            </a:r>
          </a:p>
          <a:p>
            <a:pPr marL="171450" indent="-171450">
              <a:buFont typeface="Arial"/>
              <a:buChar char="•"/>
            </a:pPr>
            <a:r>
              <a:rPr lang="en-US" baseline="0" dirty="0" smtClean="0"/>
              <a:t>Next we talk about Apparel, transportation and health care.  </a:t>
            </a:r>
          </a:p>
          <a:p>
            <a:pPr marL="171450" indent="-171450">
              <a:buFont typeface="Arial"/>
              <a:buChar char="•"/>
            </a:pPr>
            <a:r>
              <a:rPr lang="en-US" baseline="0" dirty="0" smtClean="0"/>
              <a:t>Where are purchasing your clothes and shoes?</a:t>
            </a:r>
          </a:p>
          <a:p>
            <a:pPr marL="171450" indent="-171450">
              <a:buFont typeface="Arial"/>
              <a:buChar char="•"/>
            </a:pPr>
            <a:r>
              <a:rPr lang="en-US" baseline="0" dirty="0" smtClean="0"/>
              <a:t>What about Tylenol or other drugs?</a:t>
            </a:r>
          </a:p>
          <a:p>
            <a:pPr marL="171450" indent="-171450">
              <a:buFont typeface="Arial"/>
              <a:buChar char="•"/>
            </a:pPr>
            <a:r>
              <a:rPr lang="en-US" baseline="0" dirty="0" smtClean="0"/>
              <a:t>Where do you book your travel or airline tickets?</a:t>
            </a:r>
          </a:p>
          <a:p>
            <a:pPr marL="171450" indent="-171450">
              <a:buFont typeface="Arial"/>
              <a:buChar char="•"/>
            </a:pPr>
            <a:r>
              <a:rPr lang="en-US" baseline="0" dirty="0" smtClean="0"/>
              <a:t>Again, so much of what you are buying could be transferred to SHOP.COM to earn you money!  No need to purchase anything you don’t need – just change your habits and continuing buying everything you need, FROM YOURSELF</a:t>
            </a: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17</a:t>
            </a:fld>
            <a:endParaRPr lang="en-US"/>
          </a:p>
        </p:txBody>
      </p:sp>
    </p:spTree>
    <p:extLst>
      <p:ext uri="{BB962C8B-B14F-4D97-AF65-F5344CB8AC3E}">
        <p14:creationId xmlns:p14="http://schemas.microsoft.com/office/powerpoint/2010/main" val="3909366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Celine:</a:t>
            </a:r>
          </a:p>
          <a:p>
            <a:r>
              <a:rPr lang="en-US" b="1" dirty="0" smtClean="0"/>
              <a:t>We</a:t>
            </a:r>
            <a:r>
              <a:rPr lang="en-US" b="1" baseline="0" dirty="0" smtClean="0"/>
              <a:t> need more time to localize slides 13-18 as we are waiting for latest figures from government sources. </a:t>
            </a:r>
            <a:endParaRPr lang="en-US" b="1" dirty="0" smtClean="0"/>
          </a:p>
          <a:p>
            <a:endParaRPr lang="en-US" b="1" dirty="0" smtClean="0"/>
          </a:p>
          <a:p>
            <a:endParaRPr lang="en-US" b="1" dirty="0" smtClean="0"/>
          </a:p>
          <a:p>
            <a:endParaRPr lang="en-US" b="1" dirty="0" smtClean="0"/>
          </a:p>
          <a:p>
            <a:r>
              <a:rPr lang="en-US" b="1" dirty="0" smtClean="0"/>
              <a:t>TRAINERS</a:t>
            </a:r>
            <a:r>
              <a:rPr lang="en-US" b="1" baseline="0" dirty="0" smtClean="0"/>
              <a:t> NOTES:</a:t>
            </a:r>
          </a:p>
          <a:p>
            <a:r>
              <a:rPr lang="en-US" baseline="0" dirty="0" smtClean="0"/>
              <a:t>Entertainment – before going to the movies, check out your website.  Find every possible bit of spending that could be paying you and start transferring it over.</a:t>
            </a: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18</a:t>
            </a:fld>
            <a:endParaRPr lang="en-US"/>
          </a:p>
        </p:txBody>
      </p:sp>
    </p:spTree>
    <p:extLst>
      <p:ext uri="{BB962C8B-B14F-4D97-AF65-F5344CB8AC3E}">
        <p14:creationId xmlns:p14="http://schemas.microsoft.com/office/powerpoint/2010/main" val="3424363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Celine:</a:t>
            </a:r>
          </a:p>
          <a:p>
            <a:r>
              <a:rPr lang="en-US" b="1" dirty="0" smtClean="0"/>
              <a:t>We</a:t>
            </a:r>
            <a:r>
              <a:rPr lang="en-US" b="1" baseline="0" dirty="0" smtClean="0"/>
              <a:t> need more time to localize slides 13-18 as we are waiting for latest figures from government sources. </a:t>
            </a:r>
            <a:endParaRPr lang="en-US" b="1" dirty="0" smtClean="0"/>
          </a:p>
          <a:p>
            <a:endParaRPr lang="en-US" b="1" dirty="0" smtClean="0"/>
          </a:p>
          <a:p>
            <a:endParaRPr lang="en-US" b="1" dirty="0" smtClean="0"/>
          </a:p>
          <a:p>
            <a:endParaRPr lang="en-US" b="1" dirty="0" smtClean="0"/>
          </a:p>
          <a:p>
            <a:r>
              <a:rPr lang="en-US" b="1" dirty="0" smtClean="0"/>
              <a:t>TRAINERS</a:t>
            </a:r>
            <a:r>
              <a:rPr lang="en-US" b="1" baseline="0" dirty="0" smtClean="0"/>
              <a:t> NOTES:</a:t>
            </a:r>
          </a:p>
          <a:p>
            <a:pPr marL="171450" indent="-171450">
              <a:buFont typeface="Arial"/>
              <a:buChar char="•"/>
            </a:pPr>
            <a:r>
              <a:rPr lang="en-US" baseline="0" dirty="0" smtClean="0"/>
              <a:t>There are little pockets of spending everywhere that could be transferred to your Shopping Annuity.  You just have to be aware of where your money is going and make a conscious decision to transfer it.  </a:t>
            </a:r>
          </a:p>
          <a:p>
            <a:pPr marL="171450" indent="-171450">
              <a:buFont typeface="Arial"/>
              <a:buChar char="•"/>
            </a:pPr>
            <a:r>
              <a:rPr lang="en-US" baseline="0" dirty="0" smtClean="0"/>
              <a:t>Your business is currently LEAKING MONEY everywhere.  You have the opportunity to take all of this money, which statistically you are going to spend anyway and turn that spending into a residual income for yourself.  </a:t>
            </a:r>
            <a:endParaRPr lang="en-US" baseline="0" dirty="0"/>
          </a:p>
          <a:p>
            <a:pPr marL="171450" indent="-171450">
              <a:buFont typeface="Arial"/>
              <a:buChar char="•"/>
            </a:pPr>
            <a:r>
              <a:rPr lang="en-US" baseline="0" dirty="0" smtClean="0"/>
              <a:t>Ask yourself, how much are you missing out on?  If your team is only doing 10% of their shopping on their SHOP.COM website,  it’s like taking a pallet of thousands of dollars and just setting it on fire.  Money wasted!</a:t>
            </a:r>
          </a:p>
          <a:p>
            <a:pPr marL="171450" indent="-171450">
              <a:buFont typeface="Arial"/>
              <a:buChar char="•"/>
            </a:pPr>
            <a:r>
              <a:rPr lang="en-US" baseline="0" dirty="0" smtClean="0"/>
              <a:t>Don’t waste or underestimate the power of your current spending. Put that money to work for you and use it to build your Shopping Annuity.  </a:t>
            </a:r>
          </a:p>
        </p:txBody>
      </p:sp>
      <p:sp>
        <p:nvSpPr>
          <p:cNvPr id="4" name="Slide Number Placeholder 3"/>
          <p:cNvSpPr>
            <a:spLocks noGrp="1"/>
          </p:cNvSpPr>
          <p:nvPr>
            <p:ph type="sldNum" sz="quarter" idx="10"/>
          </p:nvPr>
        </p:nvSpPr>
        <p:spPr/>
        <p:txBody>
          <a:bodyPr/>
          <a:lstStyle/>
          <a:p>
            <a:fld id="{079EFA50-432A-5B47-9164-EA25356F6FE0}" type="slidenum">
              <a:rPr lang="en-US" smtClean="0"/>
              <a:pPr/>
              <a:t>19</a:t>
            </a:fld>
            <a:endParaRPr lang="en-US"/>
          </a:p>
        </p:txBody>
      </p:sp>
    </p:spTree>
    <p:extLst>
      <p:ext uri="{BB962C8B-B14F-4D97-AF65-F5344CB8AC3E}">
        <p14:creationId xmlns:p14="http://schemas.microsoft.com/office/powerpoint/2010/main" val="4250797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endParaRPr lang="en-US" b="0" baseline="0" dirty="0" smtClean="0"/>
          </a:p>
          <a:p>
            <a:pPr marL="171450" indent="-171450">
              <a:buFont typeface="Arial"/>
              <a:buChar char="•"/>
            </a:pPr>
            <a:r>
              <a:rPr lang="en-US" b="0" baseline="0" dirty="0" smtClean="0"/>
              <a:t>Best of all, we aren’t asking you to sacrifice quality or price.  Our exclusive brands are superior products, with better prices than the competition and we pay you Cashback for purchasing them.</a:t>
            </a:r>
          </a:p>
          <a:p>
            <a:pPr marL="171450" indent="-171450">
              <a:buFont typeface="Arial"/>
              <a:buChar char="•"/>
            </a:pPr>
            <a:r>
              <a:rPr lang="en-US" b="0" baseline="0" dirty="0" smtClean="0"/>
              <a:t>Not to mention, by choosing these superior products, you are funding your </a:t>
            </a:r>
            <a:r>
              <a:rPr lang="en-US" b="0" baseline="0" dirty="0" err="1" smtClean="0"/>
              <a:t>Sh</a:t>
            </a:r>
            <a:endParaRPr lang="en-US" b="0" baseline="0" dirty="0" smtClean="0"/>
          </a:p>
          <a:p>
            <a:pPr marL="171450" indent="-171450">
              <a:buFont typeface="Arial"/>
              <a:buChar char="•"/>
            </a:pPr>
            <a:r>
              <a:rPr lang="en-US" b="0" baseline="0" dirty="0" err="1" smtClean="0"/>
              <a:t>opping</a:t>
            </a:r>
            <a:r>
              <a:rPr lang="en-US" b="0" baseline="0" dirty="0" smtClean="0"/>
              <a:t> Annuity</a:t>
            </a:r>
            <a:endParaRPr lang="en-US" b="1" baseline="0" dirty="0" smtClean="0"/>
          </a:p>
        </p:txBody>
      </p:sp>
      <p:sp>
        <p:nvSpPr>
          <p:cNvPr id="4" name="Slide Number Placeholder 3"/>
          <p:cNvSpPr>
            <a:spLocks noGrp="1"/>
          </p:cNvSpPr>
          <p:nvPr>
            <p:ph type="sldNum" sz="quarter" idx="10"/>
          </p:nvPr>
        </p:nvSpPr>
        <p:spPr/>
        <p:txBody>
          <a:bodyPr/>
          <a:lstStyle/>
          <a:p>
            <a:fld id="{079EFA50-432A-5B47-9164-EA25356F6FE0}" type="slidenum">
              <a:rPr lang="en-US" smtClean="0"/>
              <a:pPr/>
              <a:t>20</a:t>
            </a:fld>
            <a:endParaRPr lang="en-US"/>
          </a:p>
        </p:txBody>
      </p:sp>
    </p:spTree>
    <p:extLst>
      <p:ext uri="{BB962C8B-B14F-4D97-AF65-F5344CB8AC3E}">
        <p14:creationId xmlns:p14="http://schemas.microsoft.com/office/powerpoint/2010/main" val="4232926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mtClean="0"/>
              <a:t>TRAINERS NOTES:</a:t>
            </a:r>
            <a:br>
              <a:rPr lang="en-US" b="1" smtClean="0"/>
            </a:br>
            <a:r>
              <a:rPr lang="en-US" smtClean="0"/>
              <a:t>Welcome guests.</a:t>
            </a:r>
            <a:r>
              <a:rPr lang="en-US" baseline="0" smtClean="0"/>
              <a:t>  Let them know that why you’re excited to be sharing this revolutionary concept with them.</a:t>
            </a:r>
          </a:p>
          <a:p>
            <a:pPr marL="171450" indent="-171450">
              <a:buFont typeface="Arial"/>
              <a:buChar char="•"/>
            </a:pPr>
            <a:r>
              <a:rPr lang="en-US" baseline="0" smtClean="0"/>
              <a:t>It gives everyone a chance to enjoy the benefits of annuity without having to fund it with discretionary income, but rather with money they are already spending</a:t>
            </a:r>
          </a:p>
          <a:p>
            <a:pPr marL="171450" indent="-171450">
              <a:buFont typeface="Arial"/>
              <a:buChar char="•"/>
            </a:pPr>
            <a:r>
              <a:rPr lang="en-US" baseline="0" smtClean="0"/>
              <a:t>We are going to show you how you could create a residual income for yourself by simply changing how you shop and duplicating it with your team</a:t>
            </a:r>
          </a:p>
          <a:p>
            <a:pPr marL="171450" indent="-171450">
              <a:buFont typeface="Arial"/>
              <a:buChar char="•"/>
            </a:pPr>
            <a:r>
              <a:rPr lang="en-US" baseline="0" smtClean="0"/>
              <a:t>This plan is essentially rocket fuel for the MPCP.  </a:t>
            </a:r>
          </a:p>
          <a:p>
            <a:pPr marL="171450" indent="-171450">
              <a:buFont typeface="Arial"/>
              <a:buChar char="•"/>
            </a:pPr>
            <a:r>
              <a:rPr lang="en-US" baseline="0" smtClean="0"/>
              <a:t>Share any of your personal success or team’s success with the Shopping Annuity </a:t>
            </a: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2</a:t>
            </a:fld>
            <a:endParaRPr lang="en-US"/>
          </a:p>
        </p:txBody>
      </p:sp>
    </p:spTree>
    <p:extLst>
      <p:ext uri="{BB962C8B-B14F-4D97-AF65-F5344CB8AC3E}">
        <p14:creationId xmlns:p14="http://schemas.microsoft.com/office/powerpoint/2010/main" val="1941981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Celine:</a:t>
            </a:r>
          </a:p>
          <a:p>
            <a:r>
              <a:rPr lang="en-US" b="1" dirty="0" smtClean="0"/>
              <a:t>We do have this product in HK.</a:t>
            </a:r>
            <a:r>
              <a:rPr lang="en-US" b="1" baseline="0" dirty="0" smtClean="0"/>
              <a:t> Please help to change the prices. We might also need to change the way to present as we don’t have comparison shopping function on hk.shop.com</a:t>
            </a:r>
            <a:endParaRPr lang="en-US" b="1" dirty="0" smtClean="0"/>
          </a:p>
          <a:p>
            <a:endParaRPr lang="en-US" b="1" dirty="0" smtClean="0"/>
          </a:p>
          <a:p>
            <a:endParaRPr lang="en-US" b="1" dirty="0" smtClean="0"/>
          </a:p>
          <a:p>
            <a:r>
              <a:rPr lang="en-US" b="1" dirty="0" smtClean="0"/>
              <a:t>TRAINERS</a:t>
            </a:r>
            <a:r>
              <a:rPr lang="en-US" b="1" baseline="0" dirty="0" smtClean="0"/>
              <a:t> NOTES:</a:t>
            </a:r>
          </a:p>
          <a:p>
            <a:pPr marL="171450" indent="-171450">
              <a:buFont typeface="Arial"/>
              <a:buChar char="•"/>
            </a:pPr>
            <a:r>
              <a:rPr lang="en-US" baseline="0" dirty="0" smtClean="0"/>
              <a:t>How many people in the room buy makeup or know someone who buys makeup?</a:t>
            </a:r>
          </a:p>
          <a:p>
            <a:pPr marL="171450" indent="-171450">
              <a:buFont typeface="Arial"/>
              <a:buChar char="•"/>
            </a:pPr>
            <a:r>
              <a:rPr lang="en-US" baseline="0" dirty="0" smtClean="0"/>
              <a:t>Are you familiar with the brand MAC or Bobby Brown?</a:t>
            </a:r>
          </a:p>
          <a:p>
            <a:pPr marL="171450" indent="-171450">
              <a:buFont typeface="Arial"/>
              <a:buChar char="•"/>
            </a:pPr>
            <a:r>
              <a:rPr lang="en-US" dirty="0" smtClean="0"/>
              <a:t>Our award</a:t>
            </a:r>
            <a:r>
              <a:rPr lang="en-US" baseline="0" dirty="0" smtClean="0"/>
              <a:t> winning </a:t>
            </a:r>
            <a:r>
              <a:rPr lang="en-US" dirty="0" smtClean="0"/>
              <a:t>Motives brand is a better quality</a:t>
            </a:r>
            <a:r>
              <a:rPr lang="en-US" baseline="0" dirty="0" smtClean="0"/>
              <a:t> than these brands with a smaller price tag.  We don’t have to pay all the traditional expenses for marketing these products so we are able to offer a better product at a better price.  </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21</a:t>
            </a:fld>
            <a:endParaRPr lang="en-US"/>
          </a:p>
        </p:txBody>
      </p:sp>
    </p:spTree>
    <p:extLst>
      <p:ext uri="{BB962C8B-B14F-4D97-AF65-F5344CB8AC3E}">
        <p14:creationId xmlns:p14="http://schemas.microsoft.com/office/powerpoint/2010/main" val="744097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Celine:</a:t>
            </a:r>
          </a:p>
          <a:p>
            <a:r>
              <a:rPr lang="en-US" b="1" dirty="0" smtClean="0"/>
              <a:t>We do have this product in HK.</a:t>
            </a:r>
            <a:r>
              <a:rPr lang="en-US" b="1" baseline="0" dirty="0" smtClean="0"/>
              <a:t> Please help to change the prices. We might also need to change the way to present as we don’t have comparison shopping function on hk.shop.com</a:t>
            </a:r>
            <a:endParaRPr lang="en-US" b="1" dirty="0" smtClean="0"/>
          </a:p>
          <a:p>
            <a:endParaRPr lang="en-US" b="1" dirty="0" smtClean="0"/>
          </a:p>
          <a:p>
            <a:endParaRPr lang="en-US" b="1" dirty="0" smtClean="0"/>
          </a:p>
          <a:p>
            <a:r>
              <a:rPr lang="en-US" b="1" dirty="0" smtClean="0"/>
              <a:t>TRAINERS</a:t>
            </a:r>
            <a:r>
              <a:rPr lang="en-US" b="1" baseline="0" dirty="0" smtClean="0"/>
              <a:t> NOTES:</a:t>
            </a:r>
          </a:p>
          <a:p>
            <a:r>
              <a:rPr lang="en-US" baseline="0" dirty="0" smtClean="0"/>
              <a:t>How may people in the room take supplements?  Even if you have a small commitment to your health, you are probably already taking a multivitamin, Vitamin C and Omega III</a:t>
            </a:r>
          </a:p>
          <a:p>
            <a:pPr marL="171450" indent="-171450">
              <a:buFont typeface="Arial"/>
              <a:buChar char="•"/>
            </a:pPr>
            <a:r>
              <a:rPr lang="en-US" baseline="0" dirty="0" smtClean="0"/>
              <a:t>There are so many products on the market for Omega III, which don’t even have all of the active ingredients to make it effective.  </a:t>
            </a:r>
          </a:p>
          <a:p>
            <a:pPr marL="171450" indent="-171450">
              <a:buFont typeface="Arial"/>
              <a:buChar char="•"/>
            </a:pPr>
            <a:r>
              <a:rPr lang="en-US" baseline="0" dirty="0" smtClean="0"/>
              <a:t>Our product has everything you need, with the correct amounts needed.  We are the superior product!</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22</a:t>
            </a:fld>
            <a:endParaRPr lang="en-US"/>
          </a:p>
        </p:txBody>
      </p:sp>
    </p:spTree>
    <p:extLst>
      <p:ext uri="{BB962C8B-B14F-4D97-AF65-F5344CB8AC3E}">
        <p14:creationId xmlns:p14="http://schemas.microsoft.com/office/powerpoint/2010/main" val="660506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Celine:</a:t>
            </a:r>
          </a:p>
          <a:p>
            <a:r>
              <a:rPr lang="en-US" b="1" dirty="0" smtClean="0"/>
              <a:t>We do have this product in HK.</a:t>
            </a:r>
            <a:r>
              <a:rPr lang="en-US" b="1" baseline="0" dirty="0" smtClean="0"/>
              <a:t> Please help to change the prices. We might also need to change the way to present as we don’t have comparison shopping function on hk.shop.com</a:t>
            </a:r>
            <a:endParaRPr lang="en-US" b="1" dirty="0" smtClean="0"/>
          </a:p>
          <a:p>
            <a:endParaRPr lang="en-US" b="1" dirty="0" smtClean="0"/>
          </a:p>
          <a:p>
            <a:endParaRPr lang="en-US" b="1" dirty="0" smtClean="0"/>
          </a:p>
          <a:p>
            <a:r>
              <a:rPr lang="en-US" b="1" dirty="0" smtClean="0"/>
              <a:t>TRAINERS</a:t>
            </a:r>
            <a:r>
              <a:rPr lang="en-US" b="1" baseline="0" dirty="0" smtClean="0"/>
              <a:t> NOTES:</a:t>
            </a:r>
          </a:p>
          <a:p>
            <a:r>
              <a:rPr lang="en-US" baseline="0" dirty="0" smtClean="0"/>
              <a:t>How many people clean their homes?  </a:t>
            </a:r>
          </a:p>
          <a:p>
            <a:pPr marL="171450" indent="-171450">
              <a:buFont typeface="Arial"/>
              <a:buChar char="•"/>
            </a:pPr>
            <a:r>
              <a:rPr lang="en-US" baseline="0" dirty="0" smtClean="0"/>
              <a:t>The SNAP product appears to cost more, but in reality does twice as many loads as the competition.  </a:t>
            </a:r>
          </a:p>
          <a:p>
            <a:pPr marL="171450" indent="-171450">
              <a:buFont typeface="Arial"/>
              <a:buChar char="•"/>
            </a:pPr>
            <a:r>
              <a:rPr lang="en-US" baseline="0" dirty="0" smtClean="0"/>
              <a:t>SNAP is the better product and is almost half the cost of the competition</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23</a:t>
            </a:fld>
            <a:endParaRPr lang="en-US"/>
          </a:p>
        </p:txBody>
      </p:sp>
    </p:spTree>
    <p:extLst>
      <p:ext uri="{BB962C8B-B14F-4D97-AF65-F5344CB8AC3E}">
        <p14:creationId xmlns:p14="http://schemas.microsoft.com/office/powerpoint/2010/main" val="163136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It’s not just about our exclusive brands, we provide a better way to shop.  </a:t>
            </a:r>
          </a:p>
          <a:p>
            <a:r>
              <a:rPr lang="en-US" baseline="0" dirty="0" smtClean="0"/>
              <a:t>This is a transitional slide that will highlight some of the most exciting parts of SHOP.COM</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24</a:t>
            </a:fld>
            <a:endParaRPr lang="en-US"/>
          </a:p>
        </p:txBody>
      </p:sp>
    </p:spTree>
    <p:extLst>
      <p:ext uri="{BB962C8B-B14F-4D97-AF65-F5344CB8AC3E}">
        <p14:creationId xmlns:p14="http://schemas.microsoft.com/office/powerpoint/2010/main" val="1610008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pPr marL="171450" indent="-171450">
              <a:buFont typeface="Arial"/>
              <a:buChar char="•"/>
            </a:pPr>
            <a:r>
              <a:rPr lang="en-US" baseline="0" dirty="0" smtClean="0"/>
              <a:t>We have a CashBack program that pays you and your customers cash back on everything you buy through our site.  </a:t>
            </a:r>
          </a:p>
          <a:p>
            <a:pPr marL="171450" indent="-171450">
              <a:buFont typeface="Arial"/>
              <a:buChar char="•"/>
            </a:pPr>
            <a:r>
              <a:rPr lang="en-US" baseline="0" dirty="0" smtClean="0"/>
              <a:t>This Cashback is credited to you in addition the BV and IBV you earn on your purchases</a:t>
            </a:r>
          </a:p>
          <a:p>
            <a:pPr marL="171450" indent="-171450">
              <a:buFont typeface="Arial"/>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25</a:t>
            </a:fld>
            <a:endParaRPr lang="en-US"/>
          </a:p>
        </p:txBody>
      </p:sp>
    </p:spTree>
    <p:extLst>
      <p:ext uri="{BB962C8B-B14F-4D97-AF65-F5344CB8AC3E}">
        <p14:creationId xmlns:p14="http://schemas.microsoft.com/office/powerpoint/2010/main" val="2683618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We even created a section on our site which shows the hottest deals at our partner stores, while highlighting some of the best ones at the top.</a:t>
            </a:r>
          </a:p>
          <a:p>
            <a:r>
              <a:rPr lang="en-US" baseline="0" dirty="0" smtClean="0"/>
              <a:t>We make shopping easier.</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26</a:t>
            </a:fld>
            <a:endParaRPr lang="en-US"/>
          </a:p>
        </p:txBody>
      </p:sp>
    </p:spTree>
    <p:extLst>
      <p:ext uri="{BB962C8B-B14F-4D97-AF65-F5344CB8AC3E}">
        <p14:creationId xmlns:p14="http://schemas.microsoft.com/office/powerpoint/2010/main" val="154965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pPr marL="171450" indent="-171450">
              <a:buFont typeface="Arial"/>
              <a:buChar char="•"/>
            </a:pPr>
            <a:r>
              <a:rPr lang="en-US" baseline="0" dirty="0" smtClean="0"/>
              <a:t>Do you agree that you are spending the money anyway?</a:t>
            </a:r>
          </a:p>
          <a:p>
            <a:pPr marL="171450" indent="-171450">
              <a:buFont typeface="Arial"/>
              <a:buChar char="•"/>
            </a:pPr>
            <a:r>
              <a:rPr lang="en-US" baseline="0" dirty="0" smtClean="0"/>
              <a:t>Can you see all of the places where you could be earning?</a:t>
            </a:r>
          </a:p>
          <a:p>
            <a:pPr marL="171450" indent="-171450">
              <a:buFont typeface="Arial"/>
              <a:buChar char="•"/>
            </a:pPr>
            <a:r>
              <a:rPr lang="en-US" baseline="0" dirty="0" smtClean="0"/>
              <a:t>Before you can implement our system for success, you have to acknowledge the change of shopping habits.  </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27</a:t>
            </a:fld>
            <a:endParaRPr lang="en-US"/>
          </a:p>
        </p:txBody>
      </p:sp>
    </p:spTree>
    <p:extLst>
      <p:ext uri="{BB962C8B-B14F-4D97-AF65-F5344CB8AC3E}">
        <p14:creationId xmlns:p14="http://schemas.microsoft.com/office/powerpoint/2010/main" val="2943922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pPr marL="171450" indent="-171450">
              <a:buFont typeface="Arial"/>
              <a:buChar char="•"/>
            </a:pPr>
            <a:r>
              <a:rPr lang="en-US" baseline="0" dirty="0" smtClean="0"/>
              <a:t>You have to be aware of the money you would “leak” in the stores and switch it to SHOP.COM</a:t>
            </a:r>
          </a:p>
          <a:p>
            <a:pPr marL="171450" indent="-171450">
              <a:buFont typeface="Arial"/>
              <a:buChar char="•"/>
            </a:pPr>
            <a:r>
              <a:rPr lang="en-US" baseline="0" dirty="0" smtClean="0"/>
              <a:t>If you are already an online shopper, you have to shift your spending behaviors to go through SHOP.COM first or simply install and login to ShopBuddy to make sure you are funding your Shopping Annuity. </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28</a:t>
            </a:fld>
            <a:endParaRPr lang="en-US"/>
          </a:p>
        </p:txBody>
      </p:sp>
    </p:spTree>
    <p:extLst>
      <p:ext uri="{BB962C8B-B14F-4D97-AF65-F5344CB8AC3E}">
        <p14:creationId xmlns:p14="http://schemas.microsoft.com/office/powerpoint/2010/main" val="34331208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Celine:</a:t>
            </a:r>
          </a:p>
          <a:p>
            <a:r>
              <a:rPr lang="en-US" b="1" dirty="0" smtClean="0"/>
              <a:t>Majority</a:t>
            </a:r>
            <a:r>
              <a:rPr lang="en-US" b="1" baseline="0" dirty="0" smtClean="0"/>
              <a:t> of us don’t have a car but just take public transport to travel around the city. We replace gas savings to transport saving on this slide.</a:t>
            </a:r>
            <a:endParaRPr lang="en-US" b="1" dirty="0" smtClean="0"/>
          </a:p>
          <a:p>
            <a:endParaRPr lang="en-US" b="1" dirty="0" smtClean="0"/>
          </a:p>
          <a:p>
            <a:endParaRPr lang="en-US" b="1" dirty="0" smtClean="0"/>
          </a:p>
          <a:p>
            <a:r>
              <a:rPr lang="en-US" b="1" dirty="0" smtClean="0"/>
              <a:t>TRAINERS</a:t>
            </a:r>
            <a:r>
              <a:rPr lang="en-US" b="1" baseline="0" dirty="0" smtClean="0"/>
              <a:t> NOTES:</a:t>
            </a:r>
          </a:p>
          <a:p>
            <a:pPr marL="171450" indent="-171450">
              <a:buFont typeface="Arial"/>
              <a:buChar char="•"/>
            </a:pPr>
            <a:r>
              <a:rPr lang="en-US" baseline="0" dirty="0" smtClean="0"/>
              <a:t>This shopping behavioral change will not only fund your Shopping Annuity, it will actually create even MORE savings right for you!</a:t>
            </a:r>
          </a:p>
          <a:p>
            <a:pPr marL="171450" indent="-171450">
              <a:buFont typeface="Arial"/>
              <a:buChar char="•"/>
            </a:pPr>
            <a:r>
              <a:rPr lang="en-US" baseline="0" dirty="0" smtClean="0"/>
              <a:t>If 40% of gas is used to go shopping and you could save an average of $8,623 – wouldn’t that be extra income in your pocket that you could save or redirect to your Shopping Annuity?</a:t>
            </a:r>
          </a:p>
          <a:p>
            <a:pPr marL="171450" indent="-171450">
              <a:buFont typeface="Arial"/>
              <a:buChar char="•"/>
            </a:pPr>
            <a:r>
              <a:rPr lang="en-US" baseline="0" dirty="0" smtClean="0"/>
              <a:t>Wouldn’t you agree that even if you only saved 20% – 30%, it would still be worth the gas savings?</a:t>
            </a:r>
          </a:p>
          <a:p>
            <a:pPr marL="171450" indent="-171450">
              <a:buFont typeface="Arial"/>
              <a:buChar char="•"/>
            </a:pPr>
            <a:r>
              <a:rPr lang="en-US" baseline="0" dirty="0" smtClean="0"/>
              <a:t>Wouldn’t you agree that some people spend even more than 40% of their gas money to go shopping?</a:t>
            </a:r>
          </a:p>
          <a:p>
            <a:pPr marL="171450" indent="-171450">
              <a:buFont typeface="Arial"/>
              <a:buChar char="•"/>
            </a:pPr>
            <a:r>
              <a:rPr lang="en-US" baseline="0" dirty="0" smtClean="0"/>
              <a:t>Savings on gas and wear and tear on your car = money saved = money earned!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29</a:t>
            </a:fld>
            <a:endParaRPr lang="en-US"/>
          </a:p>
        </p:txBody>
      </p:sp>
    </p:spTree>
    <p:extLst>
      <p:ext uri="{BB962C8B-B14F-4D97-AF65-F5344CB8AC3E}">
        <p14:creationId xmlns:p14="http://schemas.microsoft.com/office/powerpoint/2010/main" val="3617612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Celine:</a:t>
            </a:r>
          </a:p>
          <a:p>
            <a:r>
              <a:rPr lang="en-US" b="1" dirty="0" smtClean="0"/>
              <a:t>Figures changed to HK amounts.</a:t>
            </a:r>
          </a:p>
          <a:p>
            <a:endParaRPr lang="en-US" b="1" dirty="0" smtClean="0"/>
          </a:p>
          <a:p>
            <a:endParaRPr lang="en-US" b="1" dirty="0" smtClean="0"/>
          </a:p>
          <a:p>
            <a:r>
              <a:rPr lang="en-US" b="1" dirty="0" smtClean="0"/>
              <a:t>TRAINERS</a:t>
            </a:r>
            <a:r>
              <a:rPr lang="en-US" b="1" baseline="0" dirty="0" smtClean="0"/>
              <a:t> NOTES:</a:t>
            </a:r>
          </a:p>
          <a:p>
            <a:pPr marL="171450" indent="-171450">
              <a:buFont typeface="Arial"/>
              <a:buChar char="•"/>
            </a:pPr>
            <a:r>
              <a:rPr lang="en-US" baseline="0" dirty="0" smtClean="0"/>
              <a:t>A successful UFO conservatively earns $828,400 per year.  Your time is worth money!  You could spend that time driving to stores, shopping around and driving home or you could be spending that money to build your business.  </a:t>
            </a:r>
          </a:p>
          <a:p>
            <a:pPr marL="171450" indent="-171450">
              <a:buFont typeface="Arial"/>
              <a:buChar char="•"/>
            </a:pPr>
            <a:r>
              <a:rPr lang="en-US" baseline="0" dirty="0" smtClean="0"/>
              <a:t>This breaks it down for a UFO earning $828K/year – even if you made half of this income and created half of the savings, isn’t it worth it?</a:t>
            </a:r>
          </a:p>
          <a:p>
            <a:pPr marL="171450" indent="-171450">
              <a:buFont typeface="Arial"/>
              <a:buChar char="•"/>
            </a:pPr>
            <a:r>
              <a:rPr lang="en-US" baseline="0" dirty="0" smtClean="0"/>
              <a:t>If you make more money, your potential savings are even higher!</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30</a:t>
            </a:fld>
            <a:endParaRPr lang="en-US"/>
          </a:p>
        </p:txBody>
      </p:sp>
    </p:spTree>
    <p:extLst>
      <p:ext uri="{BB962C8B-B14F-4D97-AF65-F5344CB8AC3E}">
        <p14:creationId xmlns:p14="http://schemas.microsoft.com/office/powerpoint/2010/main" val="2703008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1" smtClean="0"/>
              <a:t>TRAINERS NOTES:</a:t>
            </a:r>
          </a:p>
          <a:p>
            <a:pPr marL="171450" indent="-171450">
              <a:buFont typeface="Arial"/>
              <a:buChar char="•"/>
            </a:pPr>
            <a:r>
              <a:rPr lang="en-US" smtClean="0"/>
              <a:t>With the</a:t>
            </a:r>
            <a:r>
              <a:rPr lang="en-US" baseline="0" smtClean="0"/>
              <a:t> UnFranchise</a:t>
            </a:r>
            <a:r>
              <a:rPr lang="en-US" smtClean="0"/>
              <a:t>, anyone</a:t>
            </a:r>
            <a:r>
              <a:rPr lang="en-US" baseline="0" smtClean="0"/>
              <a:t> can build a residual income for themselves by implementing our proven plan.  </a:t>
            </a:r>
          </a:p>
          <a:p>
            <a:pPr marL="171450" indent="-171450">
              <a:buFont typeface="Arial"/>
              <a:buChar char="•"/>
            </a:pPr>
            <a:r>
              <a:rPr lang="en-US" baseline="0" smtClean="0"/>
              <a:t>There are many ways to build assets for yourself including: savings, stock, 4% returns, Whole-life insurance etc. With these types of investments, the return on investment is not guaranteed and the deal can change at any time.  It is essentially a risk.</a:t>
            </a:r>
          </a:p>
          <a:p>
            <a:pPr marL="171450" indent="-171450">
              <a:buFont typeface="Arial"/>
              <a:buChar char="•"/>
            </a:pPr>
            <a:r>
              <a:rPr lang="en-US" baseline="0" smtClean="0"/>
              <a:t>On the contrary, the MPCP allows you to build a strong asset where you know exactly what your ROI is based on the amount of BV and IBV your organization creates.  </a:t>
            </a:r>
          </a:p>
          <a:p>
            <a:pPr marL="171450" indent="-171450">
              <a:buFont typeface="Arial"/>
              <a:buChar char="•"/>
            </a:pPr>
            <a:r>
              <a:rPr lang="en-US" baseline="0" smtClean="0"/>
              <a:t>Transition into the next slide – Let’s take a closer look at other popular investments and how we compare.  </a:t>
            </a:r>
            <a:endParaRPr lang="en-US" baseline="0" dirty="0" smtClean="0"/>
          </a:p>
        </p:txBody>
      </p:sp>
      <p:sp>
        <p:nvSpPr>
          <p:cNvPr id="4" name="Slide Number Placeholder 3"/>
          <p:cNvSpPr>
            <a:spLocks noGrp="1"/>
          </p:cNvSpPr>
          <p:nvPr>
            <p:ph type="sldNum" sz="quarter" idx="10"/>
          </p:nvPr>
        </p:nvSpPr>
        <p:spPr/>
        <p:txBody>
          <a:bodyPr/>
          <a:lstStyle/>
          <a:p>
            <a:fld id="{079EFA50-432A-5B47-9164-EA25356F6FE0}" type="slidenum">
              <a:rPr lang="en-US" smtClean="0"/>
              <a:pPr/>
              <a:t>4</a:t>
            </a:fld>
            <a:endParaRPr lang="en-US"/>
          </a:p>
        </p:txBody>
      </p:sp>
    </p:spTree>
    <p:extLst>
      <p:ext uri="{BB962C8B-B14F-4D97-AF65-F5344CB8AC3E}">
        <p14:creationId xmlns:p14="http://schemas.microsoft.com/office/powerpoint/2010/main" val="2510833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Celine:</a:t>
            </a:r>
          </a:p>
          <a:p>
            <a:r>
              <a:rPr lang="en-US" b="1" dirty="0" smtClean="0"/>
              <a:t>Figures changed to HK amounts.</a:t>
            </a:r>
          </a:p>
          <a:p>
            <a:endParaRPr lang="en-US" b="1" dirty="0" smtClean="0"/>
          </a:p>
          <a:p>
            <a:r>
              <a:rPr lang="en-US" b="1" dirty="0" smtClean="0"/>
              <a:t>TRAINERS</a:t>
            </a:r>
            <a:r>
              <a:rPr lang="en-US" b="1" baseline="0" dirty="0" smtClean="0"/>
              <a:t> NOTES:</a:t>
            </a:r>
          </a:p>
          <a:p>
            <a:r>
              <a:rPr lang="en-US" baseline="0" dirty="0" smtClean="0"/>
              <a:t>All in all, it costs money to shop when you are driving to and from stores.  By switching your behavior to shop through your SHOP.COM site, you are saving over $9K right off the bat – and that doesn’t even include the prices savings, Cashback earned etc.</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31</a:t>
            </a:fld>
            <a:endParaRPr lang="en-US"/>
          </a:p>
        </p:txBody>
      </p:sp>
    </p:spTree>
    <p:extLst>
      <p:ext uri="{BB962C8B-B14F-4D97-AF65-F5344CB8AC3E}">
        <p14:creationId xmlns:p14="http://schemas.microsoft.com/office/powerpoint/2010/main" val="2732435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This is another slide to bring the big point Home!  </a:t>
            </a:r>
          </a:p>
          <a:p>
            <a:pPr marL="171450" indent="-171450">
              <a:buFont typeface="Arial"/>
              <a:buChar char="•"/>
            </a:pPr>
            <a:r>
              <a:rPr lang="en-US" baseline="0" dirty="0" smtClean="0"/>
              <a:t>It’s a summary slide that shows the power of the Shopping Annuity </a:t>
            </a:r>
          </a:p>
          <a:p>
            <a:pPr marL="171450" indent="-171450">
              <a:buFont typeface="Arial"/>
              <a:buChar char="•"/>
            </a:pPr>
            <a:r>
              <a:rPr lang="en-US" baseline="0" dirty="0" smtClean="0"/>
              <a:t>This is a transition to illustrate exactly why it works and how it works</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32</a:t>
            </a:fld>
            <a:endParaRPr lang="en-US"/>
          </a:p>
        </p:txBody>
      </p:sp>
    </p:spTree>
    <p:extLst>
      <p:ext uri="{BB962C8B-B14F-4D97-AF65-F5344CB8AC3E}">
        <p14:creationId xmlns:p14="http://schemas.microsoft.com/office/powerpoint/2010/main" val="1436869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Explain these five points.  The idea is that the shopping annuity is rocket fuel for the MPCP.  It causes a forced multiplier for the business.  Takes fewer people and creates larger incomes.  </a:t>
            </a:r>
          </a:p>
          <a:p>
            <a:endParaRPr lang="en-US" baseline="0" dirty="0" smtClean="0"/>
          </a:p>
          <a:p>
            <a:r>
              <a:rPr lang="en-US" baseline="0" dirty="0" smtClean="0"/>
              <a:t>TRANSITION – Let me show you exactly how this works - </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33</a:t>
            </a:fld>
            <a:endParaRPr lang="en-US"/>
          </a:p>
        </p:txBody>
      </p:sp>
    </p:spTree>
    <p:extLst>
      <p:ext uri="{BB962C8B-B14F-4D97-AF65-F5344CB8AC3E}">
        <p14:creationId xmlns:p14="http://schemas.microsoft.com/office/powerpoint/2010/main" val="24543482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Celine:</a:t>
            </a:r>
          </a:p>
          <a:p>
            <a:r>
              <a:rPr lang="en-US" b="1" dirty="0" smtClean="0"/>
              <a:t>Figures changed to HK amounts.</a:t>
            </a:r>
          </a:p>
          <a:p>
            <a:endParaRPr lang="en-US" b="1" dirty="0" smtClean="0"/>
          </a:p>
          <a:p>
            <a:endParaRPr lang="en-US" b="1" dirty="0" smtClean="0"/>
          </a:p>
          <a:p>
            <a:r>
              <a:rPr lang="en-US" b="1" dirty="0" smtClean="0"/>
              <a:t>TRAINERS</a:t>
            </a:r>
            <a:r>
              <a:rPr lang="en-US" b="1" baseline="0" dirty="0" smtClean="0"/>
              <a:t> NOTES:</a:t>
            </a:r>
          </a:p>
          <a:p>
            <a:pPr marL="171450" indent="-171450">
              <a:buFont typeface="Arial"/>
              <a:buChar char="•"/>
            </a:pPr>
            <a:r>
              <a:rPr lang="en-US" baseline="0" dirty="0" smtClean="0"/>
              <a:t>This is an organization of 50 people on the left and 50 people on the right</a:t>
            </a:r>
          </a:p>
          <a:p>
            <a:pPr marL="171450" indent="-171450">
              <a:buFont typeface="Arial"/>
              <a:buChar char="•"/>
            </a:pPr>
            <a:r>
              <a:rPr lang="en-US" baseline="0" dirty="0" smtClean="0"/>
              <a:t>Everyone is doing the minimum activity requirements / not participating in the Shopping Annuity </a:t>
            </a:r>
          </a:p>
          <a:p>
            <a:pPr marL="171450" indent="-171450">
              <a:buFont typeface="Arial"/>
              <a:buChar char="•"/>
            </a:pPr>
            <a:r>
              <a:rPr lang="en-US" baseline="0" dirty="0" smtClean="0"/>
              <a:t>The multiplier is small because </a:t>
            </a:r>
            <a:r>
              <a:rPr lang="en-US" baseline="0" dirty="0" err="1" smtClean="0"/>
              <a:t>noone</a:t>
            </a:r>
            <a:r>
              <a:rPr lang="en-US" baseline="0" dirty="0" smtClean="0"/>
              <a:t> is really doing the business and definitely not doing the shopping annuity , therefore only creating $600 per month in BV checks and $300 every 3 months in IBV commissions.</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34</a:t>
            </a:fld>
            <a:endParaRPr lang="en-US"/>
          </a:p>
        </p:txBody>
      </p:sp>
    </p:spTree>
    <p:extLst>
      <p:ext uri="{BB962C8B-B14F-4D97-AF65-F5344CB8AC3E}">
        <p14:creationId xmlns:p14="http://schemas.microsoft.com/office/powerpoint/2010/main" val="3751601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Celine:</a:t>
            </a:r>
          </a:p>
          <a:p>
            <a:r>
              <a:rPr lang="en-US" b="1" dirty="0" smtClean="0"/>
              <a:t>Figures changed to HK amounts.</a:t>
            </a:r>
          </a:p>
          <a:p>
            <a:endParaRPr lang="en-US" b="1" dirty="0" smtClean="0"/>
          </a:p>
          <a:p>
            <a:endParaRPr lang="en-US" b="1" dirty="0" smtClean="0"/>
          </a:p>
          <a:p>
            <a:r>
              <a:rPr lang="en-US" b="1" dirty="0" smtClean="0"/>
              <a:t>TRAINERS</a:t>
            </a:r>
            <a:r>
              <a:rPr lang="en-US" b="1" baseline="0" dirty="0" smtClean="0"/>
              <a:t> NOTES:</a:t>
            </a:r>
          </a:p>
          <a:p>
            <a:r>
              <a:rPr lang="en-US" baseline="0" dirty="0" smtClean="0"/>
              <a:t>Look at the incredible difference when you take that exact same organization and have everyone doing the Shopping Annuity</a:t>
            </a:r>
          </a:p>
          <a:p>
            <a:pPr marL="171450" indent="-171450">
              <a:buFont typeface="Arial"/>
              <a:buChar char="•"/>
            </a:pPr>
            <a:r>
              <a:rPr lang="en-US" baseline="0" dirty="0" smtClean="0"/>
              <a:t>The SA is the forced multiplier!</a:t>
            </a:r>
          </a:p>
          <a:p>
            <a:pPr marL="171450" indent="-171450">
              <a:buFont typeface="Arial"/>
              <a:buChar char="•"/>
            </a:pPr>
            <a:r>
              <a:rPr lang="en-US" baseline="0" dirty="0" smtClean="0"/>
              <a:t>With everyone committing to the Shopping Annuity, that same organization is creating a way more substantial income for your business… $7,500/month in BV commissions and $3,000/month in IBV Commissions.  </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35</a:t>
            </a:fld>
            <a:endParaRPr lang="en-US"/>
          </a:p>
        </p:txBody>
      </p:sp>
    </p:spTree>
    <p:extLst>
      <p:ext uri="{BB962C8B-B14F-4D97-AF65-F5344CB8AC3E}">
        <p14:creationId xmlns:p14="http://schemas.microsoft.com/office/powerpoint/2010/main" val="4205222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pPr marL="171450" indent="-171450">
              <a:buFont typeface="Arial"/>
              <a:buChar char="•"/>
            </a:pPr>
            <a:r>
              <a:rPr lang="en-US" baseline="0" dirty="0" smtClean="0"/>
              <a:t>Because of the forced multiplier, you earn a substantial income and only need to build a business with 25% of the partners.  </a:t>
            </a:r>
          </a:p>
          <a:p>
            <a:pPr marL="171450" indent="-171450">
              <a:buFont typeface="Arial"/>
              <a:buChar char="•"/>
            </a:pPr>
            <a:r>
              <a:rPr lang="en-US" baseline="0" dirty="0" smtClean="0"/>
              <a:t>Think about it, you could build a “business’ of people doing the minimums with 50 on the left and 50 on the right to create $600/month OR</a:t>
            </a:r>
          </a:p>
          <a:p>
            <a:pPr marL="171450" indent="-171450">
              <a:buFont typeface="Arial"/>
              <a:buChar char="•"/>
            </a:pPr>
            <a:r>
              <a:rPr lang="en-US" baseline="0" dirty="0" smtClean="0"/>
              <a:t>You could build your business to $600/month with 5 on your left and and 5 on your right</a:t>
            </a:r>
          </a:p>
          <a:p>
            <a:pPr marL="171450" indent="-171450">
              <a:buFont typeface="Arial"/>
              <a:buChar char="•"/>
            </a:pPr>
            <a:r>
              <a:rPr lang="en-US" baseline="0" dirty="0" smtClean="0"/>
              <a:t>The Shopping Annuity = Rocket Fuel for the MPCP!  It gets you there faster, with fewer people and everyone is successful sooner!</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36</a:t>
            </a:fld>
            <a:endParaRPr lang="en-US"/>
          </a:p>
        </p:txBody>
      </p:sp>
    </p:spTree>
    <p:extLst>
      <p:ext uri="{BB962C8B-B14F-4D97-AF65-F5344CB8AC3E}">
        <p14:creationId xmlns:p14="http://schemas.microsoft.com/office/powerpoint/2010/main" val="1267116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This is critical!   Do not skip through this slide.  It’s the equivalent of the the slide in the UBP which asks if they want the 45 year plan or the UnFranchise.  </a:t>
            </a:r>
          </a:p>
          <a:p>
            <a:pPr marL="171450" indent="-171450">
              <a:buFont typeface="Arial"/>
              <a:buChar char="•"/>
            </a:pPr>
            <a:r>
              <a:rPr lang="en-US" baseline="0" dirty="0" smtClean="0"/>
              <a:t>You can continue to spend money you are already spending the way that you’re spending it.  This will continue to make money for the companies you purchase from and earn you nothing.  Nothing changes! OR</a:t>
            </a:r>
          </a:p>
          <a:p>
            <a:pPr marL="171450" indent="-171450">
              <a:buFont typeface="Arial"/>
              <a:buChar char="•"/>
            </a:pPr>
            <a:r>
              <a:rPr lang="en-US" baseline="0" dirty="0" smtClean="0"/>
              <a:t>You can convert your spending into earning.  Continue to purchase all of the things you are going to purchase anyway and be paid on those margins from your spending as well as the spending of anyone you lead to directly or indirectly.  </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37</a:t>
            </a:fld>
            <a:endParaRPr lang="en-US"/>
          </a:p>
        </p:txBody>
      </p:sp>
    </p:spTree>
    <p:extLst>
      <p:ext uri="{BB962C8B-B14F-4D97-AF65-F5344CB8AC3E}">
        <p14:creationId xmlns:p14="http://schemas.microsoft.com/office/powerpoint/2010/main" val="2119032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Now that you agree, let’s go through the Shopping Annuity Funding Plan </a:t>
            </a:r>
          </a:p>
          <a:p>
            <a:r>
              <a:rPr lang="en-US" baseline="0" dirty="0" smtClean="0"/>
              <a:t>This is a transitional slide that is going into the 4 steps.  </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38</a:t>
            </a:fld>
            <a:endParaRPr lang="en-US"/>
          </a:p>
        </p:txBody>
      </p:sp>
    </p:spTree>
    <p:extLst>
      <p:ext uri="{BB962C8B-B14F-4D97-AF65-F5344CB8AC3E}">
        <p14:creationId xmlns:p14="http://schemas.microsoft.com/office/powerpoint/2010/main" val="2551945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Transitional slide.</a:t>
            </a:r>
          </a:p>
          <a:p>
            <a:pPr marL="171450" indent="-171450">
              <a:buFont typeface="Arial"/>
              <a:buChar char="•"/>
            </a:pPr>
            <a:r>
              <a:rPr lang="en-US" baseline="0" dirty="0" smtClean="0"/>
              <a:t>The big point to make here is that there is proven system and tools to support the actions required to be successful.  You don’t have to ambiguously go about funding your shopping annuity.  You can make calculated decisions and duplicate that process with your team to create a shopping annuity for yourself.  </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39</a:t>
            </a:fld>
            <a:endParaRPr lang="en-US"/>
          </a:p>
        </p:txBody>
      </p:sp>
    </p:spTree>
    <p:extLst>
      <p:ext uri="{BB962C8B-B14F-4D97-AF65-F5344CB8AC3E}">
        <p14:creationId xmlns:p14="http://schemas.microsoft.com/office/powerpoint/2010/main" val="4211882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The first step is to identify which brands you are currently buying that could be switched over to the company’s exclusive brands</a:t>
            </a:r>
          </a:p>
          <a:p>
            <a:pPr marL="171450" indent="-171450">
              <a:buFont typeface="Arial"/>
              <a:buChar char="•"/>
            </a:pPr>
            <a:r>
              <a:rPr lang="en-US" baseline="0" dirty="0" err="1" smtClean="0"/>
              <a:t>Repalce</a:t>
            </a:r>
            <a:r>
              <a:rPr lang="en-US" baseline="0" dirty="0" smtClean="0"/>
              <a:t> Mac with Motives, Tide with Snap, </a:t>
            </a:r>
            <a:r>
              <a:rPr lang="en-US" baseline="0" dirty="0" err="1" smtClean="0"/>
              <a:t>Clinque</a:t>
            </a:r>
            <a:r>
              <a:rPr lang="en-US" baseline="0" dirty="0" smtClean="0"/>
              <a:t> with </a:t>
            </a:r>
            <a:r>
              <a:rPr lang="en-US" baseline="0" dirty="0" err="1" smtClean="0"/>
              <a:t>Lumiere</a:t>
            </a:r>
            <a:r>
              <a:rPr lang="en-US" baseline="0" dirty="0" smtClean="0"/>
              <a:t>, Centrum with Isotonix etc.  </a:t>
            </a:r>
          </a:p>
          <a:p>
            <a:pPr marL="171450" indent="-171450">
              <a:buFont typeface="Arial"/>
              <a:buChar char="•"/>
            </a:pPr>
            <a:r>
              <a:rPr lang="en-US" baseline="0" dirty="0" smtClean="0"/>
              <a:t>Remember, we aren’t asking you to sacrifice the quality or price savings. We offer a better product at a better price.</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40</a:t>
            </a:fld>
            <a:endParaRPr lang="en-US"/>
          </a:p>
        </p:txBody>
      </p:sp>
    </p:spTree>
    <p:extLst>
      <p:ext uri="{BB962C8B-B14F-4D97-AF65-F5344CB8AC3E}">
        <p14:creationId xmlns:p14="http://schemas.microsoft.com/office/powerpoint/2010/main" val="314719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en-US" b="1" baseline="0" dirty="0" smtClean="0"/>
              <a:t>Celine:</a:t>
            </a:r>
          </a:p>
          <a:p>
            <a:pPr marL="0" marR="0" indent="0" algn="l" defTabSz="457189" rtl="0" eaLnBrk="1" fontAlgn="auto" latinLnBrk="0" hangingPunct="1">
              <a:lnSpc>
                <a:spcPct val="100000"/>
              </a:lnSpc>
              <a:spcBef>
                <a:spcPts val="0"/>
              </a:spcBef>
              <a:spcAft>
                <a:spcPts val="0"/>
              </a:spcAft>
              <a:buClrTx/>
              <a:buSzTx/>
              <a:buFontTx/>
              <a:buNone/>
              <a:tabLst/>
              <a:defRPr/>
            </a:pPr>
            <a:r>
              <a:rPr lang="en-US" b="1" baseline="0" dirty="0" smtClean="0"/>
              <a:t>Figures have been changed to HK amounts.</a:t>
            </a:r>
          </a:p>
          <a:p>
            <a:pPr marL="0" marR="0" indent="0" algn="l" defTabSz="457189"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189"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189" rtl="0" eaLnBrk="1" fontAlgn="auto" latinLnBrk="0" hangingPunct="1">
              <a:lnSpc>
                <a:spcPct val="100000"/>
              </a:lnSpc>
              <a:spcBef>
                <a:spcPts val="0"/>
              </a:spcBef>
              <a:spcAft>
                <a:spcPts val="0"/>
              </a:spcAft>
              <a:buClrTx/>
              <a:buSzTx/>
              <a:buFontTx/>
              <a:buNone/>
              <a:tabLst/>
              <a:defRPr/>
            </a:pPr>
            <a:r>
              <a:rPr lang="en-US" b="1" baseline="0" dirty="0" smtClean="0"/>
              <a:t>TRAINERS NOTES:</a:t>
            </a:r>
          </a:p>
          <a:p>
            <a:pPr marL="171450" marR="0" indent="-171450" algn="l" defTabSz="457189" rtl="0" eaLnBrk="1" fontAlgn="auto" latinLnBrk="0" hangingPunct="1">
              <a:lnSpc>
                <a:spcPct val="100000"/>
              </a:lnSpc>
              <a:spcBef>
                <a:spcPts val="0"/>
              </a:spcBef>
              <a:spcAft>
                <a:spcPts val="0"/>
              </a:spcAft>
              <a:buClrTx/>
              <a:buSzTx/>
              <a:buFont typeface="Arial"/>
              <a:buChar char="•"/>
              <a:tabLst/>
              <a:defRPr/>
            </a:pPr>
            <a:r>
              <a:rPr lang="en-US" baseline="0" dirty="0" smtClean="0"/>
              <a:t>The 4% Rule is a popular </a:t>
            </a:r>
            <a:r>
              <a:rPr lang="en-US" dirty="0" smtClean="0"/>
              <a:t>investment-income strategy that says as long as you withdraw no more than </a:t>
            </a:r>
            <a:r>
              <a:rPr lang="en-US" b="1" dirty="0" smtClean="0"/>
              <a:t>4</a:t>
            </a:r>
            <a:r>
              <a:rPr lang="en-US" b="0" dirty="0" smtClean="0"/>
              <a:t>%</a:t>
            </a:r>
            <a:r>
              <a:rPr lang="en-US" dirty="0" smtClean="0"/>
              <a:t> of your initial portfolio, adjusted </a:t>
            </a:r>
            <a:r>
              <a:rPr lang="en-US" b="1" dirty="0" smtClean="0"/>
              <a:t>for</a:t>
            </a:r>
            <a:r>
              <a:rPr lang="en-US" dirty="0" smtClean="0"/>
              <a:t> inflation, on an annual basis during your retirement years, you shouldn't run out of money.</a:t>
            </a:r>
          </a:p>
          <a:p>
            <a:pPr marL="171450" marR="0" indent="-171450" algn="l" defTabSz="457189" rtl="0" eaLnBrk="1" fontAlgn="auto" latinLnBrk="0" hangingPunct="1">
              <a:lnSpc>
                <a:spcPct val="100000"/>
              </a:lnSpc>
              <a:spcBef>
                <a:spcPts val="0"/>
              </a:spcBef>
              <a:spcAft>
                <a:spcPts val="0"/>
              </a:spcAft>
              <a:buClrTx/>
              <a:buSzTx/>
              <a:buFont typeface="Arial"/>
              <a:buChar char="•"/>
              <a:tabLst/>
              <a:defRPr/>
            </a:pPr>
            <a:r>
              <a:rPr lang="en-US" dirty="0" smtClean="0"/>
              <a:t>Take a look at what it would take to create a $4,600/month</a:t>
            </a:r>
            <a:r>
              <a:rPr lang="en-US" baseline="0" dirty="0" smtClean="0"/>
              <a:t> payment to yourself at retirement, following this rule.  It would take $450,000 in the bank!  Would you have that money saved up by retirement?</a:t>
            </a:r>
          </a:p>
          <a:p>
            <a:pPr marL="171450" marR="0" indent="-171450" algn="l" defTabSz="457189" rtl="0" eaLnBrk="1" fontAlgn="auto" latinLnBrk="0" hangingPunct="1">
              <a:lnSpc>
                <a:spcPct val="100000"/>
              </a:lnSpc>
              <a:spcBef>
                <a:spcPts val="0"/>
              </a:spcBef>
              <a:spcAft>
                <a:spcPts val="0"/>
              </a:spcAft>
              <a:buClrTx/>
              <a:buSzTx/>
              <a:buFont typeface="Arial"/>
              <a:buChar char="•"/>
              <a:tabLst/>
              <a:defRPr/>
            </a:pPr>
            <a:r>
              <a:rPr lang="en-US" baseline="0" dirty="0" smtClean="0"/>
              <a:t>Most Americans are living paycheck to paycheck with little to no savings.  How will they get it done?  The answer is that most won’t, and therefore will never have the 4% rule as a viable retirement option.</a:t>
            </a:r>
          </a:p>
          <a:p>
            <a:pPr marL="171450" marR="0" indent="-171450" algn="l" defTabSz="457189" rtl="0" eaLnBrk="1" fontAlgn="auto" latinLnBrk="0" hangingPunct="1">
              <a:lnSpc>
                <a:spcPct val="100000"/>
              </a:lnSpc>
              <a:spcBef>
                <a:spcPts val="0"/>
              </a:spcBef>
              <a:spcAft>
                <a:spcPts val="0"/>
              </a:spcAft>
              <a:buClrTx/>
              <a:buSzTx/>
              <a:buFont typeface="Arial"/>
              <a:buChar char="•"/>
              <a:tabLst/>
              <a:defRPr/>
            </a:pPr>
            <a:r>
              <a:rPr lang="en-US" baseline="0" dirty="0" smtClean="0"/>
              <a:t>With Market America, you could create a $4,600 / month asset as an executive coordinator or master coordinator.  And even more, after 2-3 years of following our proven plan you could create a residual income of $1,420,000 / year.  That is the equivalent of living off of 4% of a $5MILLION asset in the bank!</a:t>
            </a:r>
          </a:p>
          <a:p>
            <a:pPr marL="171450" marR="0" indent="-171450" algn="l" defTabSz="457189" rtl="0" eaLnBrk="1" fontAlgn="auto" latinLnBrk="0" hangingPunct="1">
              <a:lnSpc>
                <a:spcPct val="100000"/>
              </a:lnSpc>
              <a:spcBef>
                <a:spcPts val="0"/>
              </a:spcBef>
              <a:spcAft>
                <a:spcPts val="0"/>
              </a:spcAft>
              <a:buClrTx/>
              <a:buSzTx/>
              <a:buFont typeface="Arial"/>
              <a:buChar char="•"/>
              <a:tabLst/>
              <a:defRPr/>
            </a:pPr>
            <a:r>
              <a:rPr lang="en-US" baseline="0" dirty="0" smtClean="0"/>
              <a:t>Think even further – if you built the </a:t>
            </a:r>
            <a:r>
              <a:rPr lang="en-US" baseline="0" dirty="0" err="1" smtClean="0"/>
              <a:t>UnFranchise</a:t>
            </a:r>
            <a:r>
              <a:rPr lang="en-US" baseline="0" dirty="0" smtClean="0"/>
              <a:t> as a way to enjoy residual income because you didn’t have the savings to participate in the 4% rule, now you can create the savings and earn both – the Residual Income from your </a:t>
            </a:r>
            <a:r>
              <a:rPr lang="en-US" baseline="0" dirty="0" err="1" smtClean="0"/>
              <a:t>UnFranchise</a:t>
            </a:r>
            <a:r>
              <a:rPr lang="en-US" baseline="0" dirty="0" smtClean="0"/>
              <a:t> and the 4% off the income you save!</a:t>
            </a: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5</a:t>
            </a:fld>
            <a:endParaRPr lang="en-US"/>
          </a:p>
        </p:txBody>
      </p:sp>
    </p:spTree>
    <p:extLst>
      <p:ext uri="{BB962C8B-B14F-4D97-AF65-F5344CB8AC3E}">
        <p14:creationId xmlns:p14="http://schemas.microsoft.com/office/powerpoint/2010/main" val="30365629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We offer hundreds of exclusive products and we know that you probably only use or are even aware of a handful of them.  That is why we created the Shopping Annuity Assessment Handbook and Workbook.</a:t>
            </a:r>
          </a:p>
          <a:p>
            <a:pPr marL="171450" indent="-171450">
              <a:buFont typeface="Arial"/>
              <a:buChar char="•"/>
            </a:pPr>
            <a:r>
              <a:rPr lang="en-US" baseline="0" dirty="0" smtClean="0"/>
              <a:t>You can download the handbook and workbook at </a:t>
            </a:r>
            <a:r>
              <a:rPr lang="en-US" baseline="0" dirty="0" err="1" smtClean="0"/>
              <a:t>Shoppingannuity.com</a:t>
            </a:r>
            <a:r>
              <a:rPr lang="en-US" baseline="0" dirty="0" smtClean="0"/>
              <a:t> </a:t>
            </a:r>
          </a:p>
          <a:p>
            <a:pPr marL="171450" indent="-171450">
              <a:buFont typeface="Arial"/>
              <a:buChar char="•"/>
            </a:pPr>
            <a:r>
              <a:rPr lang="en-US" baseline="0" dirty="0" smtClean="0"/>
              <a:t>From there, you can complete exercise 2</a:t>
            </a:r>
          </a:p>
          <a:p>
            <a:pPr marL="171450" indent="-171450">
              <a:buFont typeface="Arial"/>
              <a:buChar char="•"/>
            </a:pPr>
            <a:r>
              <a:rPr lang="en-US" baseline="0" dirty="0" smtClean="0"/>
              <a:t>You enter in your household size:  number of adult females, males, children, pets and cars</a:t>
            </a:r>
          </a:p>
          <a:p>
            <a:pPr marL="171450" indent="-171450">
              <a:buFont typeface="Arial"/>
              <a:buChar char="•"/>
            </a:pPr>
            <a:r>
              <a:rPr lang="en-US" baseline="0" dirty="0" smtClean="0"/>
              <a:t>Take 15 minutes to go through a put an “x” next to each of our exclusive brands that you might use</a:t>
            </a:r>
          </a:p>
          <a:p>
            <a:pPr marL="171450" indent="-171450">
              <a:buFont typeface="Arial"/>
              <a:buChar char="•"/>
            </a:pPr>
            <a:r>
              <a:rPr lang="en-US" baseline="0" dirty="0" smtClean="0"/>
              <a:t>Click “Calculate my Shopping Annuity Potential” and it will tell you the potential monthly and quarterly BV that you could be earning to fund your Shopping Annuity.  </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41</a:t>
            </a:fld>
            <a:endParaRPr lang="en-US"/>
          </a:p>
        </p:txBody>
      </p:sp>
    </p:spTree>
    <p:extLst>
      <p:ext uri="{BB962C8B-B14F-4D97-AF65-F5344CB8AC3E}">
        <p14:creationId xmlns:p14="http://schemas.microsoft.com/office/powerpoint/2010/main" val="26834440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Once you’ve seen the potential, you can complete the online Shopping Advisor on SHOP.COM.  </a:t>
            </a:r>
          </a:p>
          <a:p>
            <a:pPr marL="171450" indent="-171450">
              <a:buFont typeface="Arial"/>
              <a:buChar char="•"/>
            </a:pPr>
            <a:r>
              <a:rPr lang="en-US" baseline="0" dirty="0" smtClean="0"/>
              <a:t>This will even create a “My List” for you which will make buying products easier!</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42</a:t>
            </a:fld>
            <a:endParaRPr lang="en-US"/>
          </a:p>
        </p:txBody>
      </p:sp>
    </p:spTree>
    <p:extLst>
      <p:ext uri="{BB962C8B-B14F-4D97-AF65-F5344CB8AC3E}">
        <p14:creationId xmlns:p14="http://schemas.microsoft.com/office/powerpoint/2010/main" val="40637370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The second step is to identify all of the other places you spend money with other stores and change HOW YOU BUY THEM.</a:t>
            </a:r>
          </a:p>
          <a:p>
            <a:pPr marL="171450" indent="-171450">
              <a:buFont typeface="Arial"/>
              <a:buChar char="•"/>
            </a:pPr>
            <a:r>
              <a:rPr lang="en-US" baseline="0" dirty="0" smtClean="0"/>
              <a:t>You can’t convert 100% of your buying to our brands, so identify how you can get everything else you need from our partners through SHOP.COM </a:t>
            </a:r>
          </a:p>
          <a:p>
            <a:pPr marL="171450" indent="-171450">
              <a:buFont typeface="Arial"/>
              <a:buChar char="•"/>
            </a:pPr>
            <a:r>
              <a:rPr lang="en-US" baseline="0" dirty="0" smtClean="0"/>
              <a:t>Again – same products / Same retailers = just shift the behavior to buying it through your SHOP.COM website </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43</a:t>
            </a:fld>
            <a:endParaRPr lang="en-US"/>
          </a:p>
        </p:txBody>
      </p:sp>
    </p:spTree>
    <p:extLst>
      <p:ext uri="{BB962C8B-B14F-4D97-AF65-F5344CB8AC3E}">
        <p14:creationId xmlns:p14="http://schemas.microsoft.com/office/powerpoint/2010/main" val="14044259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noTextEdit="1"/>
          </p:cNvSpPr>
          <p:nvPr>
            <p:ph type="sldImg"/>
          </p:nvPr>
        </p:nvSpPr>
        <p:spPr>
          <a:ln/>
        </p:spPr>
      </p:sp>
      <p:sp>
        <p:nvSpPr>
          <p:cNvPr id="2017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smtClean="0">
                <a:ea typeface="儷黑 Pro"/>
                <a:cs typeface="儷黑 Pro"/>
              </a:rPr>
              <a:t>Celine:</a:t>
            </a:r>
          </a:p>
          <a:p>
            <a:r>
              <a:rPr lang="en-US" dirty="0" smtClean="0">
                <a:ea typeface="儷黑 Pro"/>
                <a:cs typeface="儷黑 Pro"/>
              </a:rPr>
              <a:t>Changed</a:t>
            </a:r>
            <a:r>
              <a:rPr lang="en-US" baseline="0" dirty="0" smtClean="0">
                <a:ea typeface="儷黑 Pro"/>
                <a:cs typeface="儷黑 Pro"/>
              </a:rPr>
              <a:t> to HK Partner Stores.</a:t>
            </a:r>
            <a:endParaRPr lang="en-US" dirty="0" smtClean="0">
              <a:ea typeface="儷黑 Pro"/>
              <a:cs typeface="儷黑 Pro"/>
            </a:endParaRPr>
          </a:p>
        </p:txBody>
      </p:sp>
      <p:sp>
        <p:nvSpPr>
          <p:cNvPr id="2017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4B6074-07BC-C640-B829-06046446F7AE}" type="slidenum">
              <a:rPr lang="en-US" sz="1200">
                <a:solidFill>
                  <a:srgbClr val="000000"/>
                </a:solidFill>
                <a:ea typeface="儷黑 Pro"/>
                <a:cs typeface="儷黑 Pro"/>
              </a:rPr>
              <a:pPr/>
              <a:t>44</a:t>
            </a:fld>
            <a:endParaRPr lang="en-US" sz="1200" dirty="0">
              <a:solidFill>
                <a:srgbClr val="000000"/>
              </a:solidFill>
              <a:ea typeface="儷黑 Pro"/>
              <a:cs typeface="儷黑 Pro"/>
            </a:endParaRPr>
          </a:p>
        </p:txBody>
      </p:sp>
    </p:spTree>
    <p:extLst>
      <p:ext uri="{BB962C8B-B14F-4D97-AF65-F5344CB8AC3E}">
        <p14:creationId xmlns:p14="http://schemas.microsoft.com/office/powerpoint/2010/main" val="15564614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In that same Shopping Annuity Assessment Workbook and Handbook, you will complete exercise 3 and 4 to identify all of your monthly, seasonal and annual spending that you do. It’s important to have the shopper of the household present when completing these exercises to have the most accurate results and to get the best adaption.</a:t>
            </a:r>
          </a:p>
          <a:p>
            <a:endParaRPr lang="en-US" baseline="0" dirty="0" smtClean="0"/>
          </a:p>
          <a:p>
            <a:r>
              <a:rPr lang="en-US" baseline="0" dirty="0" smtClean="0"/>
              <a:t>In exercise 2:</a:t>
            </a:r>
          </a:p>
          <a:p>
            <a:pPr marL="171450" indent="-171450">
              <a:buFont typeface="Arial"/>
              <a:buChar char="•"/>
            </a:pPr>
            <a:r>
              <a:rPr lang="en-US" baseline="0" dirty="0" smtClean="0"/>
              <a:t>You will see all of those categories of monthly spending that could be transferred to SHOP.COM</a:t>
            </a:r>
          </a:p>
          <a:p>
            <a:pPr marL="171450" indent="-171450">
              <a:buFont typeface="Arial"/>
              <a:buChar char="•"/>
            </a:pPr>
            <a:r>
              <a:rPr lang="en-US" baseline="0" dirty="0" smtClean="0"/>
              <a:t>To the right, you will be reminded of the average monthly spend on that item</a:t>
            </a:r>
          </a:p>
          <a:p>
            <a:pPr marL="171450" indent="-171450">
              <a:buFont typeface="Arial"/>
              <a:buChar char="•"/>
            </a:pPr>
            <a:r>
              <a:rPr lang="en-US" baseline="0" dirty="0" smtClean="0"/>
              <a:t>To the right of that reminder, you can enter in what YOU spend monthly on each given item</a:t>
            </a:r>
          </a:p>
          <a:p>
            <a:pPr marL="171450" indent="-171450">
              <a:buFont typeface="Arial"/>
              <a:buChar char="•"/>
            </a:pPr>
            <a:r>
              <a:rPr lang="en-US" baseline="0" dirty="0" smtClean="0"/>
              <a:t>How does your monthly spending compare?</a:t>
            </a:r>
          </a:p>
          <a:p>
            <a:pPr marL="171450" indent="-171450">
              <a:buFont typeface="Arial"/>
              <a:buChar char="•"/>
            </a:pPr>
            <a:endParaRPr lang="en-US" baseline="0" dirty="0" smtClean="0"/>
          </a:p>
          <a:p>
            <a:pPr marL="171450" indent="-171450">
              <a:buFont typeface="Arial"/>
              <a:buChar char="•"/>
            </a:pPr>
            <a:r>
              <a:rPr lang="en-US" baseline="0" dirty="0" smtClean="0"/>
              <a:t>In exercise 4, we prompt you to think about all of the other items you buy throughout the year.  We organized it by quarter to help focus your thinking so you could identify every area that your business may be leaking potential BV and IBV!  </a:t>
            </a:r>
          </a:p>
          <a:p>
            <a:pPr marL="171450" indent="-171450">
              <a:buFont typeface="Arial"/>
              <a:buChar char="•"/>
            </a:pPr>
            <a:r>
              <a:rPr lang="en-US" baseline="0" dirty="0" smtClean="0"/>
              <a:t>In the Shopping Annuity Assessment Handbook, we included a list for your reference with our most reliable partner stores, organized by category.  This will give you a nice starting point for where to buy the items you identified in these two exercises.  </a:t>
            </a:r>
          </a:p>
          <a:p>
            <a:pPr marL="171450" indent="-171450">
              <a:buFont typeface="Arial"/>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45</a:t>
            </a:fld>
            <a:endParaRPr lang="en-US"/>
          </a:p>
        </p:txBody>
      </p:sp>
    </p:spTree>
    <p:extLst>
      <p:ext uri="{BB962C8B-B14F-4D97-AF65-F5344CB8AC3E}">
        <p14:creationId xmlns:p14="http://schemas.microsoft.com/office/powerpoint/2010/main" val="14131215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The Shopping Annuity is bigger than just converting your own spending.  You have to duplicate it for maximum results.  The next step is critical!  You have to get your organization to fund their shopping annuity as well.  </a:t>
            </a:r>
          </a:p>
          <a:p>
            <a:endParaRPr lang="en-US" baseline="0" dirty="0" smtClean="0"/>
          </a:p>
          <a:p>
            <a:r>
              <a:rPr lang="en-US" baseline="0" dirty="0" smtClean="0"/>
              <a:t>Use the resources provided to you so that everyone is on the same page and completing the right actions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46</a:t>
            </a:fld>
            <a:endParaRPr lang="en-US"/>
          </a:p>
        </p:txBody>
      </p:sp>
    </p:spTree>
    <p:extLst>
      <p:ext uri="{BB962C8B-B14F-4D97-AF65-F5344CB8AC3E}">
        <p14:creationId xmlns:p14="http://schemas.microsoft.com/office/powerpoint/2010/main" val="31241860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Don’t forget to build share of customer!  You can create additional BV and IBV by creating lifetime value with your customers.</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47</a:t>
            </a:fld>
            <a:endParaRPr lang="en-US"/>
          </a:p>
        </p:txBody>
      </p:sp>
    </p:spTree>
    <p:extLst>
      <p:ext uri="{BB962C8B-B14F-4D97-AF65-F5344CB8AC3E}">
        <p14:creationId xmlns:p14="http://schemas.microsoft.com/office/powerpoint/2010/main" val="4115713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Celine:</a:t>
            </a:r>
          </a:p>
          <a:p>
            <a:r>
              <a:rPr lang="en-US" b="1" dirty="0" smtClean="0"/>
              <a:t>Changed to HK amounts.</a:t>
            </a:r>
          </a:p>
          <a:p>
            <a:endParaRPr lang="en-US" b="1" dirty="0" smtClean="0"/>
          </a:p>
          <a:p>
            <a:r>
              <a:rPr lang="en-US" b="1" dirty="0" smtClean="0"/>
              <a:t>TRAINERS</a:t>
            </a:r>
            <a:r>
              <a:rPr lang="en-US" b="1" baseline="0" dirty="0" smtClean="0"/>
              <a:t> NOTES:</a:t>
            </a:r>
          </a:p>
          <a:p>
            <a:r>
              <a:rPr lang="en-US" baseline="0" dirty="0" smtClean="0"/>
              <a:t>Once you’ve completed the four steps and are funding your shopping annuity, your shopping annuity will mature over time.</a:t>
            </a:r>
          </a:p>
          <a:p>
            <a:r>
              <a:rPr lang="en-US" baseline="0" dirty="0" smtClean="0"/>
              <a:t>Take a look at the increased income for those who those who build their shopping annuity.</a:t>
            </a:r>
          </a:p>
          <a:p>
            <a:endParaRPr lang="en-US" baseline="0" dirty="0" smtClean="0"/>
          </a:p>
          <a:p>
            <a:r>
              <a:rPr lang="en-US" baseline="0" dirty="0" smtClean="0"/>
              <a:t>You were earning $164,160 in year 1.  With the shopping annuity, your projected earning increases to $300,960!</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48</a:t>
            </a:fld>
            <a:endParaRPr lang="en-US"/>
          </a:p>
        </p:txBody>
      </p:sp>
    </p:spTree>
    <p:extLst>
      <p:ext uri="{BB962C8B-B14F-4D97-AF65-F5344CB8AC3E}">
        <p14:creationId xmlns:p14="http://schemas.microsoft.com/office/powerpoint/2010/main" val="24569552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The company reward UFOs for building their Shopping Annuity</a:t>
            </a:r>
          </a:p>
          <a:p>
            <a:r>
              <a:rPr lang="en-US" baseline="0" dirty="0" smtClean="0"/>
              <a:t>In addition to the increased BV and IBV – you can be credited with a Bonus for achieving the standards set forth each quarter. </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49</a:t>
            </a:fld>
            <a:endParaRPr lang="en-US"/>
          </a:p>
        </p:txBody>
      </p:sp>
    </p:spTree>
    <p:extLst>
      <p:ext uri="{BB962C8B-B14F-4D97-AF65-F5344CB8AC3E}">
        <p14:creationId xmlns:p14="http://schemas.microsoft.com/office/powerpoint/2010/main" val="2012335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These are the requirements to be rewarded / achieve the bonus pool</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50</a:t>
            </a:fld>
            <a:endParaRPr lang="en-US"/>
          </a:p>
        </p:txBody>
      </p:sp>
    </p:spTree>
    <p:extLst>
      <p:ext uri="{BB962C8B-B14F-4D97-AF65-F5344CB8AC3E}">
        <p14:creationId xmlns:p14="http://schemas.microsoft.com/office/powerpoint/2010/main" val="2779723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pPr marL="171450" indent="-171450">
              <a:buFont typeface="Arial"/>
              <a:buChar char="•"/>
            </a:pPr>
            <a:r>
              <a:rPr lang="en-US" baseline="0" dirty="0" smtClean="0"/>
              <a:t>Again, this is a popular investment and/or retirement strategy.  </a:t>
            </a:r>
          </a:p>
          <a:p>
            <a:pPr marL="171450" indent="-171450">
              <a:buFont typeface="Arial"/>
              <a:buChar char="•"/>
            </a:pPr>
            <a:r>
              <a:rPr lang="en-US" baseline="0" dirty="0" smtClean="0"/>
              <a:t>The benefit is that by paying into your annuity over time, you can expect to be paid back payments at retirement in monthly, quarterly, yearly or even lump sum payments based on your specific arrangements.</a:t>
            </a:r>
          </a:p>
          <a:p>
            <a:pPr marL="171450" indent="-171450">
              <a:buFont typeface="Arial"/>
              <a:buChar char="•"/>
            </a:pPr>
            <a:r>
              <a:rPr lang="en-US" baseline="0" dirty="0" smtClean="0"/>
              <a:t>The downfall is that in order to fund the annuity, you need discretionary income to pay into it with.  Most Americans have little to no discretionary income, therefore, cannot participate in an annuity program as part of their retirement strategy.  </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6</a:t>
            </a:fld>
            <a:endParaRPr lang="en-US"/>
          </a:p>
        </p:txBody>
      </p:sp>
    </p:spTree>
    <p:extLst>
      <p:ext uri="{BB962C8B-B14F-4D97-AF65-F5344CB8AC3E}">
        <p14:creationId xmlns:p14="http://schemas.microsoft.com/office/powerpoint/2010/main" val="35025172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Celine:</a:t>
            </a:r>
          </a:p>
          <a:p>
            <a:r>
              <a:rPr lang="en-US" b="1" dirty="0" smtClean="0"/>
              <a:t>Changed to HK SABP requirements.</a:t>
            </a:r>
          </a:p>
          <a:p>
            <a:endParaRPr lang="en-US" b="1" dirty="0" smtClean="0"/>
          </a:p>
          <a:p>
            <a:r>
              <a:rPr lang="en-US" b="1" dirty="0" smtClean="0"/>
              <a:t>TRAINERS</a:t>
            </a:r>
            <a:r>
              <a:rPr lang="en-US" b="1" baseline="0" dirty="0" smtClean="0"/>
              <a:t> NOTES:</a:t>
            </a:r>
          </a:p>
          <a:p>
            <a:r>
              <a:rPr lang="en-US" baseline="0" dirty="0" smtClean="0"/>
              <a:t>Steps for Success!</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51</a:t>
            </a:fld>
            <a:endParaRPr lang="en-US"/>
          </a:p>
        </p:txBody>
      </p:sp>
    </p:spTree>
    <p:extLst>
      <p:ext uri="{BB962C8B-B14F-4D97-AF65-F5344CB8AC3E}">
        <p14:creationId xmlns:p14="http://schemas.microsoft.com/office/powerpoint/2010/main" val="1763141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Celine:</a:t>
            </a:r>
          </a:p>
          <a:p>
            <a:r>
              <a:rPr lang="en-US" b="1" dirty="0" smtClean="0"/>
              <a:t>Changed</a:t>
            </a:r>
            <a:r>
              <a:rPr lang="en-US" b="1" baseline="0" dirty="0" smtClean="0"/>
              <a:t> to HK amounts.</a:t>
            </a:r>
            <a:endParaRPr lang="en-US" b="1" dirty="0" smtClean="0"/>
          </a:p>
          <a:p>
            <a:endParaRPr lang="en-US" b="1" dirty="0" smtClean="0"/>
          </a:p>
          <a:p>
            <a:r>
              <a:rPr lang="en-US" b="1" dirty="0" smtClean="0"/>
              <a:t>TRAINERS</a:t>
            </a:r>
            <a:r>
              <a:rPr lang="en-US" b="1" baseline="0" dirty="0" smtClean="0"/>
              <a:t> NOTES:</a:t>
            </a:r>
          </a:p>
          <a:p>
            <a:r>
              <a:rPr lang="en-US" baseline="0" dirty="0" smtClean="0"/>
              <a:t>Steps for success continued!</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52</a:t>
            </a:fld>
            <a:endParaRPr lang="en-US"/>
          </a:p>
        </p:txBody>
      </p:sp>
    </p:spTree>
    <p:extLst>
      <p:ext uri="{BB962C8B-B14F-4D97-AF65-F5344CB8AC3E}">
        <p14:creationId xmlns:p14="http://schemas.microsoft.com/office/powerpoint/2010/main" val="33233465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Celine:</a:t>
            </a:r>
          </a:p>
          <a:p>
            <a:r>
              <a:rPr lang="en-US" dirty="0" smtClean="0"/>
              <a:t>Changed</a:t>
            </a:r>
            <a:r>
              <a:rPr lang="en-US" baseline="0" dirty="0" smtClean="0"/>
              <a:t> to HK amounts.</a:t>
            </a: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53</a:t>
            </a:fld>
            <a:endParaRPr lang="en-US"/>
          </a:p>
        </p:txBody>
      </p:sp>
    </p:spTree>
    <p:extLst>
      <p:ext uri="{BB962C8B-B14F-4D97-AF65-F5344CB8AC3E}">
        <p14:creationId xmlns:p14="http://schemas.microsoft.com/office/powerpoint/2010/main" val="42390501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Celine:</a:t>
            </a:r>
          </a:p>
          <a:p>
            <a:r>
              <a:rPr lang="en-US" dirty="0" smtClean="0"/>
              <a:t>Changed to HK amounts.</a:t>
            </a: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54</a:t>
            </a:fld>
            <a:endParaRPr lang="en-US"/>
          </a:p>
        </p:txBody>
      </p:sp>
    </p:spTree>
    <p:extLst>
      <p:ext uri="{BB962C8B-B14F-4D97-AF65-F5344CB8AC3E}">
        <p14:creationId xmlns:p14="http://schemas.microsoft.com/office/powerpoint/2010/main" val="32995130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4669" indent="-174669">
              <a:buFont typeface="Arial"/>
              <a:buChar char="•"/>
            </a:pPr>
            <a:r>
              <a:rPr lang="en-US" dirty="0" smtClean="0">
                <a:latin typeface="Arial" pitchFamily="34" charset="0"/>
              </a:rPr>
              <a:t>Closing</a:t>
            </a:r>
            <a:r>
              <a:rPr lang="en-US" baseline="0" dirty="0" smtClean="0">
                <a:latin typeface="Arial" pitchFamily="34" charset="0"/>
              </a:rPr>
              <a:t>!</a:t>
            </a:r>
          </a:p>
          <a:p>
            <a:pPr marL="174669" indent="-174669">
              <a:buFont typeface="Arial"/>
              <a:buChar char="•"/>
            </a:pPr>
            <a:r>
              <a:rPr lang="en-US" baseline="0" dirty="0" smtClean="0">
                <a:latin typeface="Arial" pitchFamily="34" charset="0"/>
              </a:rPr>
              <a:t>Call to Action – your next steps are set and simple:  </a:t>
            </a:r>
          </a:p>
          <a:p>
            <a:pPr marL="174669" indent="-174669">
              <a:buFont typeface="Arial"/>
              <a:buChar char="•"/>
            </a:pPr>
            <a:r>
              <a:rPr lang="en-US" baseline="0" dirty="0" smtClean="0">
                <a:latin typeface="Arial" pitchFamily="34" charset="0"/>
              </a:rPr>
              <a:t>Go to </a:t>
            </a:r>
            <a:r>
              <a:rPr lang="en-US" baseline="0" dirty="0" err="1" smtClean="0">
                <a:latin typeface="Arial" pitchFamily="34" charset="0"/>
              </a:rPr>
              <a:t>shoppingannuity.com</a:t>
            </a:r>
            <a:endParaRPr lang="en-US" baseline="0" dirty="0" smtClean="0">
              <a:latin typeface="Arial" pitchFamily="34" charset="0"/>
            </a:endParaRPr>
          </a:p>
          <a:p>
            <a:pPr marL="174669" indent="-174669">
              <a:buFont typeface="Arial"/>
              <a:buChar char="•"/>
            </a:pPr>
            <a:r>
              <a:rPr lang="en-US" baseline="0" dirty="0" smtClean="0">
                <a:latin typeface="Arial" pitchFamily="34" charset="0"/>
              </a:rPr>
              <a:t>Download the Shopping Annuity Handbook and Workbook</a:t>
            </a:r>
          </a:p>
          <a:p>
            <a:pPr marL="174669" indent="-174669">
              <a:buFont typeface="Arial"/>
              <a:buChar char="•"/>
            </a:pPr>
            <a:r>
              <a:rPr lang="en-US" baseline="0" dirty="0" smtClean="0">
                <a:latin typeface="Arial" pitchFamily="34" charset="0"/>
              </a:rPr>
              <a:t>Complete the Assessment </a:t>
            </a:r>
          </a:p>
          <a:p>
            <a:pPr marL="174669" indent="-174669">
              <a:buFont typeface="Arial"/>
              <a:buChar char="•"/>
            </a:pPr>
            <a:r>
              <a:rPr lang="en-US" baseline="0" dirty="0" smtClean="0">
                <a:latin typeface="Arial" pitchFamily="34" charset="0"/>
              </a:rPr>
              <a:t>Have your team complete the assessment</a:t>
            </a:r>
          </a:p>
          <a:p>
            <a:pPr marL="174669" indent="-174669">
              <a:buFont typeface="Arial"/>
              <a:buChar char="•"/>
            </a:pPr>
            <a:r>
              <a:rPr lang="en-US" baseline="0" dirty="0" smtClean="0">
                <a:latin typeface="Arial" pitchFamily="34" charset="0"/>
              </a:rPr>
              <a:t>Start spending your spending into earning  </a:t>
            </a:r>
            <a:endParaRPr lang="en-US"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36567626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mtClean="0"/>
              <a:t>TRAINERS NOTES:</a:t>
            </a:r>
            <a:br>
              <a:rPr lang="en-US" b="1" smtClean="0"/>
            </a:br>
            <a:r>
              <a:rPr lang="en-US" smtClean="0"/>
              <a:t>Welcome guests.</a:t>
            </a:r>
            <a:r>
              <a:rPr lang="en-US" baseline="0" smtClean="0"/>
              <a:t>  Let them know that why you’re excited to be sharing this revolutionary concept with them.</a:t>
            </a:r>
          </a:p>
          <a:p>
            <a:pPr marL="171450" indent="-171450">
              <a:buFont typeface="Arial"/>
              <a:buChar char="•"/>
            </a:pPr>
            <a:r>
              <a:rPr lang="en-US" baseline="0" smtClean="0"/>
              <a:t>It gives everyone a chance to enjoy the benefits of annuity without having to fund it with discretionary income, but rather with money they are already spending</a:t>
            </a:r>
          </a:p>
          <a:p>
            <a:pPr marL="171450" indent="-171450">
              <a:buFont typeface="Arial"/>
              <a:buChar char="•"/>
            </a:pPr>
            <a:r>
              <a:rPr lang="en-US" baseline="0" smtClean="0"/>
              <a:t>We are going to show you how you could create a residual income for yourself by simply changing how you shop and duplicating it with your team</a:t>
            </a:r>
          </a:p>
          <a:p>
            <a:pPr marL="171450" indent="-171450">
              <a:buFont typeface="Arial"/>
              <a:buChar char="•"/>
            </a:pPr>
            <a:r>
              <a:rPr lang="en-US" baseline="0" smtClean="0"/>
              <a:t>This plan is essentially rocket fuel for the MPCP.  </a:t>
            </a:r>
          </a:p>
          <a:p>
            <a:pPr marL="171450" indent="-171450">
              <a:buFont typeface="Arial"/>
              <a:buChar char="•"/>
            </a:pPr>
            <a:r>
              <a:rPr lang="en-US" baseline="0" smtClean="0"/>
              <a:t>Share any of your personal success or team’s success with the Shopping Annuity </a:t>
            </a: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57</a:t>
            </a:fld>
            <a:endParaRPr lang="en-US"/>
          </a:p>
        </p:txBody>
      </p:sp>
    </p:spTree>
    <p:extLst>
      <p:ext uri="{BB962C8B-B14F-4D97-AF65-F5344CB8AC3E}">
        <p14:creationId xmlns:p14="http://schemas.microsoft.com/office/powerpoint/2010/main" val="1941981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 NOTES:</a:t>
            </a:r>
          </a:p>
          <a:p>
            <a:r>
              <a:rPr lang="en-US" dirty="0" smtClean="0"/>
              <a:t>The Shopping Annuity is a revolutionary concept which levels</a:t>
            </a:r>
            <a:r>
              <a:rPr lang="en-US" baseline="0" dirty="0" smtClean="0"/>
              <a:t> the playing field.  Because of how it works, anyone can enjoy the same major benefits of an annuity (receiving income as a result of funding) but with One Major Difference!</a:t>
            </a: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7</a:t>
            </a:fld>
            <a:endParaRPr lang="en-US"/>
          </a:p>
        </p:txBody>
      </p:sp>
    </p:spTree>
    <p:extLst>
      <p:ext uri="{BB962C8B-B14F-4D97-AF65-F5344CB8AC3E}">
        <p14:creationId xmlns:p14="http://schemas.microsoft.com/office/powerpoint/2010/main" val="1578068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 NOTES:</a:t>
            </a:r>
          </a:p>
          <a:p>
            <a:pPr marL="171450" indent="-171450">
              <a:buFont typeface="Arial"/>
              <a:buChar char="•"/>
            </a:pPr>
            <a:r>
              <a:rPr lang="en-US" dirty="0" smtClean="0"/>
              <a:t>The Shopping Annuity is not funded with discretionary income</a:t>
            </a:r>
            <a:r>
              <a:rPr lang="en-US" baseline="0" dirty="0" smtClean="0"/>
              <a:t> or “fixed sum payments’</a:t>
            </a:r>
          </a:p>
          <a:p>
            <a:pPr marL="171450" indent="-171450">
              <a:buFont typeface="Arial"/>
              <a:buChar char="•"/>
            </a:pPr>
            <a:r>
              <a:rPr lang="en-US" baseline="0" dirty="0" smtClean="0"/>
              <a:t>The shopping annuity is funded by redirecting money you are already spending on monthly, seasonal and annual expenses to SHOP.COM.</a:t>
            </a:r>
          </a:p>
          <a:p>
            <a:pPr marL="171450" indent="-171450">
              <a:buFont typeface="Arial"/>
              <a:buChar char="•"/>
            </a:pPr>
            <a:r>
              <a:rPr lang="en-US" baseline="0" dirty="0" smtClean="0"/>
              <a:t>By changing how you shop and duplicating this in your organization, you fund your shopping annuity and build a residual income for yourself.</a:t>
            </a:r>
          </a:p>
          <a:p>
            <a:r>
              <a:rPr lang="en-US" baseline="0" dirty="0" smtClean="0"/>
              <a:t>The hardest point to make here is that you are USING MONEY YOU’RE ALREADY SPENDING, rather than applying discretionary income.  </a:t>
            </a:r>
          </a:p>
          <a:p>
            <a:endParaRPr lang="en-US" baseline="0" dirty="0" smtClean="0"/>
          </a:p>
          <a:p>
            <a:r>
              <a:rPr lang="en-US" baseline="0" dirty="0" smtClean="0"/>
              <a:t>RECURRING THEME – We This is the first time we hit it…. You fund your Shopping Annuity with money you are already spending by redirecting purchases to SHOP.COM.  People MUST grasp this concept if we are going to get adaption.  That adaption is critical for their success with the Shopping Annuity.</a:t>
            </a: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8</a:t>
            </a:fld>
            <a:endParaRPr lang="en-US"/>
          </a:p>
        </p:txBody>
      </p:sp>
    </p:spTree>
    <p:extLst>
      <p:ext uri="{BB962C8B-B14F-4D97-AF65-F5344CB8AC3E}">
        <p14:creationId xmlns:p14="http://schemas.microsoft.com/office/powerpoint/2010/main" val="3792037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This is a wrap up slide – a chance for you to summarize the key points side by side.</a:t>
            </a: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9</a:t>
            </a:fld>
            <a:endParaRPr lang="en-US"/>
          </a:p>
        </p:txBody>
      </p:sp>
    </p:spTree>
    <p:extLst>
      <p:ext uri="{BB962C8B-B14F-4D97-AF65-F5344CB8AC3E}">
        <p14:creationId xmlns:p14="http://schemas.microsoft.com/office/powerpoint/2010/main" val="1990386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This explains why the Shopping Annuity is dependable.  It works because we have a </a:t>
            </a:r>
            <a:r>
              <a:rPr lang="en-US" u="sng" baseline="0" dirty="0" smtClean="0"/>
              <a:t>better way to shop </a:t>
            </a:r>
            <a:r>
              <a:rPr lang="en-US" baseline="0" dirty="0" smtClean="0"/>
              <a:t>and the </a:t>
            </a:r>
            <a:r>
              <a:rPr lang="en-US" u="sng" baseline="0" dirty="0" smtClean="0"/>
              <a:t>technology to track it.</a:t>
            </a:r>
          </a:p>
          <a:p>
            <a:pPr marL="171450" indent="-171450">
              <a:buFont typeface="Arial"/>
              <a:buChar char="•"/>
            </a:pPr>
            <a:r>
              <a:rPr lang="en-US" baseline="0" dirty="0" smtClean="0"/>
              <a:t>We aren’t asking you to shop on a site that will cause you to spend more money.  </a:t>
            </a:r>
          </a:p>
          <a:p>
            <a:pPr marL="171450" indent="-171450">
              <a:buFont typeface="Arial"/>
              <a:buChar char="•"/>
            </a:pPr>
            <a:r>
              <a:rPr lang="en-US" baseline="0" dirty="0" smtClean="0"/>
              <a:t>Instead we are providing you a better way to shop with all deals, programs, technology.  More than that we offer better products and pay you Cashback on all of your purchases.</a:t>
            </a:r>
          </a:p>
          <a:p>
            <a:pPr marL="171450" indent="-171450">
              <a:buFont typeface="Arial"/>
              <a:buChar char="•"/>
            </a:pPr>
            <a:r>
              <a:rPr lang="en-US" baseline="0" dirty="0" smtClean="0"/>
              <a:t>The referral tracking system tracks all of your spending, the spending of your referred customers and your organizations’ spending. Those margins are reflected in a social currency called BV and IBV.</a:t>
            </a:r>
          </a:p>
          <a:p>
            <a:pPr marL="171450" indent="-171450">
              <a:buFont typeface="Arial"/>
              <a:buChar char="•"/>
            </a:pPr>
            <a:r>
              <a:rPr lang="en-US" baseline="0" dirty="0" smtClean="0"/>
              <a:t>You are paid on that social currency via the MPCP</a:t>
            </a:r>
          </a:p>
          <a:p>
            <a:pPr marL="171450" indent="-171450">
              <a:buFont typeface="Arial"/>
              <a:buChar char="•"/>
            </a:pPr>
            <a:r>
              <a:rPr lang="en-US" baseline="0" dirty="0" smtClean="0"/>
              <a:t>The end result is a better way to shop and a solid system to track and pay you</a:t>
            </a: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pPr/>
              <a:t>10</a:t>
            </a:fld>
            <a:endParaRPr lang="en-US"/>
          </a:p>
        </p:txBody>
      </p:sp>
    </p:spTree>
    <p:extLst>
      <p:ext uri="{BB962C8B-B14F-4D97-AF65-F5344CB8AC3E}">
        <p14:creationId xmlns:p14="http://schemas.microsoft.com/office/powerpoint/2010/main" val="3351538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5/6/2015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82295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5/6/2015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88288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5/6/2015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55671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59CDF0A8-F4B6-4617-BB2F-0B747E93AD32}" type="datetimeFigureOut">
              <a:rPr lang="en-US" smtClean="0">
                <a:solidFill>
                  <a:prstClr val="black">
                    <a:tint val="75000"/>
                  </a:prstClr>
                </a:solidFill>
                <a:latin typeface="Calibri"/>
              </a:rPr>
              <a:pPr/>
              <a:t>5/6/2015</a:t>
            </a:fld>
            <a:endParaRPr lang="en-IN">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IN">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9797A78-3AB5-432E-ACFD-90704696723D}" type="slidenum">
              <a:rPr lang="en-IN" smtClean="0">
                <a:solidFill>
                  <a:prstClr val="black">
                    <a:tint val="75000"/>
                  </a:prstClr>
                </a:solidFill>
                <a:latin typeface="Calibri"/>
              </a:rPr>
              <a:pPr/>
              <a:t>‹#›</a:t>
            </a:fld>
            <a:endParaRPr lang="en-IN">
              <a:solidFill>
                <a:prstClr val="black">
                  <a:tint val="75000"/>
                </a:prstClr>
              </a:solidFill>
              <a:latin typeface="Calibri"/>
            </a:endParaRPr>
          </a:p>
        </p:txBody>
      </p:sp>
      <p:sp>
        <p:nvSpPr>
          <p:cNvPr id="7" name="Rectangle 6"/>
          <p:cNvSpPr/>
          <p:nvPr userDrawn="1"/>
        </p:nvSpPr>
        <p:spPr>
          <a:xfrm>
            <a:off x="0" y="951311"/>
            <a:ext cx="9144000" cy="4192191"/>
          </a:xfrm>
          <a:prstGeom prst="rect">
            <a:avLst/>
          </a:prstGeom>
          <a:gradFill flip="none" rotWithShape="1">
            <a:gsLst>
              <a:gs pos="14000">
                <a:srgbClr val="272A48"/>
              </a:gs>
              <a:gs pos="100000">
                <a:srgbClr val="33828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77" tIns="45688" rIns="91377" bIns="45688" rtlCol="0" anchor="ctr"/>
          <a:lstStyle/>
          <a:p>
            <a:pPr algn="ctr" defTabSz="913760" fontAlgn="base">
              <a:spcBef>
                <a:spcPct val="0"/>
              </a:spcBef>
              <a:spcAft>
                <a:spcPct val="0"/>
              </a:spcAft>
            </a:pPr>
            <a:endParaRPr lang="en-IN">
              <a:solidFill>
                <a:prstClr val="white"/>
              </a:solidFill>
              <a:latin typeface="Calibri"/>
            </a:endParaRPr>
          </a:p>
        </p:txBody>
      </p:sp>
    </p:spTree>
    <p:extLst>
      <p:ext uri="{BB962C8B-B14F-4D97-AF65-F5344CB8AC3E}">
        <p14:creationId xmlns:p14="http://schemas.microsoft.com/office/powerpoint/2010/main" val="197597143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rPr>
              <a:pPr/>
              <a:t>5/6/2015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7179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rPr>
              <a:pPr/>
              <a:t>5/6/2015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9133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rPr>
              <a:pPr/>
              <a:t>5/6/2015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8910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rPr>
              <a:pPr/>
              <a:t>5/6/2015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2073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79D731-ACC5-4FAF-8CC6-EF54919B79E9}" type="datetimeFigureOut">
              <a:rPr lang="en-US" smtClean="0">
                <a:solidFill>
                  <a:prstClr val="black">
                    <a:tint val="75000"/>
                  </a:prstClr>
                </a:solidFill>
              </a:rPr>
              <a:pPr/>
              <a:t>5/6/2015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7402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400" dirty="0">
              <a:solidFill>
                <a:prstClr val="white"/>
              </a:solidFill>
            </a:endParaRPr>
          </a:p>
        </p:txBody>
      </p:sp>
    </p:spTree>
    <p:extLst>
      <p:ext uri="{BB962C8B-B14F-4D97-AF65-F5344CB8AC3E}">
        <p14:creationId xmlns:p14="http://schemas.microsoft.com/office/powerpoint/2010/main" val="3410451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79D731-ACC5-4FAF-8CC6-EF54919B79E9}" type="datetimeFigureOut">
              <a:rPr lang="en-US" smtClean="0">
                <a:solidFill>
                  <a:prstClr val="black">
                    <a:tint val="75000"/>
                  </a:prstClr>
                </a:solidFill>
              </a:rPr>
              <a:pPr/>
              <a:t>5/6/2015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448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5/6/2015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8710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rPr>
              <a:pPr/>
              <a:t>5/6/2015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0437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rPr>
              <a:pPr/>
              <a:t>5/6/2015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8116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rPr>
              <a:pPr/>
              <a:t>5/6/2015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92433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rPr>
              <a:pPr/>
              <a:t>5/6/2015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1177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59CDF0A8-F4B6-4617-BB2F-0B747E93AD32}" type="datetimeFigureOut">
              <a:rPr lang="en-US" smtClean="0">
                <a:solidFill>
                  <a:prstClr val="black">
                    <a:tint val="75000"/>
                  </a:prstClr>
                </a:solidFill>
              </a:rPr>
              <a:pPr/>
              <a:t>5/6/2015</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F9797A78-3AB5-432E-ACFD-90704696723D}" type="slidenum">
              <a:rPr lang="en-IN" smtClean="0">
                <a:solidFill>
                  <a:prstClr val="black">
                    <a:tint val="75000"/>
                  </a:prstClr>
                </a:solidFill>
              </a:rPr>
              <a:pPr/>
              <a:t>‹#›</a:t>
            </a:fld>
            <a:endParaRPr lang="en-IN">
              <a:solidFill>
                <a:prstClr val="black">
                  <a:tint val="75000"/>
                </a:prstClr>
              </a:solidFill>
            </a:endParaRPr>
          </a:p>
        </p:txBody>
      </p:sp>
      <p:sp>
        <p:nvSpPr>
          <p:cNvPr id="7" name="Rectangle 6"/>
          <p:cNvSpPr/>
          <p:nvPr userDrawn="1"/>
        </p:nvSpPr>
        <p:spPr>
          <a:xfrm>
            <a:off x="0" y="951311"/>
            <a:ext cx="9144000" cy="4192191"/>
          </a:xfrm>
          <a:prstGeom prst="rect">
            <a:avLst/>
          </a:prstGeom>
          <a:gradFill flip="none" rotWithShape="1">
            <a:gsLst>
              <a:gs pos="14000">
                <a:srgbClr val="272A48"/>
              </a:gs>
              <a:gs pos="100000">
                <a:srgbClr val="33828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77" tIns="45688" rIns="91377" bIns="45688" rtlCol="0" anchor="ctr"/>
          <a:lstStyle/>
          <a:p>
            <a:pPr algn="ctr" defTabSz="913760" fontAlgn="base">
              <a:spcBef>
                <a:spcPct val="0"/>
              </a:spcBef>
              <a:spcAft>
                <a:spcPct val="0"/>
              </a:spcAft>
            </a:pPr>
            <a:endParaRPr lang="en-IN">
              <a:solidFill>
                <a:prstClr val="white"/>
              </a:solidFill>
            </a:endParaRPr>
          </a:p>
        </p:txBody>
      </p:sp>
    </p:spTree>
    <p:extLst>
      <p:ext uri="{BB962C8B-B14F-4D97-AF65-F5344CB8AC3E}">
        <p14:creationId xmlns:p14="http://schemas.microsoft.com/office/powerpoint/2010/main" val="424249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5/6/2015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99755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5/6/2015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83091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5/6/2015</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50382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400" dirty="0">
              <a:solidFill>
                <a:prstClr val="white"/>
              </a:solidFill>
              <a:latin typeface="Calibri"/>
            </a:endParaRPr>
          </a:p>
        </p:txBody>
      </p:sp>
    </p:spTree>
    <p:extLst>
      <p:ext uri="{BB962C8B-B14F-4D97-AF65-F5344CB8AC3E}">
        <p14:creationId xmlns:p14="http://schemas.microsoft.com/office/powerpoint/2010/main" val="304389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5/6/2015</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26767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5/6/2015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67552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5/6/2015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49327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1279D731-ACC5-4FAF-8CC6-EF54919B79E9}" type="datetimeFigureOut">
              <a:rPr lang="en-US" smtClean="0">
                <a:solidFill>
                  <a:prstClr val="black">
                    <a:tint val="75000"/>
                  </a:prstClr>
                </a:solidFill>
                <a:latin typeface="Calibri"/>
              </a:rPr>
              <a:pPr defTabSz="685800"/>
              <a:t>5/6/2015</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F0F79376-3F9C-4846-9940-143206A72E03}" type="slidenum">
              <a:rPr lang="en-US" smtClean="0">
                <a:solidFill>
                  <a:prstClr val="black">
                    <a:tint val="75000"/>
                  </a:prstClr>
                </a:solidFill>
                <a:latin typeface="Calibri"/>
              </a:rPr>
              <a:pPr defTabSz="6858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45354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1279D731-ACC5-4FAF-8CC6-EF54919B79E9}" type="datetimeFigureOut">
              <a:rPr lang="en-US" smtClean="0">
                <a:solidFill>
                  <a:prstClr val="black">
                    <a:tint val="75000"/>
                  </a:prstClr>
                </a:solidFill>
              </a:rPr>
              <a:pPr defTabSz="685800"/>
              <a:t>5/6/2015</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F0F79376-3F9C-4846-9940-143206A72E0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5864375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microsoft.com/office/2007/relationships/hdphoto"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12.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49.jpe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53.jpeg"/><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microsoft.com/office/2007/relationships/hdphoto" Target="../media/hdphoto11.wdp"/></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microsoft.com/office/2007/relationships/hdphoto" Target="../media/hdphoto12.wdp"/></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3.xml"/><Relationship Id="rId7" Type="http://schemas.openxmlformats.org/officeDocument/2006/relationships/notesSlide" Target="../notesSlides/notesSlide3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61.png"/><Relationship Id="rId5" Type="http://schemas.openxmlformats.org/officeDocument/2006/relationships/tags" Target="../tags/tag5.xml"/><Relationship Id="rId10" Type="http://schemas.openxmlformats.org/officeDocument/2006/relationships/image" Target="../media/image60.png"/><Relationship Id="rId4" Type="http://schemas.openxmlformats.org/officeDocument/2006/relationships/tags" Target="../tags/tag4.xml"/><Relationship Id="rId9" Type="http://schemas.openxmlformats.org/officeDocument/2006/relationships/image" Target="../media/image59.png"/></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8.xml"/><Relationship Id="rId7" Type="http://schemas.openxmlformats.org/officeDocument/2006/relationships/notesSlide" Target="../notesSlides/notesSlide34.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xml"/><Relationship Id="rId11" Type="http://schemas.openxmlformats.org/officeDocument/2006/relationships/image" Target="../media/image63.png"/><Relationship Id="rId5" Type="http://schemas.openxmlformats.org/officeDocument/2006/relationships/tags" Target="../tags/tag10.xml"/><Relationship Id="rId10" Type="http://schemas.openxmlformats.org/officeDocument/2006/relationships/image" Target="../media/image62.png"/><Relationship Id="rId4" Type="http://schemas.openxmlformats.org/officeDocument/2006/relationships/tags" Target="../tags/tag9.xml"/><Relationship Id="rId9"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microsoft.com/office/2007/relationships/hdphoto" Target="../media/hdphoto13.wdp"/><Relationship Id="rId9"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hyperlink" Target="http://www.shoppingannuity.com/"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png"/><Relationship Id="rId18" Type="http://schemas.openxmlformats.org/officeDocument/2006/relationships/image" Target="../media/image98.png"/><Relationship Id="rId26" Type="http://schemas.openxmlformats.org/officeDocument/2006/relationships/image" Target="../media/image106.png"/><Relationship Id="rId3" Type="http://schemas.openxmlformats.org/officeDocument/2006/relationships/image" Target="../media/image83.png"/><Relationship Id="rId21" Type="http://schemas.openxmlformats.org/officeDocument/2006/relationships/image" Target="../media/image101.gif"/><Relationship Id="rId7" Type="http://schemas.openxmlformats.org/officeDocument/2006/relationships/image" Target="../media/image87.jpeg"/><Relationship Id="rId12" Type="http://schemas.openxmlformats.org/officeDocument/2006/relationships/image" Target="../media/image92.png"/><Relationship Id="rId17" Type="http://schemas.openxmlformats.org/officeDocument/2006/relationships/image" Target="../media/image97.png"/><Relationship Id="rId25" Type="http://schemas.openxmlformats.org/officeDocument/2006/relationships/image" Target="../media/image105.png"/><Relationship Id="rId2" Type="http://schemas.openxmlformats.org/officeDocument/2006/relationships/notesSlide" Target="../notesSlides/notesSlide43.xml"/><Relationship Id="rId16" Type="http://schemas.openxmlformats.org/officeDocument/2006/relationships/image" Target="../media/image96.png"/><Relationship Id="rId20" Type="http://schemas.openxmlformats.org/officeDocument/2006/relationships/image" Target="../media/image100.png"/><Relationship Id="rId29"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86.jpeg"/><Relationship Id="rId11" Type="http://schemas.openxmlformats.org/officeDocument/2006/relationships/image" Target="../media/image91.png"/><Relationship Id="rId24" Type="http://schemas.openxmlformats.org/officeDocument/2006/relationships/image" Target="../media/image104.png"/><Relationship Id="rId5" Type="http://schemas.openxmlformats.org/officeDocument/2006/relationships/image" Target="../media/image85.jpeg"/><Relationship Id="rId15" Type="http://schemas.openxmlformats.org/officeDocument/2006/relationships/image" Target="../media/image95.png"/><Relationship Id="rId23" Type="http://schemas.openxmlformats.org/officeDocument/2006/relationships/image" Target="../media/image103.png"/><Relationship Id="rId28" Type="http://schemas.openxmlformats.org/officeDocument/2006/relationships/image" Target="../media/image108.png"/><Relationship Id="rId10" Type="http://schemas.openxmlformats.org/officeDocument/2006/relationships/image" Target="../media/image90.png"/><Relationship Id="rId19" Type="http://schemas.openxmlformats.org/officeDocument/2006/relationships/image" Target="../media/image99.jpe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2.png"/><Relationship Id="rId27" Type="http://schemas.openxmlformats.org/officeDocument/2006/relationships/image" Target="../media/image107.png"/><Relationship Id="rId30" Type="http://schemas.openxmlformats.org/officeDocument/2006/relationships/image" Target="../media/image110.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hyperlink" Target="http://www.shoppingannuity.co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microsoft.com/office/2007/relationships/hdphoto" Target="../media/hdphoto14.wdp"/></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119.emf"/></Relationships>
</file>

<file path=ppt/slides/_rels/slide54.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119.emf"/></Relationships>
</file>

<file path=ppt/slides/_rels/slide55.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21.png"/><Relationship Id="rId4" Type="http://schemas.microsoft.com/office/2007/relationships/hdphoto" Target="../media/hdphoto15.wdp"/></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
          <p:cNvSpPr txBox="1">
            <a:spLocks noChangeArrowheads="1"/>
          </p:cNvSpPr>
          <p:nvPr/>
        </p:nvSpPr>
        <p:spPr bwMode="auto">
          <a:xfrm>
            <a:off x="3178178" y="1446424"/>
            <a:ext cx="5998594" cy="1138773"/>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US" sz="6800" b="1" dirty="0" smtClean="0">
                <a:solidFill>
                  <a:srgbClr val="33CCFF"/>
                </a:solidFill>
                <a:ea typeface="Heiti TC Light"/>
                <a:cs typeface="Heiti TC Light"/>
              </a:rPr>
              <a:t>Kevin </a:t>
            </a:r>
            <a:r>
              <a:rPr lang="en-US" sz="6800" b="1" dirty="0" err="1" smtClean="0">
                <a:solidFill>
                  <a:srgbClr val="33CCFF"/>
                </a:solidFill>
                <a:ea typeface="Heiti TC Light"/>
                <a:cs typeface="Heiti TC Light"/>
              </a:rPr>
              <a:t>Buckman</a:t>
            </a:r>
            <a:endParaRPr lang="en-US" sz="6800" b="1" dirty="0">
              <a:solidFill>
                <a:srgbClr val="33CCFF"/>
              </a:solidFill>
              <a:ea typeface="Heiti TC Light"/>
              <a:cs typeface="Heiti TC Ligh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751" y="1082952"/>
            <a:ext cx="2593427" cy="25934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 Box 6"/>
          <p:cNvSpPr txBox="1">
            <a:spLocks noChangeArrowheads="1"/>
          </p:cNvSpPr>
          <p:nvPr/>
        </p:nvSpPr>
        <p:spPr bwMode="auto">
          <a:xfrm>
            <a:off x="3115894" y="2585197"/>
            <a:ext cx="5903842" cy="1261884"/>
          </a:xfrm>
          <a:prstGeom prst="rect">
            <a:avLst/>
          </a:prstGeom>
          <a:noFill/>
          <a:ln w="9525">
            <a:noFill/>
            <a:miter lim="800000"/>
            <a:headEnd/>
            <a:tailEnd/>
          </a:ln>
          <a:effectLst/>
        </p:spPr>
        <p:txBody>
          <a:bodyPr wrap="square">
            <a:spAutoFit/>
          </a:bodyPr>
          <a:lstStyle/>
          <a:p>
            <a:pPr algn="ctr">
              <a:spcBef>
                <a:spcPts val="1200"/>
              </a:spcBef>
              <a:defRPr/>
            </a:pPr>
            <a:r>
              <a:rPr lang="zh-TW" altLang="en-US" sz="4400" dirty="0" smtClean="0">
                <a:solidFill>
                  <a:srgbClr val="003300"/>
                </a:solidFill>
                <a:ea typeface="Heiti TC Light"/>
                <a:cs typeface="Heiti TC Light"/>
              </a:rPr>
              <a:t>特別企劃顧問</a:t>
            </a:r>
            <a:r>
              <a:rPr lang="en-US" altLang="zh-TW" sz="4400" dirty="0">
                <a:solidFill>
                  <a:srgbClr val="003300"/>
                </a:solidFill>
                <a:ea typeface="Heiti TC Light"/>
                <a:cs typeface="Heiti TC Light"/>
              </a:rPr>
              <a:t/>
            </a:r>
            <a:br>
              <a:rPr lang="en-US" altLang="zh-TW" sz="4400" dirty="0">
                <a:solidFill>
                  <a:srgbClr val="003300"/>
                </a:solidFill>
                <a:ea typeface="Heiti TC Light"/>
                <a:cs typeface="Heiti TC Light"/>
              </a:rPr>
            </a:br>
            <a:r>
              <a:rPr lang="en-US" altLang="zh-TW" sz="3200" b="1" dirty="0" smtClean="0">
                <a:solidFill>
                  <a:srgbClr val="003300"/>
                </a:solidFill>
                <a:ea typeface="Heiti TC Light"/>
                <a:cs typeface="Heiti TC Light"/>
              </a:rPr>
              <a:t>Special Projects Consultant</a:t>
            </a:r>
            <a:endParaRPr lang="en-US" sz="3200" b="1" dirty="0">
              <a:solidFill>
                <a:srgbClr val="003300"/>
              </a:solidFill>
              <a:ea typeface="Heiti TC Light"/>
              <a:cs typeface="Heiti TC Light"/>
            </a:endParaRPr>
          </a:p>
        </p:txBody>
      </p:sp>
    </p:spTree>
    <p:extLst>
      <p:ext uri="{BB962C8B-B14F-4D97-AF65-F5344CB8AC3E}">
        <p14:creationId xmlns:p14="http://schemas.microsoft.com/office/powerpoint/2010/main" val="151870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663194"/>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sp>
        <p:nvSpPr>
          <p:cNvPr id="4" name="Title 1"/>
          <p:cNvSpPr>
            <a:spLocks noGrp="1"/>
          </p:cNvSpPr>
          <p:nvPr>
            <p:ph type="title"/>
          </p:nvPr>
        </p:nvSpPr>
        <p:spPr>
          <a:xfrm>
            <a:off x="1053194" y="1"/>
            <a:ext cx="7037615" cy="663079"/>
          </a:xfrm>
        </p:spPr>
        <p:txBody>
          <a:bodyPr>
            <a:normAutofit fontScale="90000"/>
          </a:bodyPr>
          <a:lstStyle/>
          <a:p>
            <a:pPr algn="ctr"/>
            <a:r>
              <a:rPr lang="zh-TW" altLang="en-US" sz="2400" dirty="0" smtClean="0">
                <a:ln w="3175">
                  <a:solidFill>
                    <a:schemeClr val="bg1"/>
                  </a:solidFill>
                </a:ln>
                <a:solidFill>
                  <a:schemeClr val="bg1"/>
                </a:solidFill>
                <a:latin typeface="+mn-lt"/>
                <a:ea typeface="Heiti TC Light"/>
                <a:cs typeface="Heiti TC Light"/>
              </a:rPr>
              <a:t>購物年金</a:t>
            </a:r>
            <a:r>
              <a:rPr lang="en-US" altLang="zh-TW" sz="2400" dirty="0" smtClean="0">
                <a:ln w="3175">
                  <a:solidFill>
                    <a:schemeClr val="bg1"/>
                  </a:solidFill>
                </a:ln>
                <a:solidFill>
                  <a:schemeClr val="bg1"/>
                </a:solidFill>
                <a:latin typeface="+mn-lt"/>
                <a:ea typeface="Heiti TC Light"/>
                <a:cs typeface="Heiti TC Light"/>
              </a:rPr>
              <a:t>=</a:t>
            </a:r>
            <a:r>
              <a:rPr lang="zh-TW" altLang="en-US" sz="2400" dirty="0">
                <a:ln w="3175">
                  <a:solidFill>
                    <a:schemeClr val="bg1"/>
                  </a:solidFill>
                </a:ln>
                <a:solidFill>
                  <a:schemeClr val="bg1"/>
                </a:solidFill>
                <a:latin typeface="+mn-lt"/>
                <a:ea typeface="Heiti TC Light"/>
                <a:cs typeface="Heiti TC Light"/>
              </a:rPr>
              <a:t>經濟煉金</a:t>
            </a:r>
            <a:r>
              <a:rPr lang="zh-TW" altLang="en-US" sz="2400" dirty="0" smtClean="0">
                <a:ln w="3175">
                  <a:solidFill>
                    <a:schemeClr val="bg1"/>
                  </a:solidFill>
                </a:ln>
                <a:solidFill>
                  <a:schemeClr val="bg1"/>
                </a:solidFill>
                <a:latin typeface="+mn-lt"/>
                <a:ea typeface="Heiti TC Light"/>
                <a:cs typeface="Heiti TC Light"/>
              </a:rPr>
              <a:t>術</a:t>
            </a:r>
            <a:r>
              <a:rPr lang="en-US" altLang="zh-TW" sz="2400" dirty="0" smtClean="0">
                <a:ln w="3175">
                  <a:solidFill>
                    <a:schemeClr val="bg1"/>
                  </a:solidFill>
                </a:ln>
                <a:solidFill>
                  <a:schemeClr val="bg1"/>
                </a:solidFill>
                <a:latin typeface="+mn-lt"/>
                <a:ea typeface="Heiti TC Light"/>
                <a:cs typeface="Heiti TC Light"/>
              </a:rPr>
              <a:t/>
            </a:r>
            <a:br>
              <a:rPr lang="en-US" altLang="zh-TW" sz="2400" dirty="0" smtClean="0">
                <a:ln w="3175">
                  <a:solidFill>
                    <a:schemeClr val="bg1"/>
                  </a:solidFill>
                </a:ln>
                <a:solidFill>
                  <a:schemeClr val="bg1"/>
                </a:solidFill>
                <a:latin typeface="+mn-lt"/>
                <a:ea typeface="Heiti TC Light"/>
                <a:cs typeface="Heiti TC Light"/>
              </a:rPr>
            </a:br>
            <a:r>
              <a:rPr lang="en-US" sz="2400" dirty="0" smtClean="0">
                <a:ln w="3175">
                  <a:solidFill>
                    <a:schemeClr val="bg1"/>
                  </a:solidFill>
                </a:ln>
                <a:solidFill>
                  <a:schemeClr val="bg1"/>
                </a:solidFill>
                <a:latin typeface="+mn-lt"/>
                <a:ea typeface="Heiti TC Light"/>
                <a:cs typeface="Heiti TC Light"/>
              </a:rPr>
              <a:t>Shopping </a:t>
            </a:r>
            <a:r>
              <a:rPr lang="en-US" sz="2400" dirty="0">
                <a:ln w="3175">
                  <a:solidFill>
                    <a:schemeClr val="bg1"/>
                  </a:solidFill>
                </a:ln>
                <a:solidFill>
                  <a:schemeClr val="bg1"/>
                </a:solidFill>
                <a:latin typeface="+mn-lt"/>
                <a:ea typeface="Heiti TC Light"/>
                <a:cs typeface="Heiti TC Light"/>
              </a:rPr>
              <a:t>Annuity = Economic Alchemy </a:t>
            </a:r>
          </a:p>
        </p:txBody>
      </p:sp>
      <p:sp>
        <p:nvSpPr>
          <p:cNvPr id="6" name="Rectangle 5"/>
          <p:cNvSpPr/>
          <p:nvPr/>
        </p:nvSpPr>
        <p:spPr>
          <a:xfrm>
            <a:off x="0" y="663193"/>
            <a:ext cx="4572000" cy="1959428"/>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5">
              <a:shade val="50000"/>
            </a:schemeClr>
          </a:lnRef>
          <a:fillRef idx="1">
            <a:schemeClr val="accent5"/>
          </a:fillRef>
          <a:effectRef idx="0">
            <a:schemeClr val="accent5"/>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sp>
        <p:nvSpPr>
          <p:cNvPr id="7" name="Rectangle 6"/>
          <p:cNvSpPr/>
          <p:nvPr/>
        </p:nvSpPr>
        <p:spPr>
          <a:xfrm>
            <a:off x="4572000" y="663193"/>
            <a:ext cx="4572000" cy="1959428"/>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5">
              <a:shade val="50000"/>
            </a:schemeClr>
          </a:lnRef>
          <a:fillRef idx="1">
            <a:schemeClr val="accent5"/>
          </a:fillRef>
          <a:effectRef idx="0">
            <a:schemeClr val="accent5"/>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1" y="2622622"/>
            <a:ext cx="4572001" cy="442913"/>
          </a:xfrm>
          <a:prstGeom prst="rect">
            <a:avLst/>
          </a:prstGeom>
        </p:spPr>
      </p:pic>
      <p:sp>
        <p:nvSpPr>
          <p:cNvPr id="11" name="Rectangle 10"/>
          <p:cNvSpPr/>
          <p:nvPr/>
        </p:nvSpPr>
        <p:spPr>
          <a:xfrm>
            <a:off x="0" y="967157"/>
            <a:ext cx="4572000" cy="1671400"/>
          </a:xfrm>
          <a:prstGeom prst="rect">
            <a:avLst/>
          </a:prstGeom>
          <a:gradFill>
            <a:gsLst>
              <a:gs pos="0">
                <a:schemeClr val="accent1">
                  <a:lumMod val="5000"/>
                  <a:lumOff val="95000"/>
                  <a:alpha val="0"/>
                </a:schemeClr>
              </a:gs>
              <a:gs pos="74000">
                <a:schemeClr val="bg1">
                  <a:alpha val="79000"/>
                </a:schemeClr>
              </a:gs>
              <a:gs pos="100000">
                <a:schemeClr val="bg1"/>
              </a:gs>
            </a:gsLst>
            <a:lin ang="5400000" scaled="1"/>
          </a:gradFill>
          <a:ln>
            <a:noFill/>
          </a:ln>
        </p:spPr>
        <p:style>
          <a:lnRef idx="2">
            <a:schemeClr val="accent5">
              <a:shade val="50000"/>
            </a:schemeClr>
          </a:lnRef>
          <a:fillRef idx="1">
            <a:schemeClr val="accent5"/>
          </a:fillRef>
          <a:effectRef idx="0">
            <a:schemeClr val="accent5"/>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sp>
        <p:nvSpPr>
          <p:cNvPr id="9" name="Rectangle 8"/>
          <p:cNvSpPr/>
          <p:nvPr/>
        </p:nvSpPr>
        <p:spPr>
          <a:xfrm>
            <a:off x="172193" y="1724315"/>
            <a:ext cx="1930792" cy="530913"/>
          </a:xfrm>
          <a:prstGeom prst="rect">
            <a:avLst/>
          </a:prstGeom>
        </p:spPr>
        <p:txBody>
          <a:bodyPr wrap="none" lIns="68579" tIns="34289" rIns="68579" bIns="34289">
            <a:spAutoFit/>
          </a:bodyPr>
          <a:lstStyle/>
          <a:p>
            <a:pPr defTabSz="685783">
              <a:buClr>
                <a:srgbClr val="404040"/>
              </a:buClr>
              <a:buSzPct val="100000"/>
            </a:pPr>
            <a:r>
              <a:rPr lang="en-US" sz="3000" b="1" dirty="0">
                <a:solidFill>
                  <a:srgbClr val="0070C0"/>
                </a:solidFill>
                <a:ea typeface="Heiti TC Light"/>
                <a:cs typeface="Heiti TC Light"/>
                <a:sym typeface="Century Gothic"/>
              </a:rPr>
              <a:t>SHOP.COM </a:t>
            </a:r>
          </a:p>
        </p:txBody>
      </p:sp>
      <p:sp>
        <p:nvSpPr>
          <p:cNvPr id="12" name="Rectangle 11"/>
          <p:cNvSpPr/>
          <p:nvPr/>
        </p:nvSpPr>
        <p:spPr>
          <a:xfrm>
            <a:off x="172194" y="1601182"/>
            <a:ext cx="428228" cy="284691"/>
          </a:xfrm>
          <a:prstGeom prst="rect">
            <a:avLst/>
          </a:prstGeom>
        </p:spPr>
        <p:txBody>
          <a:bodyPr wrap="none" lIns="68579" tIns="34289" rIns="68579" bIns="34289">
            <a:spAutoFit/>
          </a:bodyPr>
          <a:lstStyle/>
          <a:p>
            <a:pPr defTabSz="685783"/>
            <a:r>
              <a:rPr lang="en-US" sz="1400" b="1" dirty="0">
                <a:solidFill>
                  <a:srgbClr val="44546A"/>
                </a:solidFill>
                <a:ea typeface="Heiti TC Light"/>
                <a:cs typeface="Heiti TC Light"/>
                <a:sym typeface="Century Gothic"/>
              </a:rPr>
              <a:t>THE </a:t>
            </a:r>
            <a:endParaRPr lang="en-US" sz="1400" dirty="0">
              <a:solidFill>
                <a:srgbClr val="44546A"/>
              </a:solidFill>
              <a:ea typeface="Heiti TC Light"/>
              <a:cs typeface="Heiti TC Light"/>
            </a:endParaRPr>
          </a:p>
        </p:txBody>
      </p:sp>
      <p:sp>
        <p:nvSpPr>
          <p:cNvPr id="13" name="Rectangle 12"/>
          <p:cNvSpPr/>
          <p:nvPr/>
        </p:nvSpPr>
        <p:spPr>
          <a:xfrm>
            <a:off x="168639" y="2161854"/>
            <a:ext cx="1452409" cy="284691"/>
          </a:xfrm>
          <a:prstGeom prst="rect">
            <a:avLst/>
          </a:prstGeom>
        </p:spPr>
        <p:txBody>
          <a:bodyPr wrap="none" lIns="68579" tIns="34289" rIns="68579" bIns="34289">
            <a:spAutoFit/>
          </a:bodyPr>
          <a:lstStyle/>
          <a:p>
            <a:pPr defTabSz="685783">
              <a:buClr>
                <a:srgbClr val="404040"/>
              </a:buClr>
              <a:buSzPct val="100000"/>
            </a:pPr>
            <a:r>
              <a:rPr lang="zh-TW" altLang="en-US" sz="1400" b="1" dirty="0" smtClean="0">
                <a:solidFill>
                  <a:srgbClr val="44546A"/>
                </a:solidFill>
                <a:ea typeface="Heiti TC Light"/>
                <a:cs typeface="Heiti TC Light"/>
                <a:sym typeface="Century Gothic"/>
              </a:rPr>
              <a:t>好處</a:t>
            </a:r>
            <a:r>
              <a:rPr lang="en-US" sz="1400" b="1" dirty="0" smtClean="0">
                <a:solidFill>
                  <a:srgbClr val="44546A"/>
                </a:solidFill>
                <a:ea typeface="Heiti TC Light"/>
                <a:cs typeface="Heiti TC Light"/>
                <a:sym typeface="Century Gothic"/>
              </a:rPr>
              <a:t>ADVANTAGE </a:t>
            </a:r>
            <a:endParaRPr lang="en-US" sz="1400" b="1" dirty="0">
              <a:solidFill>
                <a:srgbClr val="44546A"/>
              </a:solidFill>
              <a:ea typeface="Heiti TC Light"/>
              <a:cs typeface="Heiti TC Light"/>
              <a:sym typeface="Century Gothic"/>
            </a:endParaRPr>
          </a:p>
        </p:txBody>
      </p:sp>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4572001" y="2610529"/>
            <a:ext cx="4572001" cy="442913"/>
          </a:xfrm>
          <a:prstGeom prst="rect">
            <a:avLst/>
          </a:prstGeom>
        </p:spPr>
      </p:pic>
      <p:sp>
        <p:nvSpPr>
          <p:cNvPr id="15" name="Rectangle 14"/>
          <p:cNvSpPr/>
          <p:nvPr/>
        </p:nvSpPr>
        <p:spPr>
          <a:xfrm>
            <a:off x="4572001" y="967157"/>
            <a:ext cx="4572000" cy="1659307"/>
          </a:xfrm>
          <a:prstGeom prst="rect">
            <a:avLst/>
          </a:prstGeom>
          <a:gradFill>
            <a:gsLst>
              <a:gs pos="0">
                <a:schemeClr val="accent1">
                  <a:lumMod val="5000"/>
                  <a:lumOff val="95000"/>
                  <a:alpha val="0"/>
                </a:schemeClr>
              </a:gs>
              <a:gs pos="74000">
                <a:schemeClr val="bg1">
                  <a:alpha val="79000"/>
                </a:schemeClr>
              </a:gs>
              <a:gs pos="100000">
                <a:schemeClr val="bg1"/>
              </a:gs>
            </a:gsLst>
            <a:lin ang="5400000" scaled="1"/>
          </a:gradFill>
          <a:ln>
            <a:noFill/>
          </a:ln>
        </p:spPr>
        <p:style>
          <a:lnRef idx="2">
            <a:schemeClr val="accent5">
              <a:shade val="50000"/>
            </a:schemeClr>
          </a:lnRef>
          <a:fillRef idx="1">
            <a:schemeClr val="accent5"/>
          </a:fillRef>
          <a:effectRef idx="0">
            <a:schemeClr val="accent5"/>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pic>
        <p:nvPicPr>
          <p:cNvPr id="16" name="Picture 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6200000" flipH="1">
            <a:off x="2916919" y="3268613"/>
            <a:ext cx="3542318" cy="225045"/>
          </a:xfrm>
          <a:prstGeom prst="rect">
            <a:avLst/>
          </a:prstGeom>
        </p:spPr>
      </p:pic>
      <p:sp>
        <p:nvSpPr>
          <p:cNvPr id="17" name="Rectangle 16"/>
          <p:cNvSpPr/>
          <p:nvPr/>
        </p:nvSpPr>
        <p:spPr>
          <a:xfrm>
            <a:off x="6505674" y="1797548"/>
            <a:ext cx="2505431" cy="530913"/>
          </a:xfrm>
          <a:prstGeom prst="rect">
            <a:avLst/>
          </a:prstGeom>
        </p:spPr>
        <p:txBody>
          <a:bodyPr wrap="none" lIns="68579" tIns="34289" rIns="68579" bIns="34289">
            <a:spAutoFit/>
          </a:bodyPr>
          <a:lstStyle/>
          <a:p>
            <a:pPr algn="r" defTabSz="685783">
              <a:buClr>
                <a:srgbClr val="404040"/>
              </a:buClr>
              <a:buSzPct val="100000"/>
            </a:pPr>
            <a:r>
              <a:rPr lang="zh-TW" altLang="en-US" sz="3000" b="1" dirty="0" smtClean="0">
                <a:solidFill>
                  <a:srgbClr val="0070C0"/>
                </a:solidFill>
                <a:ea typeface="Heiti TC Light"/>
                <a:cs typeface="Heiti TC Light"/>
                <a:sym typeface="Century Gothic"/>
              </a:rPr>
              <a:t>推薦</a:t>
            </a:r>
            <a:r>
              <a:rPr lang="en-US" sz="3000" b="1" dirty="0" smtClean="0">
                <a:solidFill>
                  <a:srgbClr val="0070C0"/>
                </a:solidFill>
                <a:ea typeface="Heiti TC Light"/>
                <a:cs typeface="Heiti TC Light"/>
                <a:sym typeface="Century Gothic"/>
              </a:rPr>
              <a:t>REFERRAL</a:t>
            </a:r>
            <a:endParaRPr lang="en-US" sz="3000" b="1" dirty="0">
              <a:solidFill>
                <a:srgbClr val="0070C0"/>
              </a:solidFill>
              <a:ea typeface="Heiti TC Light"/>
              <a:cs typeface="Heiti TC Light"/>
              <a:sym typeface="Century Gothic"/>
            </a:endParaRPr>
          </a:p>
        </p:txBody>
      </p:sp>
      <p:sp>
        <p:nvSpPr>
          <p:cNvPr id="18" name="Rectangle 17"/>
          <p:cNvSpPr/>
          <p:nvPr/>
        </p:nvSpPr>
        <p:spPr>
          <a:xfrm>
            <a:off x="8500993" y="1683207"/>
            <a:ext cx="428228" cy="284691"/>
          </a:xfrm>
          <a:prstGeom prst="rect">
            <a:avLst/>
          </a:prstGeom>
        </p:spPr>
        <p:txBody>
          <a:bodyPr wrap="none" lIns="68579" tIns="34289" rIns="68579" bIns="34289">
            <a:spAutoFit/>
          </a:bodyPr>
          <a:lstStyle/>
          <a:p>
            <a:pPr algn="r" defTabSz="685783"/>
            <a:r>
              <a:rPr lang="en-US" sz="1400" b="1" dirty="0">
                <a:solidFill>
                  <a:srgbClr val="44546A"/>
                </a:solidFill>
                <a:ea typeface="Heiti TC Light"/>
                <a:cs typeface="Heiti TC Light"/>
                <a:sym typeface="Century Gothic"/>
              </a:rPr>
              <a:t>THE </a:t>
            </a:r>
            <a:endParaRPr lang="en-US" sz="1400" dirty="0">
              <a:solidFill>
                <a:srgbClr val="44546A"/>
              </a:solidFill>
              <a:ea typeface="Heiti TC Light"/>
              <a:cs typeface="Heiti TC Light"/>
            </a:endParaRPr>
          </a:p>
        </p:txBody>
      </p:sp>
      <p:sp>
        <p:nvSpPr>
          <p:cNvPr id="19" name="Rectangle 18"/>
          <p:cNvSpPr/>
          <p:nvPr/>
        </p:nvSpPr>
        <p:spPr>
          <a:xfrm>
            <a:off x="6663112" y="2215252"/>
            <a:ext cx="2266108" cy="284691"/>
          </a:xfrm>
          <a:prstGeom prst="rect">
            <a:avLst/>
          </a:prstGeom>
        </p:spPr>
        <p:txBody>
          <a:bodyPr wrap="none" lIns="68579" tIns="34289" rIns="68579" bIns="34289">
            <a:spAutoFit/>
          </a:bodyPr>
          <a:lstStyle/>
          <a:p>
            <a:pPr algn="r" defTabSz="685783">
              <a:buClr>
                <a:srgbClr val="404040"/>
              </a:buClr>
              <a:buSzPct val="100000"/>
            </a:pPr>
            <a:r>
              <a:rPr lang="zh-TW" altLang="en-US" sz="1400" b="1" dirty="0" smtClean="0">
                <a:solidFill>
                  <a:srgbClr val="44546A"/>
                </a:solidFill>
                <a:ea typeface="Heiti TC Light"/>
                <a:cs typeface="Heiti TC Light"/>
                <a:sym typeface="Century Gothic"/>
              </a:rPr>
              <a:t>追蹤系統</a:t>
            </a:r>
            <a:r>
              <a:rPr lang="en-US" sz="1400" b="1" dirty="0" smtClean="0">
                <a:solidFill>
                  <a:srgbClr val="44546A"/>
                </a:solidFill>
                <a:ea typeface="Heiti TC Light"/>
                <a:cs typeface="Heiti TC Light"/>
                <a:sym typeface="Century Gothic"/>
              </a:rPr>
              <a:t>TRACKING </a:t>
            </a:r>
            <a:r>
              <a:rPr lang="en-US" sz="1400" b="1" dirty="0">
                <a:solidFill>
                  <a:srgbClr val="44546A"/>
                </a:solidFill>
                <a:ea typeface="Heiti TC Light"/>
                <a:cs typeface="Heiti TC Light"/>
                <a:sym typeface="Century Gothic"/>
              </a:rPr>
              <a:t>SYSTEM</a:t>
            </a:r>
          </a:p>
        </p:txBody>
      </p:sp>
      <p:sp>
        <p:nvSpPr>
          <p:cNvPr id="20" name="Rectangle 19"/>
          <p:cNvSpPr/>
          <p:nvPr/>
        </p:nvSpPr>
        <p:spPr>
          <a:xfrm>
            <a:off x="1079770" y="2845081"/>
            <a:ext cx="3104676" cy="1990286"/>
          </a:xfrm>
          <a:prstGeom prst="rect">
            <a:avLst/>
          </a:prstGeom>
        </p:spPr>
        <p:txBody>
          <a:bodyPr wrap="square" lIns="68579" tIns="34289" rIns="68579" bIns="34289">
            <a:spAutoFit/>
          </a:bodyPr>
          <a:lstStyle/>
          <a:p>
            <a:pPr marL="0" lvl="1" defTabSz="685783">
              <a:lnSpc>
                <a:spcPct val="150000"/>
              </a:lnSpc>
              <a:buClr>
                <a:srgbClr val="404040"/>
              </a:buClr>
              <a:buSzPct val="100000"/>
            </a:pPr>
            <a:r>
              <a:rPr lang="zh-TW" altLang="en-US" sz="1400" b="1" dirty="0" smtClean="0">
                <a:solidFill>
                  <a:srgbClr val="44546A"/>
                </a:solidFill>
                <a:ea typeface="Heiti TC Light"/>
                <a:cs typeface="Heiti TC Light"/>
                <a:sym typeface="Century Gothic"/>
              </a:rPr>
              <a:t>現金回贈、優惠碼、比價購物、熱賣優惠、以優惠價格購買優質產品及更好的購物體驗</a:t>
            </a:r>
            <a:endParaRPr lang="en-US" altLang="zh-TW" sz="1400" b="1" dirty="0">
              <a:solidFill>
                <a:srgbClr val="44546A"/>
              </a:solidFill>
              <a:ea typeface="Heiti TC Light"/>
              <a:cs typeface="Heiti TC Light"/>
              <a:sym typeface="Century Gothic"/>
            </a:endParaRPr>
          </a:p>
          <a:p>
            <a:pPr marL="0" lvl="1" defTabSz="685783">
              <a:lnSpc>
                <a:spcPct val="150000"/>
              </a:lnSpc>
              <a:buClr>
                <a:srgbClr val="404040"/>
              </a:buClr>
              <a:buSzPct val="100000"/>
            </a:pPr>
            <a:r>
              <a:rPr lang="en-US" sz="1400" b="1" dirty="0" smtClean="0">
                <a:solidFill>
                  <a:srgbClr val="44546A"/>
                </a:solidFill>
                <a:ea typeface="Heiti TC Light"/>
                <a:cs typeface="Heiti TC Light"/>
                <a:sym typeface="Century Gothic"/>
              </a:rPr>
              <a:t>Cashback</a:t>
            </a:r>
            <a:r>
              <a:rPr lang="en-US" sz="1400" b="1" dirty="0">
                <a:solidFill>
                  <a:srgbClr val="44546A"/>
                </a:solidFill>
                <a:ea typeface="Heiti TC Light"/>
                <a:cs typeface="Heiti TC Light"/>
                <a:sym typeface="Century Gothic"/>
              </a:rPr>
              <a:t>, coupon codes, comparison shopping, hot deals, better products at better prices and a better way to shop. </a:t>
            </a:r>
          </a:p>
        </p:txBody>
      </p:sp>
      <p:grpSp>
        <p:nvGrpSpPr>
          <p:cNvPr id="31" name="Group 30"/>
          <p:cNvGrpSpPr/>
          <p:nvPr/>
        </p:nvGrpSpPr>
        <p:grpSpPr>
          <a:xfrm>
            <a:off x="302496" y="3377221"/>
            <a:ext cx="527540" cy="533474"/>
            <a:chOff x="7022122" y="4650987"/>
            <a:chExt cx="703386" cy="711298"/>
          </a:xfrm>
        </p:grpSpPr>
        <p:sp>
          <p:nvSpPr>
            <p:cNvPr id="30" name="Oval 29"/>
            <p:cNvSpPr/>
            <p:nvPr/>
          </p:nvSpPr>
          <p:spPr>
            <a:xfrm>
              <a:off x="7022122" y="4650987"/>
              <a:ext cx="703386" cy="71129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grpSp>
          <p:nvGrpSpPr>
            <p:cNvPr id="22" name="Group 4"/>
            <p:cNvGrpSpPr>
              <a:grpSpLocks noChangeAspect="1"/>
            </p:cNvGrpSpPr>
            <p:nvPr/>
          </p:nvGrpSpPr>
          <p:grpSpPr bwMode="auto">
            <a:xfrm>
              <a:off x="7132405" y="4805998"/>
              <a:ext cx="482820" cy="401274"/>
              <a:chOff x="3275" y="1569"/>
              <a:chExt cx="3215" cy="2672"/>
            </a:xfrm>
            <a:solidFill>
              <a:srgbClr val="00B0F0"/>
            </a:solidFill>
          </p:grpSpPr>
          <p:sp>
            <p:nvSpPr>
              <p:cNvPr id="25" name="Freeform 6"/>
              <p:cNvSpPr>
                <a:spLocks/>
              </p:cNvSpPr>
              <p:nvPr/>
            </p:nvSpPr>
            <p:spPr bwMode="auto">
              <a:xfrm>
                <a:off x="4399" y="1634"/>
                <a:ext cx="694" cy="695"/>
              </a:xfrm>
              <a:custGeom>
                <a:avLst/>
                <a:gdLst>
                  <a:gd name="T0" fmla="*/ 690 w 1388"/>
                  <a:gd name="T1" fmla="*/ 0 h 1390"/>
                  <a:gd name="T2" fmla="*/ 774 w 1388"/>
                  <a:gd name="T3" fmla="*/ 6 h 1390"/>
                  <a:gd name="T4" fmla="*/ 858 w 1388"/>
                  <a:gd name="T5" fmla="*/ 20 h 1390"/>
                  <a:gd name="T6" fmla="*/ 940 w 1388"/>
                  <a:gd name="T7" fmla="*/ 45 h 1390"/>
                  <a:gd name="T8" fmla="*/ 1016 w 1388"/>
                  <a:gd name="T9" fmla="*/ 80 h 1390"/>
                  <a:gd name="T10" fmla="*/ 1090 w 1388"/>
                  <a:gd name="T11" fmla="*/ 123 h 1390"/>
                  <a:gd name="T12" fmla="*/ 1156 w 1388"/>
                  <a:gd name="T13" fmla="*/ 176 h 1390"/>
                  <a:gd name="T14" fmla="*/ 1215 w 1388"/>
                  <a:gd name="T15" fmla="*/ 234 h 1390"/>
                  <a:gd name="T16" fmla="*/ 1265 w 1388"/>
                  <a:gd name="T17" fmla="*/ 298 h 1390"/>
                  <a:gd name="T18" fmla="*/ 1308 w 1388"/>
                  <a:gd name="T19" fmla="*/ 371 h 1390"/>
                  <a:gd name="T20" fmla="*/ 1343 w 1388"/>
                  <a:gd name="T21" fmla="*/ 445 h 1390"/>
                  <a:gd name="T22" fmla="*/ 1369 w 1388"/>
                  <a:gd name="T23" fmla="*/ 525 h 1390"/>
                  <a:gd name="T24" fmla="*/ 1384 w 1388"/>
                  <a:gd name="T25" fmla="*/ 606 h 1390"/>
                  <a:gd name="T26" fmla="*/ 1388 w 1388"/>
                  <a:gd name="T27" fmla="*/ 690 h 1390"/>
                  <a:gd name="T28" fmla="*/ 1384 w 1388"/>
                  <a:gd name="T29" fmla="*/ 776 h 1390"/>
                  <a:gd name="T30" fmla="*/ 1369 w 1388"/>
                  <a:gd name="T31" fmla="*/ 858 h 1390"/>
                  <a:gd name="T32" fmla="*/ 1345 w 1388"/>
                  <a:gd name="T33" fmla="*/ 940 h 1390"/>
                  <a:gd name="T34" fmla="*/ 1310 w 1388"/>
                  <a:gd name="T35" fmla="*/ 1016 h 1390"/>
                  <a:gd name="T36" fmla="*/ 1267 w 1388"/>
                  <a:gd name="T37" fmla="*/ 1088 h 1390"/>
                  <a:gd name="T38" fmla="*/ 1215 w 1388"/>
                  <a:gd name="T39" fmla="*/ 1156 h 1390"/>
                  <a:gd name="T40" fmla="*/ 1154 w 1388"/>
                  <a:gd name="T41" fmla="*/ 1215 h 1390"/>
                  <a:gd name="T42" fmla="*/ 1088 w 1388"/>
                  <a:gd name="T43" fmla="*/ 1267 h 1390"/>
                  <a:gd name="T44" fmla="*/ 1018 w 1388"/>
                  <a:gd name="T45" fmla="*/ 1310 h 1390"/>
                  <a:gd name="T46" fmla="*/ 942 w 1388"/>
                  <a:gd name="T47" fmla="*/ 1343 h 1390"/>
                  <a:gd name="T48" fmla="*/ 862 w 1388"/>
                  <a:gd name="T49" fmla="*/ 1369 h 1390"/>
                  <a:gd name="T50" fmla="*/ 778 w 1388"/>
                  <a:gd name="T51" fmla="*/ 1384 h 1390"/>
                  <a:gd name="T52" fmla="*/ 694 w 1388"/>
                  <a:gd name="T53" fmla="*/ 1390 h 1390"/>
                  <a:gd name="T54" fmla="*/ 610 w 1388"/>
                  <a:gd name="T55" fmla="*/ 1384 h 1390"/>
                  <a:gd name="T56" fmla="*/ 528 w 1388"/>
                  <a:gd name="T57" fmla="*/ 1369 h 1390"/>
                  <a:gd name="T58" fmla="*/ 448 w 1388"/>
                  <a:gd name="T59" fmla="*/ 1343 h 1390"/>
                  <a:gd name="T60" fmla="*/ 372 w 1388"/>
                  <a:gd name="T61" fmla="*/ 1310 h 1390"/>
                  <a:gd name="T62" fmla="*/ 302 w 1388"/>
                  <a:gd name="T63" fmla="*/ 1267 h 1390"/>
                  <a:gd name="T64" fmla="*/ 238 w 1388"/>
                  <a:gd name="T65" fmla="*/ 1217 h 1390"/>
                  <a:gd name="T66" fmla="*/ 179 w 1388"/>
                  <a:gd name="T67" fmla="*/ 1158 h 1390"/>
                  <a:gd name="T68" fmla="*/ 127 w 1388"/>
                  <a:gd name="T69" fmla="*/ 1094 h 1390"/>
                  <a:gd name="T70" fmla="*/ 84 w 1388"/>
                  <a:gd name="T71" fmla="*/ 1024 h 1390"/>
                  <a:gd name="T72" fmla="*/ 49 w 1388"/>
                  <a:gd name="T73" fmla="*/ 949 h 1390"/>
                  <a:gd name="T74" fmla="*/ 21 w 1388"/>
                  <a:gd name="T75" fmla="*/ 868 h 1390"/>
                  <a:gd name="T76" fmla="*/ 6 w 1388"/>
                  <a:gd name="T77" fmla="*/ 784 h 1390"/>
                  <a:gd name="T78" fmla="*/ 0 w 1388"/>
                  <a:gd name="T79" fmla="*/ 700 h 1390"/>
                  <a:gd name="T80" fmla="*/ 6 w 1388"/>
                  <a:gd name="T81" fmla="*/ 614 h 1390"/>
                  <a:gd name="T82" fmla="*/ 20 w 1388"/>
                  <a:gd name="T83" fmla="*/ 530 h 1390"/>
                  <a:gd name="T84" fmla="*/ 45 w 1388"/>
                  <a:gd name="T85" fmla="*/ 449 h 1390"/>
                  <a:gd name="T86" fmla="*/ 80 w 1388"/>
                  <a:gd name="T87" fmla="*/ 371 h 1390"/>
                  <a:gd name="T88" fmla="*/ 123 w 1388"/>
                  <a:gd name="T89" fmla="*/ 300 h 1390"/>
                  <a:gd name="T90" fmla="*/ 174 w 1388"/>
                  <a:gd name="T91" fmla="*/ 236 h 1390"/>
                  <a:gd name="T92" fmla="*/ 232 w 1388"/>
                  <a:gd name="T93" fmla="*/ 178 h 1390"/>
                  <a:gd name="T94" fmla="*/ 296 w 1388"/>
                  <a:gd name="T95" fmla="*/ 127 h 1390"/>
                  <a:gd name="T96" fmla="*/ 367 w 1388"/>
                  <a:gd name="T97" fmla="*/ 82 h 1390"/>
                  <a:gd name="T98" fmla="*/ 443 w 1388"/>
                  <a:gd name="T99" fmla="*/ 47 h 1390"/>
                  <a:gd name="T100" fmla="*/ 521 w 1388"/>
                  <a:gd name="T101" fmla="*/ 22 h 1390"/>
                  <a:gd name="T102" fmla="*/ 604 w 1388"/>
                  <a:gd name="T103" fmla="*/ 6 h 1390"/>
                  <a:gd name="T104" fmla="*/ 690 w 1388"/>
                  <a:gd name="T105" fmla="*/ 0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88" h="1390">
                    <a:moveTo>
                      <a:pt x="690" y="0"/>
                    </a:moveTo>
                    <a:lnTo>
                      <a:pt x="774" y="6"/>
                    </a:lnTo>
                    <a:lnTo>
                      <a:pt x="858" y="20"/>
                    </a:lnTo>
                    <a:lnTo>
                      <a:pt x="940" y="45"/>
                    </a:lnTo>
                    <a:lnTo>
                      <a:pt x="1016" y="80"/>
                    </a:lnTo>
                    <a:lnTo>
                      <a:pt x="1090" y="123"/>
                    </a:lnTo>
                    <a:lnTo>
                      <a:pt x="1156" y="176"/>
                    </a:lnTo>
                    <a:lnTo>
                      <a:pt x="1215" y="234"/>
                    </a:lnTo>
                    <a:lnTo>
                      <a:pt x="1265" y="298"/>
                    </a:lnTo>
                    <a:lnTo>
                      <a:pt x="1308" y="371"/>
                    </a:lnTo>
                    <a:lnTo>
                      <a:pt x="1343" y="445"/>
                    </a:lnTo>
                    <a:lnTo>
                      <a:pt x="1369" y="525"/>
                    </a:lnTo>
                    <a:lnTo>
                      <a:pt x="1384" y="606"/>
                    </a:lnTo>
                    <a:lnTo>
                      <a:pt x="1388" y="690"/>
                    </a:lnTo>
                    <a:lnTo>
                      <a:pt x="1384" y="776"/>
                    </a:lnTo>
                    <a:lnTo>
                      <a:pt x="1369" y="858"/>
                    </a:lnTo>
                    <a:lnTo>
                      <a:pt x="1345" y="940"/>
                    </a:lnTo>
                    <a:lnTo>
                      <a:pt x="1310" y="1016"/>
                    </a:lnTo>
                    <a:lnTo>
                      <a:pt x="1267" y="1088"/>
                    </a:lnTo>
                    <a:lnTo>
                      <a:pt x="1215" y="1156"/>
                    </a:lnTo>
                    <a:lnTo>
                      <a:pt x="1154" y="1215"/>
                    </a:lnTo>
                    <a:lnTo>
                      <a:pt x="1088" y="1267"/>
                    </a:lnTo>
                    <a:lnTo>
                      <a:pt x="1018" y="1310"/>
                    </a:lnTo>
                    <a:lnTo>
                      <a:pt x="942" y="1343"/>
                    </a:lnTo>
                    <a:lnTo>
                      <a:pt x="862" y="1369"/>
                    </a:lnTo>
                    <a:lnTo>
                      <a:pt x="778" y="1384"/>
                    </a:lnTo>
                    <a:lnTo>
                      <a:pt x="694" y="1390"/>
                    </a:lnTo>
                    <a:lnTo>
                      <a:pt x="610" y="1384"/>
                    </a:lnTo>
                    <a:lnTo>
                      <a:pt x="528" y="1369"/>
                    </a:lnTo>
                    <a:lnTo>
                      <a:pt x="448" y="1343"/>
                    </a:lnTo>
                    <a:lnTo>
                      <a:pt x="372" y="1310"/>
                    </a:lnTo>
                    <a:lnTo>
                      <a:pt x="302" y="1267"/>
                    </a:lnTo>
                    <a:lnTo>
                      <a:pt x="238" y="1217"/>
                    </a:lnTo>
                    <a:lnTo>
                      <a:pt x="179" y="1158"/>
                    </a:lnTo>
                    <a:lnTo>
                      <a:pt x="127" y="1094"/>
                    </a:lnTo>
                    <a:lnTo>
                      <a:pt x="84" y="1024"/>
                    </a:lnTo>
                    <a:lnTo>
                      <a:pt x="49" y="949"/>
                    </a:lnTo>
                    <a:lnTo>
                      <a:pt x="21" y="868"/>
                    </a:lnTo>
                    <a:lnTo>
                      <a:pt x="6" y="784"/>
                    </a:lnTo>
                    <a:lnTo>
                      <a:pt x="0" y="700"/>
                    </a:lnTo>
                    <a:lnTo>
                      <a:pt x="6" y="614"/>
                    </a:lnTo>
                    <a:lnTo>
                      <a:pt x="20" y="530"/>
                    </a:lnTo>
                    <a:lnTo>
                      <a:pt x="45" y="449"/>
                    </a:lnTo>
                    <a:lnTo>
                      <a:pt x="80" y="371"/>
                    </a:lnTo>
                    <a:lnTo>
                      <a:pt x="123" y="300"/>
                    </a:lnTo>
                    <a:lnTo>
                      <a:pt x="174" y="236"/>
                    </a:lnTo>
                    <a:lnTo>
                      <a:pt x="232" y="178"/>
                    </a:lnTo>
                    <a:lnTo>
                      <a:pt x="296" y="127"/>
                    </a:lnTo>
                    <a:lnTo>
                      <a:pt x="367" y="82"/>
                    </a:lnTo>
                    <a:lnTo>
                      <a:pt x="443" y="47"/>
                    </a:lnTo>
                    <a:lnTo>
                      <a:pt x="521" y="22"/>
                    </a:lnTo>
                    <a:lnTo>
                      <a:pt x="604" y="6"/>
                    </a:lnTo>
                    <a:lnTo>
                      <a:pt x="69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26" name="Rectangle 7"/>
              <p:cNvSpPr>
                <a:spLocks noChangeArrowheads="1"/>
              </p:cNvSpPr>
              <p:nvPr/>
            </p:nvSpPr>
            <p:spPr bwMode="auto">
              <a:xfrm>
                <a:off x="4977" y="4119"/>
                <a:ext cx="1" cy="1"/>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27" name="Freeform 8"/>
              <p:cNvSpPr>
                <a:spLocks/>
              </p:cNvSpPr>
              <p:nvPr/>
            </p:nvSpPr>
            <p:spPr bwMode="auto">
              <a:xfrm>
                <a:off x="5601" y="1630"/>
                <a:ext cx="6" cy="4"/>
              </a:xfrm>
              <a:custGeom>
                <a:avLst/>
                <a:gdLst>
                  <a:gd name="T0" fmla="*/ 0 w 12"/>
                  <a:gd name="T1" fmla="*/ 0 h 8"/>
                  <a:gd name="T2" fmla="*/ 6 w 12"/>
                  <a:gd name="T3" fmla="*/ 4 h 8"/>
                  <a:gd name="T4" fmla="*/ 12 w 12"/>
                  <a:gd name="T5" fmla="*/ 8 h 8"/>
                  <a:gd name="T6" fmla="*/ 0 w 12"/>
                  <a:gd name="T7" fmla="*/ 0 h 8"/>
                </a:gdLst>
                <a:ahLst/>
                <a:cxnLst>
                  <a:cxn ang="0">
                    <a:pos x="T0" y="T1"/>
                  </a:cxn>
                  <a:cxn ang="0">
                    <a:pos x="T2" y="T3"/>
                  </a:cxn>
                  <a:cxn ang="0">
                    <a:pos x="T4" y="T5"/>
                  </a:cxn>
                  <a:cxn ang="0">
                    <a:pos x="T6" y="T7"/>
                  </a:cxn>
                </a:cxnLst>
                <a:rect l="0" t="0" r="r" b="b"/>
                <a:pathLst>
                  <a:path w="12" h="8">
                    <a:moveTo>
                      <a:pt x="0" y="0"/>
                    </a:moveTo>
                    <a:lnTo>
                      <a:pt x="6" y="4"/>
                    </a:lnTo>
                    <a:lnTo>
                      <a:pt x="12"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28" name="Freeform 9"/>
              <p:cNvSpPr>
                <a:spLocks noEditPoints="1"/>
              </p:cNvSpPr>
              <p:nvPr/>
            </p:nvSpPr>
            <p:spPr bwMode="auto">
              <a:xfrm>
                <a:off x="5594" y="1625"/>
                <a:ext cx="5" cy="4"/>
              </a:xfrm>
              <a:custGeom>
                <a:avLst/>
                <a:gdLst>
                  <a:gd name="T0" fmla="*/ 2 w 10"/>
                  <a:gd name="T1" fmla="*/ 2 h 7"/>
                  <a:gd name="T2" fmla="*/ 2 w 10"/>
                  <a:gd name="T3" fmla="*/ 2 h 7"/>
                  <a:gd name="T4" fmla="*/ 6 w 10"/>
                  <a:gd name="T5" fmla="*/ 4 h 7"/>
                  <a:gd name="T6" fmla="*/ 10 w 10"/>
                  <a:gd name="T7" fmla="*/ 7 h 7"/>
                  <a:gd name="T8" fmla="*/ 6 w 10"/>
                  <a:gd name="T9" fmla="*/ 4 h 7"/>
                  <a:gd name="T10" fmla="*/ 2 w 10"/>
                  <a:gd name="T11" fmla="*/ 2 h 7"/>
                  <a:gd name="T12" fmla="*/ 0 w 10"/>
                  <a:gd name="T13" fmla="*/ 0 h 7"/>
                  <a:gd name="T14" fmla="*/ 2 w 10"/>
                  <a:gd name="T15" fmla="*/ 2 h 7"/>
                  <a:gd name="T16" fmla="*/ 2 w 10"/>
                  <a:gd name="T17" fmla="*/ 2 h 7"/>
                  <a:gd name="T18" fmla="*/ 0 w 10"/>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2" y="2"/>
                    </a:moveTo>
                    <a:lnTo>
                      <a:pt x="2" y="2"/>
                    </a:lnTo>
                    <a:lnTo>
                      <a:pt x="6" y="4"/>
                    </a:lnTo>
                    <a:lnTo>
                      <a:pt x="10" y="7"/>
                    </a:lnTo>
                    <a:lnTo>
                      <a:pt x="6" y="4"/>
                    </a:lnTo>
                    <a:lnTo>
                      <a:pt x="2" y="2"/>
                    </a:lnTo>
                    <a:close/>
                    <a:moveTo>
                      <a:pt x="0" y="0"/>
                    </a:moveTo>
                    <a:lnTo>
                      <a:pt x="2" y="2"/>
                    </a:lnTo>
                    <a:lnTo>
                      <a:pt x="2"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29" name="Freeform 10"/>
              <p:cNvSpPr>
                <a:spLocks noEditPoints="1"/>
              </p:cNvSpPr>
              <p:nvPr/>
            </p:nvSpPr>
            <p:spPr bwMode="auto">
              <a:xfrm>
                <a:off x="3275" y="1569"/>
                <a:ext cx="3215" cy="2672"/>
              </a:xfrm>
              <a:custGeom>
                <a:avLst/>
                <a:gdLst>
                  <a:gd name="T0" fmla="*/ 1655 w 6430"/>
                  <a:gd name="T1" fmla="*/ 1980 h 5344"/>
                  <a:gd name="T2" fmla="*/ 4478 w 6430"/>
                  <a:gd name="T3" fmla="*/ 869 h 5344"/>
                  <a:gd name="T4" fmla="*/ 4714 w 6430"/>
                  <a:gd name="T5" fmla="*/ 510 h 5344"/>
                  <a:gd name="T6" fmla="*/ 6422 w 6430"/>
                  <a:gd name="T7" fmla="*/ 502 h 5344"/>
                  <a:gd name="T8" fmla="*/ 5143 w 6430"/>
                  <a:gd name="T9" fmla="*/ 245 h 5344"/>
                  <a:gd name="T10" fmla="*/ 4929 w 6430"/>
                  <a:gd name="T11" fmla="*/ 378 h 5344"/>
                  <a:gd name="T12" fmla="*/ 4746 w 6430"/>
                  <a:gd name="T13" fmla="*/ 245 h 5344"/>
                  <a:gd name="T14" fmla="*/ 4888 w 6430"/>
                  <a:gd name="T15" fmla="*/ 426 h 5344"/>
                  <a:gd name="T16" fmla="*/ 5141 w 6430"/>
                  <a:gd name="T17" fmla="*/ 317 h 5344"/>
                  <a:gd name="T18" fmla="*/ 6329 w 6430"/>
                  <a:gd name="T19" fmla="*/ 1091 h 5344"/>
                  <a:gd name="T20" fmla="*/ 5527 w 6430"/>
                  <a:gd name="T21" fmla="*/ 1943 h 5344"/>
                  <a:gd name="T22" fmla="*/ 4340 w 6430"/>
                  <a:gd name="T23" fmla="*/ 1169 h 5344"/>
                  <a:gd name="T24" fmla="*/ 4092 w 6430"/>
                  <a:gd name="T25" fmla="*/ 1984 h 5344"/>
                  <a:gd name="T26" fmla="*/ 4363 w 6430"/>
                  <a:gd name="T27" fmla="*/ 2999 h 5344"/>
                  <a:gd name="T28" fmla="*/ 4467 w 6430"/>
                  <a:gd name="T29" fmla="*/ 3725 h 5344"/>
                  <a:gd name="T30" fmla="*/ 4693 w 6430"/>
                  <a:gd name="T31" fmla="*/ 4649 h 5344"/>
                  <a:gd name="T32" fmla="*/ 4621 w 6430"/>
                  <a:gd name="T33" fmla="*/ 5171 h 5344"/>
                  <a:gd name="T34" fmla="*/ 4340 w 6430"/>
                  <a:gd name="T35" fmla="*/ 5264 h 5344"/>
                  <a:gd name="T36" fmla="*/ 4024 w 6430"/>
                  <a:gd name="T37" fmla="*/ 5087 h 5344"/>
                  <a:gd name="T38" fmla="*/ 3855 w 6430"/>
                  <a:gd name="T39" fmla="*/ 4758 h 5344"/>
                  <a:gd name="T40" fmla="*/ 3974 w 6430"/>
                  <a:gd name="T41" fmla="*/ 4532 h 5344"/>
                  <a:gd name="T42" fmla="*/ 3741 w 6430"/>
                  <a:gd name="T43" fmla="*/ 4134 h 5344"/>
                  <a:gd name="T44" fmla="*/ 3531 w 6430"/>
                  <a:gd name="T45" fmla="*/ 4875 h 5344"/>
                  <a:gd name="T46" fmla="*/ 3342 w 6430"/>
                  <a:gd name="T47" fmla="*/ 5171 h 5344"/>
                  <a:gd name="T48" fmla="*/ 2997 w 6430"/>
                  <a:gd name="T49" fmla="*/ 5337 h 5344"/>
                  <a:gd name="T50" fmla="*/ 2359 w 6430"/>
                  <a:gd name="T51" fmla="*/ 5235 h 5344"/>
                  <a:gd name="T52" fmla="*/ 1889 w 6430"/>
                  <a:gd name="T53" fmla="*/ 4976 h 5344"/>
                  <a:gd name="T54" fmla="*/ 1883 w 6430"/>
                  <a:gd name="T55" fmla="*/ 4709 h 5344"/>
                  <a:gd name="T56" fmla="*/ 2117 w 6430"/>
                  <a:gd name="T57" fmla="*/ 4586 h 5344"/>
                  <a:gd name="T58" fmla="*/ 2441 w 6430"/>
                  <a:gd name="T59" fmla="*/ 4703 h 5344"/>
                  <a:gd name="T60" fmla="*/ 2876 w 6430"/>
                  <a:gd name="T61" fmla="*/ 4781 h 5344"/>
                  <a:gd name="T62" fmla="*/ 2969 w 6430"/>
                  <a:gd name="T63" fmla="*/ 4647 h 5344"/>
                  <a:gd name="T64" fmla="*/ 3067 w 6430"/>
                  <a:gd name="T65" fmla="*/ 3908 h 5344"/>
                  <a:gd name="T66" fmla="*/ 3020 w 6430"/>
                  <a:gd name="T67" fmla="*/ 3270 h 5344"/>
                  <a:gd name="T68" fmla="*/ 2938 w 6430"/>
                  <a:gd name="T69" fmla="*/ 2571 h 5344"/>
                  <a:gd name="T70" fmla="*/ 2852 w 6430"/>
                  <a:gd name="T71" fmla="*/ 2282 h 5344"/>
                  <a:gd name="T72" fmla="*/ 1804 w 6430"/>
                  <a:gd name="T73" fmla="*/ 2029 h 5344"/>
                  <a:gd name="T74" fmla="*/ 2006 w 6430"/>
                  <a:gd name="T75" fmla="*/ 2177 h 5344"/>
                  <a:gd name="T76" fmla="*/ 1517 w 6430"/>
                  <a:gd name="T77" fmla="*/ 3432 h 5344"/>
                  <a:gd name="T78" fmla="*/ 427 w 6430"/>
                  <a:gd name="T79" fmla="*/ 2998 h 5344"/>
                  <a:gd name="T80" fmla="*/ 916 w 6430"/>
                  <a:gd name="T81" fmla="*/ 1740 h 5344"/>
                  <a:gd name="T82" fmla="*/ 1150 w 6430"/>
                  <a:gd name="T83" fmla="*/ 1559 h 5344"/>
                  <a:gd name="T84" fmla="*/ 992 w 6430"/>
                  <a:gd name="T85" fmla="*/ 1538 h 5344"/>
                  <a:gd name="T86" fmla="*/ 868 w 6430"/>
                  <a:gd name="T87" fmla="*/ 1678 h 5344"/>
                  <a:gd name="T88" fmla="*/ 402 w 6430"/>
                  <a:gd name="T89" fmla="*/ 2863 h 5344"/>
                  <a:gd name="T90" fmla="*/ 8 w 6430"/>
                  <a:gd name="T91" fmla="*/ 2571 h 5344"/>
                  <a:gd name="T92" fmla="*/ 659 w 6430"/>
                  <a:gd name="T93" fmla="*/ 1512 h 5344"/>
                  <a:gd name="T94" fmla="*/ 969 w 6430"/>
                  <a:gd name="T95" fmla="*/ 1382 h 5344"/>
                  <a:gd name="T96" fmla="*/ 1248 w 6430"/>
                  <a:gd name="T97" fmla="*/ 1288 h 5344"/>
                  <a:gd name="T98" fmla="*/ 1435 w 6430"/>
                  <a:gd name="T99" fmla="*/ 1284 h 5344"/>
                  <a:gd name="T100" fmla="*/ 1766 w 6430"/>
                  <a:gd name="T101" fmla="*/ 1366 h 5344"/>
                  <a:gd name="T102" fmla="*/ 2252 w 6430"/>
                  <a:gd name="T103" fmla="*/ 1485 h 5344"/>
                  <a:gd name="T104" fmla="*/ 2708 w 6430"/>
                  <a:gd name="T105" fmla="*/ 1594 h 5344"/>
                  <a:gd name="T106" fmla="*/ 2952 w 6430"/>
                  <a:gd name="T107" fmla="*/ 1649 h 5344"/>
                  <a:gd name="T108" fmla="*/ 3346 w 6430"/>
                  <a:gd name="T109" fmla="*/ 1580 h 5344"/>
                  <a:gd name="T110" fmla="*/ 3603 w 6430"/>
                  <a:gd name="T111" fmla="*/ 1313 h 5344"/>
                  <a:gd name="T112" fmla="*/ 3849 w 6430"/>
                  <a:gd name="T113" fmla="*/ 968 h 5344"/>
                  <a:gd name="T114" fmla="*/ 4112 w 6430"/>
                  <a:gd name="T115" fmla="*/ 582 h 5344"/>
                  <a:gd name="T116" fmla="*/ 4315 w 6430"/>
                  <a:gd name="T117" fmla="*/ 280 h 5344"/>
                  <a:gd name="T118" fmla="*/ 4404 w 6430"/>
                  <a:gd name="T119" fmla="*/ 152 h 5344"/>
                  <a:gd name="T120" fmla="*/ 4627 w 6430"/>
                  <a:gd name="T121" fmla="*/ 111 h 5344"/>
                  <a:gd name="T122" fmla="*/ 4931 w 6430"/>
                  <a:gd name="T123" fmla="*/ 113 h 5344"/>
                  <a:gd name="T124" fmla="*/ 5180 w 6430"/>
                  <a:gd name="T125" fmla="*/ 0 h 5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0" h="5344">
                    <a:moveTo>
                      <a:pt x="1300" y="1680"/>
                    </a:moveTo>
                    <a:lnTo>
                      <a:pt x="1275" y="1707"/>
                    </a:lnTo>
                    <a:lnTo>
                      <a:pt x="1254" y="1740"/>
                    </a:lnTo>
                    <a:lnTo>
                      <a:pt x="1236" y="1779"/>
                    </a:lnTo>
                    <a:lnTo>
                      <a:pt x="1217" y="1838"/>
                    </a:lnTo>
                    <a:lnTo>
                      <a:pt x="1655" y="1980"/>
                    </a:lnTo>
                    <a:lnTo>
                      <a:pt x="1675" y="1920"/>
                    </a:lnTo>
                    <a:lnTo>
                      <a:pt x="1685" y="1871"/>
                    </a:lnTo>
                    <a:lnTo>
                      <a:pt x="1683" y="1820"/>
                    </a:lnTo>
                    <a:lnTo>
                      <a:pt x="1300" y="1680"/>
                    </a:lnTo>
                    <a:close/>
                    <a:moveTo>
                      <a:pt x="4673" y="504"/>
                    </a:moveTo>
                    <a:lnTo>
                      <a:pt x="4478" y="869"/>
                    </a:lnTo>
                    <a:lnTo>
                      <a:pt x="4498" y="881"/>
                    </a:lnTo>
                    <a:lnTo>
                      <a:pt x="4555" y="914"/>
                    </a:lnTo>
                    <a:lnTo>
                      <a:pt x="4845" y="577"/>
                    </a:lnTo>
                    <a:lnTo>
                      <a:pt x="4790" y="541"/>
                    </a:lnTo>
                    <a:lnTo>
                      <a:pt x="4753" y="524"/>
                    </a:lnTo>
                    <a:lnTo>
                      <a:pt x="4714" y="510"/>
                    </a:lnTo>
                    <a:lnTo>
                      <a:pt x="4673" y="504"/>
                    </a:lnTo>
                    <a:close/>
                    <a:moveTo>
                      <a:pt x="5204" y="0"/>
                    </a:moveTo>
                    <a:lnTo>
                      <a:pt x="5229" y="5"/>
                    </a:lnTo>
                    <a:lnTo>
                      <a:pt x="6385" y="473"/>
                    </a:lnTo>
                    <a:lnTo>
                      <a:pt x="6407" y="485"/>
                    </a:lnTo>
                    <a:lnTo>
                      <a:pt x="6422" y="502"/>
                    </a:lnTo>
                    <a:lnTo>
                      <a:pt x="6430" y="520"/>
                    </a:lnTo>
                    <a:lnTo>
                      <a:pt x="6430" y="541"/>
                    </a:lnTo>
                    <a:lnTo>
                      <a:pt x="6424" y="561"/>
                    </a:lnTo>
                    <a:lnTo>
                      <a:pt x="6231" y="900"/>
                    </a:lnTo>
                    <a:lnTo>
                      <a:pt x="5169" y="255"/>
                    </a:lnTo>
                    <a:lnTo>
                      <a:pt x="5143" y="245"/>
                    </a:lnTo>
                    <a:lnTo>
                      <a:pt x="5118" y="241"/>
                    </a:lnTo>
                    <a:lnTo>
                      <a:pt x="5091" y="245"/>
                    </a:lnTo>
                    <a:lnTo>
                      <a:pt x="5067" y="255"/>
                    </a:lnTo>
                    <a:lnTo>
                      <a:pt x="5048" y="271"/>
                    </a:lnTo>
                    <a:lnTo>
                      <a:pt x="4946" y="389"/>
                    </a:lnTo>
                    <a:lnTo>
                      <a:pt x="4929" y="378"/>
                    </a:lnTo>
                    <a:lnTo>
                      <a:pt x="4987" y="274"/>
                    </a:lnTo>
                    <a:lnTo>
                      <a:pt x="4931" y="251"/>
                    </a:lnTo>
                    <a:lnTo>
                      <a:pt x="4884" y="237"/>
                    </a:lnTo>
                    <a:lnTo>
                      <a:pt x="4837" y="232"/>
                    </a:lnTo>
                    <a:lnTo>
                      <a:pt x="4790" y="235"/>
                    </a:lnTo>
                    <a:lnTo>
                      <a:pt x="4746" y="245"/>
                    </a:lnTo>
                    <a:lnTo>
                      <a:pt x="4753" y="286"/>
                    </a:lnTo>
                    <a:lnTo>
                      <a:pt x="4753" y="329"/>
                    </a:lnTo>
                    <a:lnTo>
                      <a:pt x="4742" y="370"/>
                    </a:lnTo>
                    <a:lnTo>
                      <a:pt x="4792" y="384"/>
                    </a:lnTo>
                    <a:lnTo>
                      <a:pt x="4841" y="403"/>
                    </a:lnTo>
                    <a:lnTo>
                      <a:pt x="4888" y="426"/>
                    </a:lnTo>
                    <a:lnTo>
                      <a:pt x="4944" y="462"/>
                    </a:lnTo>
                    <a:lnTo>
                      <a:pt x="5046" y="343"/>
                    </a:lnTo>
                    <a:lnTo>
                      <a:pt x="5065" y="327"/>
                    </a:lnTo>
                    <a:lnTo>
                      <a:pt x="5089" y="317"/>
                    </a:lnTo>
                    <a:lnTo>
                      <a:pt x="5116" y="313"/>
                    </a:lnTo>
                    <a:lnTo>
                      <a:pt x="5141" y="317"/>
                    </a:lnTo>
                    <a:lnTo>
                      <a:pt x="5167" y="327"/>
                    </a:lnTo>
                    <a:lnTo>
                      <a:pt x="6296" y="1013"/>
                    </a:lnTo>
                    <a:lnTo>
                      <a:pt x="6315" y="1029"/>
                    </a:lnTo>
                    <a:lnTo>
                      <a:pt x="6329" y="1048"/>
                    </a:lnTo>
                    <a:lnTo>
                      <a:pt x="6333" y="1070"/>
                    </a:lnTo>
                    <a:lnTo>
                      <a:pt x="6329" y="1091"/>
                    </a:lnTo>
                    <a:lnTo>
                      <a:pt x="6317" y="1113"/>
                    </a:lnTo>
                    <a:lnTo>
                      <a:pt x="5623" y="1918"/>
                    </a:lnTo>
                    <a:lnTo>
                      <a:pt x="5603" y="1933"/>
                    </a:lnTo>
                    <a:lnTo>
                      <a:pt x="5580" y="1943"/>
                    </a:lnTo>
                    <a:lnTo>
                      <a:pt x="5555" y="1947"/>
                    </a:lnTo>
                    <a:lnTo>
                      <a:pt x="5527" y="1943"/>
                    </a:lnTo>
                    <a:lnTo>
                      <a:pt x="5504" y="1933"/>
                    </a:lnTo>
                    <a:lnTo>
                      <a:pt x="4373" y="1247"/>
                    </a:lnTo>
                    <a:lnTo>
                      <a:pt x="4354" y="1232"/>
                    </a:lnTo>
                    <a:lnTo>
                      <a:pt x="4342" y="1212"/>
                    </a:lnTo>
                    <a:lnTo>
                      <a:pt x="4336" y="1191"/>
                    </a:lnTo>
                    <a:lnTo>
                      <a:pt x="4340" y="1169"/>
                    </a:lnTo>
                    <a:lnTo>
                      <a:pt x="4352" y="1148"/>
                    </a:lnTo>
                    <a:lnTo>
                      <a:pt x="4455" y="1029"/>
                    </a:lnTo>
                    <a:lnTo>
                      <a:pt x="4408" y="1002"/>
                    </a:lnTo>
                    <a:lnTo>
                      <a:pt x="3995" y="1775"/>
                    </a:lnTo>
                    <a:lnTo>
                      <a:pt x="4046" y="1879"/>
                    </a:lnTo>
                    <a:lnTo>
                      <a:pt x="4092" y="1984"/>
                    </a:lnTo>
                    <a:lnTo>
                      <a:pt x="4153" y="2142"/>
                    </a:lnTo>
                    <a:lnTo>
                      <a:pt x="4207" y="2304"/>
                    </a:lnTo>
                    <a:lnTo>
                      <a:pt x="4254" y="2467"/>
                    </a:lnTo>
                    <a:lnTo>
                      <a:pt x="4295" y="2631"/>
                    </a:lnTo>
                    <a:lnTo>
                      <a:pt x="4328" y="2799"/>
                    </a:lnTo>
                    <a:lnTo>
                      <a:pt x="4363" y="2999"/>
                    </a:lnTo>
                    <a:lnTo>
                      <a:pt x="4387" y="3202"/>
                    </a:lnTo>
                    <a:lnTo>
                      <a:pt x="4402" y="3374"/>
                    </a:lnTo>
                    <a:lnTo>
                      <a:pt x="4404" y="3459"/>
                    </a:lnTo>
                    <a:lnTo>
                      <a:pt x="4397" y="3543"/>
                    </a:lnTo>
                    <a:lnTo>
                      <a:pt x="4418" y="3596"/>
                    </a:lnTo>
                    <a:lnTo>
                      <a:pt x="4467" y="3725"/>
                    </a:lnTo>
                    <a:lnTo>
                      <a:pt x="4512" y="3855"/>
                    </a:lnTo>
                    <a:lnTo>
                      <a:pt x="4572" y="4058"/>
                    </a:lnTo>
                    <a:lnTo>
                      <a:pt x="4627" y="4263"/>
                    </a:lnTo>
                    <a:lnTo>
                      <a:pt x="4654" y="4389"/>
                    </a:lnTo>
                    <a:lnTo>
                      <a:pt x="4677" y="4518"/>
                    </a:lnTo>
                    <a:lnTo>
                      <a:pt x="4693" y="4649"/>
                    </a:lnTo>
                    <a:lnTo>
                      <a:pt x="4701" y="4777"/>
                    </a:lnTo>
                    <a:lnTo>
                      <a:pt x="4699" y="4908"/>
                    </a:lnTo>
                    <a:lnTo>
                      <a:pt x="4683" y="5038"/>
                    </a:lnTo>
                    <a:lnTo>
                      <a:pt x="4670" y="5087"/>
                    </a:lnTo>
                    <a:lnTo>
                      <a:pt x="4648" y="5132"/>
                    </a:lnTo>
                    <a:lnTo>
                      <a:pt x="4621" y="5171"/>
                    </a:lnTo>
                    <a:lnTo>
                      <a:pt x="4586" y="5206"/>
                    </a:lnTo>
                    <a:lnTo>
                      <a:pt x="4545" y="5233"/>
                    </a:lnTo>
                    <a:lnTo>
                      <a:pt x="4502" y="5253"/>
                    </a:lnTo>
                    <a:lnTo>
                      <a:pt x="4453" y="5264"/>
                    </a:lnTo>
                    <a:lnTo>
                      <a:pt x="4397" y="5268"/>
                    </a:lnTo>
                    <a:lnTo>
                      <a:pt x="4340" y="5264"/>
                    </a:lnTo>
                    <a:lnTo>
                      <a:pt x="4284" y="5253"/>
                    </a:lnTo>
                    <a:lnTo>
                      <a:pt x="4223" y="5233"/>
                    </a:lnTo>
                    <a:lnTo>
                      <a:pt x="4168" y="5206"/>
                    </a:lnTo>
                    <a:lnTo>
                      <a:pt x="4116" y="5171"/>
                    </a:lnTo>
                    <a:lnTo>
                      <a:pt x="4067" y="5132"/>
                    </a:lnTo>
                    <a:lnTo>
                      <a:pt x="4024" y="5087"/>
                    </a:lnTo>
                    <a:lnTo>
                      <a:pt x="3979" y="5033"/>
                    </a:lnTo>
                    <a:lnTo>
                      <a:pt x="3940" y="4972"/>
                    </a:lnTo>
                    <a:lnTo>
                      <a:pt x="3905" y="4910"/>
                    </a:lnTo>
                    <a:lnTo>
                      <a:pt x="3876" y="4845"/>
                    </a:lnTo>
                    <a:lnTo>
                      <a:pt x="3860" y="4803"/>
                    </a:lnTo>
                    <a:lnTo>
                      <a:pt x="3855" y="4758"/>
                    </a:lnTo>
                    <a:lnTo>
                      <a:pt x="3858" y="4713"/>
                    </a:lnTo>
                    <a:lnTo>
                      <a:pt x="3868" y="4670"/>
                    </a:lnTo>
                    <a:lnTo>
                      <a:pt x="3884" y="4629"/>
                    </a:lnTo>
                    <a:lnTo>
                      <a:pt x="3907" y="4592"/>
                    </a:lnTo>
                    <a:lnTo>
                      <a:pt x="3938" y="4559"/>
                    </a:lnTo>
                    <a:lnTo>
                      <a:pt x="3974" y="4532"/>
                    </a:lnTo>
                    <a:lnTo>
                      <a:pt x="4014" y="4510"/>
                    </a:lnTo>
                    <a:lnTo>
                      <a:pt x="3964" y="4380"/>
                    </a:lnTo>
                    <a:lnTo>
                      <a:pt x="3907" y="4249"/>
                    </a:lnTo>
                    <a:lnTo>
                      <a:pt x="3847" y="4120"/>
                    </a:lnTo>
                    <a:lnTo>
                      <a:pt x="3794" y="4128"/>
                    </a:lnTo>
                    <a:lnTo>
                      <a:pt x="3741" y="4134"/>
                    </a:lnTo>
                    <a:lnTo>
                      <a:pt x="3716" y="4263"/>
                    </a:lnTo>
                    <a:lnTo>
                      <a:pt x="3685" y="4393"/>
                    </a:lnTo>
                    <a:lnTo>
                      <a:pt x="3652" y="4524"/>
                    </a:lnTo>
                    <a:lnTo>
                      <a:pt x="3613" y="4652"/>
                    </a:lnTo>
                    <a:lnTo>
                      <a:pt x="3570" y="4781"/>
                    </a:lnTo>
                    <a:lnTo>
                      <a:pt x="3531" y="4875"/>
                    </a:lnTo>
                    <a:lnTo>
                      <a:pt x="3488" y="4966"/>
                    </a:lnTo>
                    <a:lnTo>
                      <a:pt x="3437" y="5052"/>
                    </a:lnTo>
                    <a:lnTo>
                      <a:pt x="3420" y="5077"/>
                    </a:lnTo>
                    <a:lnTo>
                      <a:pt x="3404" y="5101"/>
                    </a:lnTo>
                    <a:lnTo>
                      <a:pt x="3375" y="5138"/>
                    </a:lnTo>
                    <a:lnTo>
                      <a:pt x="3342" y="5171"/>
                    </a:lnTo>
                    <a:lnTo>
                      <a:pt x="3293" y="5214"/>
                    </a:lnTo>
                    <a:lnTo>
                      <a:pt x="3240" y="5251"/>
                    </a:lnTo>
                    <a:lnTo>
                      <a:pt x="3184" y="5282"/>
                    </a:lnTo>
                    <a:lnTo>
                      <a:pt x="3123" y="5305"/>
                    </a:lnTo>
                    <a:lnTo>
                      <a:pt x="3061" y="5323"/>
                    </a:lnTo>
                    <a:lnTo>
                      <a:pt x="2997" y="5337"/>
                    </a:lnTo>
                    <a:lnTo>
                      <a:pt x="2903" y="5344"/>
                    </a:lnTo>
                    <a:lnTo>
                      <a:pt x="2810" y="5342"/>
                    </a:lnTo>
                    <a:lnTo>
                      <a:pt x="2716" y="5331"/>
                    </a:lnTo>
                    <a:lnTo>
                      <a:pt x="2624" y="5315"/>
                    </a:lnTo>
                    <a:lnTo>
                      <a:pt x="2490" y="5280"/>
                    </a:lnTo>
                    <a:lnTo>
                      <a:pt x="2359" y="5235"/>
                    </a:lnTo>
                    <a:lnTo>
                      <a:pt x="2230" y="5183"/>
                    </a:lnTo>
                    <a:lnTo>
                      <a:pt x="2104" y="5124"/>
                    </a:lnTo>
                    <a:lnTo>
                      <a:pt x="1983" y="5060"/>
                    </a:lnTo>
                    <a:lnTo>
                      <a:pt x="1946" y="5038"/>
                    </a:lnTo>
                    <a:lnTo>
                      <a:pt x="1915" y="5009"/>
                    </a:lnTo>
                    <a:lnTo>
                      <a:pt x="1889" y="4976"/>
                    </a:lnTo>
                    <a:lnTo>
                      <a:pt x="1870" y="4939"/>
                    </a:lnTo>
                    <a:lnTo>
                      <a:pt x="1856" y="4900"/>
                    </a:lnTo>
                    <a:lnTo>
                      <a:pt x="1848" y="4849"/>
                    </a:lnTo>
                    <a:lnTo>
                      <a:pt x="1850" y="4801"/>
                    </a:lnTo>
                    <a:lnTo>
                      <a:pt x="1862" y="4754"/>
                    </a:lnTo>
                    <a:lnTo>
                      <a:pt x="1883" y="4709"/>
                    </a:lnTo>
                    <a:lnTo>
                      <a:pt x="1913" y="4670"/>
                    </a:lnTo>
                    <a:lnTo>
                      <a:pt x="1948" y="4635"/>
                    </a:lnTo>
                    <a:lnTo>
                      <a:pt x="1989" y="4611"/>
                    </a:lnTo>
                    <a:lnTo>
                      <a:pt x="2034" y="4594"/>
                    </a:lnTo>
                    <a:lnTo>
                      <a:pt x="2082" y="4586"/>
                    </a:lnTo>
                    <a:lnTo>
                      <a:pt x="2117" y="4586"/>
                    </a:lnTo>
                    <a:lnTo>
                      <a:pt x="2154" y="4590"/>
                    </a:lnTo>
                    <a:lnTo>
                      <a:pt x="2188" y="4602"/>
                    </a:lnTo>
                    <a:lnTo>
                      <a:pt x="2219" y="4613"/>
                    </a:lnTo>
                    <a:lnTo>
                      <a:pt x="2287" y="4643"/>
                    </a:lnTo>
                    <a:lnTo>
                      <a:pt x="2355" y="4672"/>
                    </a:lnTo>
                    <a:lnTo>
                      <a:pt x="2441" y="4703"/>
                    </a:lnTo>
                    <a:lnTo>
                      <a:pt x="2531" y="4730"/>
                    </a:lnTo>
                    <a:lnTo>
                      <a:pt x="2632" y="4758"/>
                    </a:lnTo>
                    <a:lnTo>
                      <a:pt x="2735" y="4777"/>
                    </a:lnTo>
                    <a:lnTo>
                      <a:pt x="2782" y="4781"/>
                    </a:lnTo>
                    <a:lnTo>
                      <a:pt x="2829" y="4785"/>
                    </a:lnTo>
                    <a:lnTo>
                      <a:pt x="2876" y="4781"/>
                    </a:lnTo>
                    <a:lnTo>
                      <a:pt x="2919" y="4769"/>
                    </a:lnTo>
                    <a:lnTo>
                      <a:pt x="2923" y="4764"/>
                    </a:lnTo>
                    <a:lnTo>
                      <a:pt x="2930" y="4750"/>
                    </a:lnTo>
                    <a:lnTo>
                      <a:pt x="2942" y="4726"/>
                    </a:lnTo>
                    <a:lnTo>
                      <a:pt x="2956" y="4691"/>
                    </a:lnTo>
                    <a:lnTo>
                      <a:pt x="2969" y="4647"/>
                    </a:lnTo>
                    <a:lnTo>
                      <a:pt x="2983" y="4590"/>
                    </a:lnTo>
                    <a:lnTo>
                      <a:pt x="2997" y="4522"/>
                    </a:lnTo>
                    <a:lnTo>
                      <a:pt x="3020" y="4381"/>
                    </a:lnTo>
                    <a:lnTo>
                      <a:pt x="3040" y="4241"/>
                    </a:lnTo>
                    <a:lnTo>
                      <a:pt x="3053" y="4101"/>
                    </a:lnTo>
                    <a:lnTo>
                      <a:pt x="3067" y="3908"/>
                    </a:lnTo>
                    <a:lnTo>
                      <a:pt x="3075" y="3715"/>
                    </a:lnTo>
                    <a:lnTo>
                      <a:pt x="3049" y="3643"/>
                    </a:lnTo>
                    <a:lnTo>
                      <a:pt x="3032" y="3569"/>
                    </a:lnTo>
                    <a:lnTo>
                      <a:pt x="3022" y="3495"/>
                    </a:lnTo>
                    <a:lnTo>
                      <a:pt x="3020" y="3419"/>
                    </a:lnTo>
                    <a:lnTo>
                      <a:pt x="3020" y="3270"/>
                    </a:lnTo>
                    <a:lnTo>
                      <a:pt x="3016" y="3120"/>
                    </a:lnTo>
                    <a:lnTo>
                      <a:pt x="3006" y="2980"/>
                    </a:lnTo>
                    <a:lnTo>
                      <a:pt x="2991" y="2840"/>
                    </a:lnTo>
                    <a:lnTo>
                      <a:pt x="2969" y="2699"/>
                    </a:lnTo>
                    <a:lnTo>
                      <a:pt x="2954" y="2635"/>
                    </a:lnTo>
                    <a:lnTo>
                      <a:pt x="2938" y="2571"/>
                    </a:lnTo>
                    <a:lnTo>
                      <a:pt x="2923" y="2510"/>
                    </a:lnTo>
                    <a:lnTo>
                      <a:pt x="2907" y="2454"/>
                    </a:lnTo>
                    <a:lnTo>
                      <a:pt x="2891" y="2401"/>
                    </a:lnTo>
                    <a:lnTo>
                      <a:pt x="2876" y="2354"/>
                    </a:lnTo>
                    <a:lnTo>
                      <a:pt x="2862" y="2313"/>
                    </a:lnTo>
                    <a:lnTo>
                      <a:pt x="2852" y="2282"/>
                    </a:lnTo>
                    <a:lnTo>
                      <a:pt x="2843" y="2259"/>
                    </a:lnTo>
                    <a:lnTo>
                      <a:pt x="2839" y="2245"/>
                    </a:lnTo>
                    <a:lnTo>
                      <a:pt x="1841" y="1879"/>
                    </a:lnTo>
                    <a:lnTo>
                      <a:pt x="1835" y="1923"/>
                    </a:lnTo>
                    <a:lnTo>
                      <a:pt x="1823" y="1968"/>
                    </a:lnTo>
                    <a:lnTo>
                      <a:pt x="1804" y="2029"/>
                    </a:lnTo>
                    <a:lnTo>
                      <a:pt x="1956" y="2077"/>
                    </a:lnTo>
                    <a:lnTo>
                      <a:pt x="1979" y="2089"/>
                    </a:lnTo>
                    <a:lnTo>
                      <a:pt x="1995" y="2107"/>
                    </a:lnTo>
                    <a:lnTo>
                      <a:pt x="2006" y="2128"/>
                    </a:lnTo>
                    <a:lnTo>
                      <a:pt x="2010" y="2152"/>
                    </a:lnTo>
                    <a:lnTo>
                      <a:pt x="2006" y="2177"/>
                    </a:lnTo>
                    <a:lnTo>
                      <a:pt x="1614" y="3382"/>
                    </a:lnTo>
                    <a:lnTo>
                      <a:pt x="1603" y="3405"/>
                    </a:lnTo>
                    <a:lnTo>
                      <a:pt x="1585" y="3421"/>
                    </a:lnTo>
                    <a:lnTo>
                      <a:pt x="1566" y="3432"/>
                    </a:lnTo>
                    <a:lnTo>
                      <a:pt x="1540" y="3436"/>
                    </a:lnTo>
                    <a:lnTo>
                      <a:pt x="1517" y="3432"/>
                    </a:lnTo>
                    <a:lnTo>
                      <a:pt x="476" y="3095"/>
                    </a:lnTo>
                    <a:lnTo>
                      <a:pt x="454" y="3083"/>
                    </a:lnTo>
                    <a:lnTo>
                      <a:pt x="437" y="3066"/>
                    </a:lnTo>
                    <a:lnTo>
                      <a:pt x="427" y="3044"/>
                    </a:lnTo>
                    <a:lnTo>
                      <a:pt x="423" y="3021"/>
                    </a:lnTo>
                    <a:lnTo>
                      <a:pt x="427" y="2998"/>
                    </a:lnTo>
                    <a:lnTo>
                      <a:pt x="817" y="1791"/>
                    </a:lnTo>
                    <a:lnTo>
                      <a:pt x="829" y="1768"/>
                    </a:lnTo>
                    <a:lnTo>
                      <a:pt x="846" y="1752"/>
                    </a:lnTo>
                    <a:lnTo>
                      <a:pt x="868" y="1740"/>
                    </a:lnTo>
                    <a:lnTo>
                      <a:pt x="891" y="1736"/>
                    </a:lnTo>
                    <a:lnTo>
                      <a:pt x="916" y="1740"/>
                    </a:lnTo>
                    <a:lnTo>
                      <a:pt x="1068" y="1791"/>
                    </a:lnTo>
                    <a:lnTo>
                      <a:pt x="1088" y="1731"/>
                    </a:lnTo>
                    <a:lnTo>
                      <a:pt x="1109" y="1680"/>
                    </a:lnTo>
                    <a:lnTo>
                      <a:pt x="1137" y="1633"/>
                    </a:lnTo>
                    <a:lnTo>
                      <a:pt x="1170" y="1592"/>
                    </a:lnTo>
                    <a:lnTo>
                      <a:pt x="1150" y="1559"/>
                    </a:lnTo>
                    <a:lnTo>
                      <a:pt x="1139" y="1524"/>
                    </a:lnTo>
                    <a:lnTo>
                      <a:pt x="1133" y="1487"/>
                    </a:lnTo>
                    <a:lnTo>
                      <a:pt x="1094" y="1491"/>
                    </a:lnTo>
                    <a:lnTo>
                      <a:pt x="1059" y="1501"/>
                    </a:lnTo>
                    <a:lnTo>
                      <a:pt x="1024" y="1516"/>
                    </a:lnTo>
                    <a:lnTo>
                      <a:pt x="992" y="1538"/>
                    </a:lnTo>
                    <a:lnTo>
                      <a:pt x="965" y="1565"/>
                    </a:lnTo>
                    <a:lnTo>
                      <a:pt x="944" y="1598"/>
                    </a:lnTo>
                    <a:lnTo>
                      <a:pt x="916" y="1649"/>
                    </a:lnTo>
                    <a:lnTo>
                      <a:pt x="1026" y="1709"/>
                    </a:lnTo>
                    <a:lnTo>
                      <a:pt x="1020" y="1727"/>
                    </a:lnTo>
                    <a:lnTo>
                      <a:pt x="868" y="1678"/>
                    </a:lnTo>
                    <a:lnTo>
                      <a:pt x="842" y="1674"/>
                    </a:lnTo>
                    <a:lnTo>
                      <a:pt x="819" y="1678"/>
                    </a:lnTo>
                    <a:lnTo>
                      <a:pt x="797" y="1690"/>
                    </a:lnTo>
                    <a:lnTo>
                      <a:pt x="780" y="1705"/>
                    </a:lnTo>
                    <a:lnTo>
                      <a:pt x="768" y="1729"/>
                    </a:lnTo>
                    <a:lnTo>
                      <a:pt x="402" y="2863"/>
                    </a:lnTo>
                    <a:lnTo>
                      <a:pt x="37" y="2668"/>
                    </a:lnTo>
                    <a:lnTo>
                      <a:pt x="20" y="2654"/>
                    </a:lnTo>
                    <a:lnTo>
                      <a:pt x="8" y="2635"/>
                    </a:lnTo>
                    <a:lnTo>
                      <a:pt x="0" y="2615"/>
                    </a:lnTo>
                    <a:lnTo>
                      <a:pt x="2" y="2592"/>
                    </a:lnTo>
                    <a:lnTo>
                      <a:pt x="8" y="2571"/>
                    </a:lnTo>
                    <a:lnTo>
                      <a:pt x="562" y="1541"/>
                    </a:lnTo>
                    <a:lnTo>
                      <a:pt x="575" y="1522"/>
                    </a:lnTo>
                    <a:lnTo>
                      <a:pt x="593" y="1510"/>
                    </a:lnTo>
                    <a:lnTo>
                      <a:pt x="614" y="1504"/>
                    </a:lnTo>
                    <a:lnTo>
                      <a:pt x="638" y="1504"/>
                    </a:lnTo>
                    <a:lnTo>
                      <a:pt x="659" y="1512"/>
                    </a:lnTo>
                    <a:lnTo>
                      <a:pt x="790" y="1582"/>
                    </a:lnTo>
                    <a:lnTo>
                      <a:pt x="817" y="1530"/>
                    </a:lnTo>
                    <a:lnTo>
                      <a:pt x="846" y="1483"/>
                    </a:lnTo>
                    <a:lnTo>
                      <a:pt x="883" y="1442"/>
                    </a:lnTo>
                    <a:lnTo>
                      <a:pt x="924" y="1409"/>
                    </a:lnTo>
                    <a:lnTo>
                      <a:pt x="969" y="1382"/>
                    </a:lnTo>
                    <a:lnTo>
                      <a:pt x="1018" y="1362"/>
                    </a:lnTo>
                    <a:lnTo>
                      <a:pt x="1068" y="1348"/>
                    </a:lnTo>
                    <a:lnTo>
                      <a:pt x="1121" y="1343"/>
                    </a:lnTo>
                    <a:lnTo>
                      <a:pt x="1176" y="1347"/>
                    </a:lnTo>
                    <a:lnTo>
                      <a:pt x="1209" y="1313"/>
                    </a:lnTo>
                    <a:lnTo>
                      <a:pt x="1248" y="1288"/>
                    </a:lnTo>
                    <a:lnTo>
                      <a:pt x="1291" y="1272"/>
                    </a:lnTo>
                    <a:lnTo>
                      <a:pt x="1338" y="1267"/>
                    </a:lnTo>
                    <a:lnTo>
                      <a:pt x="1386" y="1272"/>
                    </a:lnTo>
                    <a:lnTo>
                      <a:pt x="1392" y="1274"/>
                    </a:lnTo>
                    <a:lnTo>
                      <a:pt x="1408" y="1278"/>
                    </a:lnTo>
                    <a:lnTo>
                      <a:pt x="1435" y="1284"/>
                    </a:lnTo>
                    <a:lnTo>
                      <a:pt x="1472" y="1294"/>
                    </a:lnTo>
                    <a:lnTo>
                      <a:pt x="1517" y="1306"/>
                    </a:lnTo>
                    <a:lnTo>
                      <a:pt x="1570" y="1317"/>
                    </a:lnTo>
                    <a:lnTo>
                      <a:pt x="1630" y="1333"/>
                    </a:lnTo>
                    <a:lnTo>
                      <a:pt x="1696" y="1348"/>
                    </a:lnTo>
                    <a:lnTo>
                      <a:pt x="1766" y="1366"/>
                    </a:lnTo>
                    <a:lnTo>
                      <a:pt x="1841" y="1386"/>
                    </a:lnTo>
                    <a:lnTo>
                      <a:pt x="1920" y="1403"/>
                    </a:lnTo>
                    <a:lnTo>
                      <a:pt x="2000" y="1424"/>
                    </a:lnTo>
                    <a:lnTo>
                      <a:pt x="2084" y="1444"/>
                    </a:lnTo>
                    <a:lnTo>
                      <a:pt x="2168" y="1465"/>
                    </a:lnTo>
                    <a:lnTo>
                      <a:pt x="2252" y="1485"/>
                    </a:lnTo>
                    <a:lnTo>
                      <a:pt x="2334" y="1504"/>
                    </a:lnTo>
                    <a:lnTo>
                      <a:pt x="2416" y="1524"/>
                    </a:lnTo>
                    <a:lnTo>
                      <a:pt x="2494" y="1543"/>
                    </a:lnTo>
                    <a:lnTo>
                      <a:pt x="2570" y="1563"/>
                    </a:lnTo>
                    <a:lnTo>
                      <a:pt x="2642" y="1578"/>
                    </a:lnTo>
                    <a:lnTo>
                      <a:pt x="2708" y="1594"/>
                    </a:lnTo>
                    <a:lnTo>
                      <a:pt x="2769" y="1610"/>
                    </a:lnTo>
                    <a:lnTo>
                      <a:pt x="2821" y="1621"/>
                    </a:lnTo>
                    <a:lnTo>
                      <a:pt x="2868" y="1631"/>
                    </a:lnTo>
                    <a:lnTo>
                      <a:pt x="2905" y="1639"/>
                    </a:lnTo>
                    <a:lnTo>
                      <a:pt x="2934" y="1645"/>
                    </a:lnTo>
                    <a:lnTo>
                      <a:pt x="2952" y="1649"/>
                    </a:lnTo>
                    <a:lnTo>
                      <a:pt x="3028" y="1656"/>
                    </a:lnTo>
                    <a:lnTo>
                      <a:pt x="3100" y="1656"/>
                    </a:lnTo>
                    <a:lnTo>
                      <a:pt x="3166" y="1651"/>
                    </a:lnTo>
                    <a:lnTo>
                      <a:pt x="3229" y="1635"/>
                    </a:lnTo>
                    <a:lnTo>
                      <a:pt x="3289" y="1614"/>
                    </a:lnTo>
                    <a:lnTo>
                      <a:pt x="3346" y="1580"/>
                    </a:lnTo>
                    <a:lnTo>
                      <a:pt x="3402" y="1541"/>
                    </a:lnTo>
                    <a:lnTo>
                      <a:pt x="3457" y="1491"/>
                    </a:lnTo>
                    <a:lnTo>
                      <a:pt x="3511" y="1430"/>
                    </a:lnTo>
                    <a:lnTo>
                      <a:pt x="3539" y="1397"/>
                    </a:lnTo>
                    <a:lnTo>
                      <a:pt x="3570" y="1358"/>
                    </a:lnTo>
                    <a:lnTo>
                      <a:pt x="3603" y="1313"/>
                    </a:lnTo>
                    <a:lnTo>
                      <a:pt x="3640" y="1263"/>
                    </a:lnTo>
                    <a:lnTo>
                      <a:pt x="3679" y="1210"/>
                    </a:lnTo>
                    <a:lnTo>
                      <a:pt x="3720" y="1154"/>
                    </a:lnTo>
                    <a:lnTo>
                      <a:pt x="3761" y="1095"/>
                    </a:lnTo>
                    <a:lnTo>
                      <a:pt x="3806" y="1033"/>
                    </a:lnTo>
                    <a:lnTo>
                      <a:pt x="3849" y="968"/>
                    </a:lnTo>
                    <a:lnTo>
                      <a:pt x="3894" y="904"/>
                    </a:lnTo>
                    <a:lnTo>
                      <a:pt x="3938" y="838"/>
                    </a:lnTo>
                    <a:lnTo>
                      <a:pt x="3983" y="773"/>
                    </a:lnTo>
                    <a:lnTo>
                      <a:pt x="4028" y="707"/>
                    </a:lnTo>
                    <a:lnTo>
                      <a:pt x="4071" y="645"/>
                    </a:lnTo>
                    <a:lnTo>
                      <a:pt x="4112" y="582"/>
                    </a:lnTo>
                    <a:lnTo>
                      <a:pt x="4153" y="524"/>
                    </a:lnTo>
                    <a:lnTo>
                      <a:pt x="4190" y="467"/>
                    </a:lnTo>
                    <a:lnTo>
                      <a:pt x="4227" y="413"/>
                    </a:lnTo>
                    <a:lnTo>
                      <a:pt x="4258" y="364"/>
                    </a:lnTo>
                    <a:lnTo>
                      <a:pt x="4287" y="319"/>
                    </a:lnTo>
                    <a:lnTo>
                      <a:pt x="4315" y="280"/>
                    </a:lnTo>
                    <a:lnTo>
                      <a:pt x="4336" y="247"/>
                    </a:lnTo>
                    <a:lnTo>
                      <a:pt x="4354" y="220"/>
                    </a:lnTo>
                    <a:lnTo>
                      <a:pt x="4367" y="200"/>
                    </a:lnTo>
                    <a:lnTo>
                      <a:pt x="4375" y="189"/>
                    </a:lnTo>
                    <a:lnTo>
                      <a:pt x="4379" y="183"/>
                    </a:lnTo>
                    <a:lnTo>
                      <a:pt x="4404" y="152"/>
                    </a:lnTo>
                    <a:lnTo>
                      <a:pt x="4438" y="126"/>
                    </a:lnTo>
                    <a:lnTo>
                      <a:pt x="4473" y="109"/>
                    </a:lnTo>
                    <a:lnTo>
                      <a:pt x="4510" y="99"/>
                    </a:lnTo>
                    <a:lnTo>
                      <a:pt x="4549" y="95"/>
                    </a:lnTo>
                    <a:lnTo>
                      <a:pt x="4590" y="99"/>
                    </a:lnTo>
                    <a:lnTo>
                      <a:pt x="4627" y="111"/>
                    </a:lnTo>
                    <a:lnTo>
                      <a:pt x="4664" y="130"/>
                    </a:lnTo>
                    <a:lnTo>
                      <a:pt x="4664" y="130"/>
                    </a:lnTo>
                    <a:lnTo>
                      <a:pt x="4728" y="113"/>
                    </a:lnTo>
                    <a:lnTo>
                      <a:pt x="4794" y="103"/>
                    </a:lnTo>
                    <a:lnTo>
                      <a:pt x="4863" y="103"/>
                    </a:lnTo>
                    <a:lnTo>
                      <a:pt x="4931" y="113"/>
                    </a:lnTo>
                    <a:lnTo>
                      <a:pt x="4997" y="134"/>
                    </a:lnTo>
                    <a:lnTo>
                      <a:pt x="5056" y="157"/>
                    </a:lnTo>
                    <a:lnTo>
                      <a:pt x="5124" y="35"/>
                    </a:lnTo>
                    <a:lnTo>
                      <a:pt x="5137" y="19"/>
                    </a:lnTo>
                    <a:lnTo>
                      <a:pt x="5157" y="5"/>
                    </a:lnTo>
                    <a:lnTo>
                      <a:pt x="5180" y="0"/>
                    </a:lnTo>
                    <a:lnTo>
                      <a:pt x="520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cxnSp>
        <p:nvCxnSpPr>
          <p:cNvPr id="33" name="Straight Connector 32"/>
          <p:cNvCxnSpPr/>
          <p:nvPr/>
        </p:nvCxnSpPr>
        <p:spPr>
          <a:xfrm>
            <a:off x="974372" y="3147370"/>
            <a:ext cx="0" cy="99317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1" name="Picture 60"/>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19360" y="662498"/>
            <a:ext cx="9144002" cy="442913"/>
          </a:xfrm>
          <a:prstGeom prst="rect">
            <a:avLst/>
          </a:prstGeom>
        </p:spPr>
      </p:pic>
      <p:grpSp>
        <p:nvGrpSpPr>
          <p:cNvPr id="83" name="Group 82"/>
          <p:cNvGrpSpPr/>
          <p:nvPr/>
        </p:nvGrpSpPr>
        <p:grpSpPr>
          <a:xfrm>
            <a:off x="4866398" y="3409891"/>
            <a:ext cx="4296964" cy="830997"/>
            <a:chOff x="6488531" y="4608965"/>
            <a:chExt cx="5535548" cy="1107995"/>
          </a:xfrm>
        </p:grpSpPr>
        <p:sp>
          <p:nvSpPr>
            <p:cNvPr id="43" name="Rectangle 42"/>
            <p:cNvSpPr/>
            <p:nvPr/>
          </p:nvSpPr>
          <p:spPr>
            <a:xfrm>
              <a:off x="7330071" y="4608965"/>
              <a:ext cx="4694008" cy="1107995"/>
            </a:xfrm>
            <a:prstGeom prst="rect">
              <a:avLst/>
            </a:prstGeom>
          </p:spPr>
          <p:txBody>
            <a:bodyPr wrap="square">
              <a:spAutoFit/>
            </a:bodyPr>
            <a:lstStyle/>
            <a:p>
              <a:pPr marL="0" lvl="1" defTabSz="685783">
                <a:buClr>
                  <a:srgbClr val="404040"/>
                </a:buClr>
                <a:buSzPct val="100000"/>
              </a:pPr>
              <a:r>
                <a:rPr lang="zh-TW" altLang="en-US" sz="1200" b="1" dirty="0">
                  <a:solidFill>
                    <a:srgbClr val="44546A"/>
                  </a:solidFill>
                  <a:ea typeface="Heiti TC Light"/>
                  <a:cs typeface="Heiti TC Light"/>
                  <a:sym typeface="Century Gothic"/>
                </a:rPr>
                <a:t>當你或任何人受你直接或間接推而購物，你就可以獲得</a:t>
              </a:r>
              <a:r>
                <a:rPr lang="en-US" altLang="zh-TW" sz="1200" b="1" dirty="0">
                  <a:solidFill>
                    <a:srgbClr val="44546A"/>
                  </a:solidFill>
                  <a:ea typeface="Heiti TC Light"/>
                  <a:cs typeface="Heiti TC Light"/>
                  <a:sym typeface="Century Gothic"/>
                </a:rPr>
                <a:t>BV</a:t>
              </a:r>
              <a:r>
                <a:rPr lang="zh-TW" altLang="en-US" sz="1200" b="1" dirty="0">
                  <a:solidFill>
                    <a:srgbClr val="44546A"/>
                  </a:solidFill>
                  <a:ea typeface="Heiti TC Light"/>
                  <a:cs typeface="Heiti TC Light"/>
                  <a:sym typeface="Century Gothic"/>
                </a:rPr>
                <a:t>和</a:t>
              </a:r>
              <a:r>
                <a:rPr lang="en-US" altLang="zh-TW" sz="1200" b="1" dirty="0">
                  <a:solidFill>
                    <a:srgbClr val="44546A"/>
                  </a:solidFill>
                  <a:ea typeface="Heiti TC Light"/>
                  <a:cs typeface="Heiti TC Light"/>
                  <a:sym typeface="Century Gothic"/>
                </a:rPr>
                <a:t>IBV</a:t>
              </a:r>
              <a:r>
                <a:rPr lang="zh-TW" altLang="en-US" sz="1200" b="1" dirty="0">
                  <a:solidFill>
                    <a:srgbClr val="44546A"/>
                  </a:solidFill>
                  <a:ea typeface="Heiti TC Light"/>
                  <a:cs typeface="Heiti TC Light"/>
                  <a:sym typeface="Century Gothic"/>
                </a:rPr>
                <a:t>。</a:t>
              </a:r>
              <a:r>
                <a:rPr lang="en-US" sz="1200" b="1" dirty="0" smtClean="0">
                  <a:solidFill>
                    <a:srgbClr val="44546A"/>
                  </a:solidFill>
                  <a:ea typeface="Heiti TC Light"/>
                  <a:cs typeface="Heiti TC Light"/>
                  <a:sym typeface="Century Gothic"/>
                </a:rPr>
                <a:t>When </a:t>
              </a:r>
              <a:r>
                <a:rPr lang="en-US" sz="1200" b="1" dirty="0">
                  <a:solidFill>
                    <a:srgbClr val="44546A"/>
                  </a:solidFill>
                  <a:ea typeface="Heiti TC Light"/>
                  <a:cs typeface="Heiti TC Light"/>
                  <a:sym typeface="Century Gothic"/>
                </a:rPr>
                <a:t>you or anyone you lead to directly or indirectly, makes a purchase you get credit in the form of a social currency called BV and IBV. </a:t>
              </a:r>
            </a:p>
          </p:txBody>
        </p:sp>
        <p:grpSp>
          <p:nvGrpSpPr>
            <p:cNvPr id="70" name="Group 69"/>
            <p:cNvGrpSpPr/>
            <p:nvPr/>
          </p:nvGrpSpPr>
          <p:grpSpPr>
            <a:xfrm>
              <a:off x="6488531" y="4668814"/>
              <a:ext cx="703386" cy="711298"/>
              <a:chOff x="6488531" y="4668814"/>
              <a:chExt cx="703386" cy="711298"/>
            </a:xfrm>
          </p:grpSpPr>
          <p:grpSp>
            <p:nvGrpSpPr>
              <p:cNvPr id="44" name="Group 43"/>
              <p:cNvGrpSpPr/>
              <p:nvPr/>
            </p:nvGrpSpPr>
            <p:grpSpPr>
              <a:xfrm>
                <a:off x="6488531" y="4668814"/>
                <a:ext cx="703386" cy="711298"/>
                <a:chOff x="7022122" y="4650987"/>
                <a:chExt cx="703386" cy="711298"/>
              </a:xfrm>
              <a:solidFill>
                <a:srgbClr val="0070C0"/>
              </a:solidFill>
            </p:grpSpPr>
            <p:sp>
              <p:nvSpPr>
                <p:cNvPr id="45" name="Oval 44"/>
                <p:cNvSpPr/>
                <p:nvPr/>
              </p:nvSpPr>
              <p:spPr>
                <a:xfrm>
                  <a:off x="7022122" y="4650987"/>
                  <a:ext cx="703386" cy="7112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b="1">
                    <a:solidFill>
                      <a:srgbClr val="44546A"/>
                    </a:solidFill>
                    <a:ea typeface="Heiti TC Light"/>
                    <a:cs typeface="Heiti TC Light"/>
                  </a:endParaRPr>
                </a:p>
              </p:txBody>
            </p:sp>
            <p:grpSp>
              <p:nvGrpSpPr>
                <p:cNvPr id="46" name="Group 4"/>
                <p:cNvGrpSpPr>
                  <a:grpSpLocks noChangeAspect="1"/>
                </p:cNvGrpSpPr>
                <p:nvPr/>
              </p:nvGrpSpPr>
              <p:grpSpPr bwMode="auto">
                <a:xfrm>
                  <a:off x="7388010" y="4814408"/>
                  <a:ext cx="94612" cy="374693"/>
                  <a:chOff x="4977" y="1625"/>
                  <a:chExt cx="630" cy="2495"/>
                </a:xfrm>
                <a:grpFill/>
              </p:grpSpPr>
              <p:sp>
                <p:nvSpPr>
                  <p:cNvPr id="48" name="Rectangle 7"/>
                  <p:cNvSpPr>
                    <a:spLocks noChangeArrowheads="1"/>
                  </p:cNvSpPr>
                  <p:nvPr/>
                </p:nvSpPr>
                <p:spPr bwMode="auto">
                  <a:xfrm>
                    <a:off x="4977" y="4119"/>
                    <a:ext cx="1" cy="1"/>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685783"/>
                    <a:endParaRPr lang="en-US" sz="1400" b="1">
                      <a:solidFill>
                        <a:srgbClr val="44546A"/>
                      </a:solidFill>
                      <a:ea typeface="Heiti TC Light"/>
                      <a:cs typeface="Heiti TC Light"/>
                    </a:endParaRPr>
                  </a:p>
                </p:txBody>
              </p:sp>
              <p:sp>
                <p:nvSpPr>
                  <p:cNvPr id="49" name="Freeform 8"/>
                  <p:cNvSpPr>
                    <a:spLocks/>
                  </p:cNvSpPr>
                  <p:nvPr/>
                </p:nvSpPr>
                <p:spPr bwMode="auto">
                  <a:xfrm>
                    <a:off x="5601" y="1630"/>
                    <a:ext cx="6" cy="4"/>
                  </a:xfrm>
                  <a:custGeom>
                    <a:avLst/>
                    <a:gdLst>
                      <a:gd name="T0" fmla="*/ 0 w 12"/>
                      <a:gd name="T1" fmla="*/ 0 h 8"/>
                      <a:gd name="T2" fmla="*/ 6 w 12"/>
                      <a:gd name="T3" fmla="*/ 4 h 8"/>
                      <a:gd name="T4" fmla="*/ 12 w 12"/>
                      <a:gd name="T5" fmla="*/ 8 h 8"/>
                      <a:gd name="T6" fmla="*/ 0 w 12"/>
                      <a:gd name="T7" fmla="*/ 0 h 8"/>
                    </a:gdLst>
                    <a:ahLst/>
                    <a:cxnLst>
                      <a:cxn ang="0">
                        <a:pos x="T0" y="T1"/>
                      </a:cxn>
                      <a:cxn ang="0">
                        <a:pos x="T2" y="T3"/>
                      </a:cxn>
                      <a:cxn ang="0">
                        <a:pos x="T4" y="T5"/>
                      </a:cxn>
                      <a:cxn ang="0">
                        <a:pos x="T6" y="T7"/>
                      </a:cxn>
                    </a:cxnLst>
                    <a:rect l="0" t="0" r="r" b="b"/>
                    <a:pathLst>
                      <a:path w="12" h="8">
                        <a:moveTo>
                          <a:pt x="0" y="0"/>
                        </a:moveTo>
                        <a:lnTo>
                          <a:pt x="6" y="4"/>
                        </a:lnTo>
                        <a:lnTo>
                          <a:pt x="12"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b="1">
                      <a:solidFill>
                        <a:srgbClr val="44546A"/>
                      </a:solidFill>
                      <a:ea typeface="Heiti TC Light"/>
                      <a:cs typeface="Heiti TC Light"/>
                    </a:endParaRPr>
                  </a:p>
                </p:txBody>
              </p:sp>
              <p:sp>
                <p:nvSpPr>
                  <p:cNvPr id="50" name="Freeform 9"/>
                  <p:cNvSpPr>
                    <a:spLocks noEditPoints="1"/>
                  </p:cNvSpPr>
                  <p:nvPr/>
                </p:nvSpPr>
                <p:spPr bwMode="auto">
                  <a:xfrm>
                    <a:off x="5594" y="1625"/>
                    <a:ext cx="5" cy="4"/>
                  </a:xfrm>
                  <a:custGeom>
                    <a:avLst/>
                    <a:gdLst>
                      <a:gd name="T0" fmla="*/ 2 w 10"/>
                      <a:gd name="T1" fmla="*/ 2 h 7"/>
                      <a:gd name="T2" fmla="*/ 2 w 10"/>
                      <a:gd name="T3" fmla="*/ 2 h 7"/>
                      <a:gd name="T4" fmla="*/ 6 w 10"/>
                      <a:gd name="T5" fmla="*/ 4 h 7"/>
                      <a:gd name="T6" fmla="*/ 10 w 10"/>
                      <a:gd name="T7" fmla="*/ 7 h 7"/>
                      <a:gd name="T8" fmla="*/ 6 w 10"/>
                      <a:gd name="T9" fmla="*/ 4 h 7"/>
                      <a:gd name="T10" fmla="*/ 2 w 10"/>
                      <a:gd name="T11" fmla="*/ 2 h 7"/>
                      <a:gd name="T12" fmla="*/ 0 w 10"/>
                      <a:gd name="T13" fmla="*/ 0 h 7"/>
                      <a:gd name="T14" fmla="*/ 2 w 10"/>
                      <a:gd name="T15" fmla="*/ 2 h 7"/>
                      <a:gd name="T16" fmla="*/ 2 w 10"/>
                      <a:gd name="T17" fmla="*/ 2 h 7"/>
                      <a:gd name="T18" fmla="*/ 0 w 10"/>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2" y="2"/>
                        </a:moveTo>
                        <a:lnTo>
                          <a:pt x="2" y="2"/>
                        </a:lnTo>
                        <a:lnTo>
                          <a:pt x="6" y="4"/>
                        </a:lnTo>
                        <a:lnTo>
                          <a:pt x="10" y="7"/>
                        </a:lnTo>
                        <a:lnTo>
                          <a:pt x="6" y="4"/>
                        </a:lnTo>
                        <a:lnTo>
                          <a:pt x="2" y="2"/>
                        </a:lnTo>
                        <a:close/>
                        <a:moveTo>
                          <a:pt x="0" y="0"/>
                        </a:moveTo>
                        <a:lnTo>
                          <a:pt x="2" y="2"/>
                        </a:lnTo>
                        <a:lnTo>
                          <a:pt x="2"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b="1">
                      <a:solidFill>
                        <a:srgbClr val="44546A"/>
                      </a:solidFill>
                      <a:ea typeface="Heiti TC Light"/>
                      <a:cs typeface="Heiti TC Light"/>
                    </a:endParaRPr>
                  </a:p>
                </p:txBody>
              </p:sp>
            </p:grpSp>
          </p:grpSp>
          <p:sp>
            <p:nvSpPr>
              <p:cNvPr id="69" name="Freeform 15"/>
              <p:cNvSpPr>
                <a:spLocks noEditPoints="1"/>
              </p:cNvSpPr>
              <p:nvPr/>
            </p:nvSpPr>
            <p:spPr bwMode="auto">
              <a:xfrm>
                <a:off x="6647219" y="4779392"/>
                <a:ext cx="386010" cy="457200"/>
              </a:xfrm>
              <a:custGeom>
                <a:avLst/>
                <a:gdLst>
                  <a:gd name="T0" fmla="*/ 2873 w 3676"/>
                  <a:gd name="T1" fmla="*/ 3075 h 3336"/>
                  <a:gd name="T2" fmla="*/ 3660 w 3676"/>
                  <a:gd name="T3" fmla="*/ 3139 h 3336"/>
                  <a:gd name="T4" fmla="*/ 2460 w 3676"/>
                  <a:gd name="T5" fmla="*/ 3319 h 3336"/>
                  <a:gd name="T6" fmla="*/ 1959 w 3676"/>
                  <a:gd name="T7" fmla="*/ 2599 h 3336"/>
                  <a:gd name="T8" fmla="*/ 3259 w 3676"/>
                  <a:gd name="T9" fmla="*/ 2716 h 3336"/>
                  <a:gd name="T10" fmla="*/ 3496 w 3676"/>
                  <a:gd name="T11" fmla="*/ 2917 h 3336"/>
                  <a:gd name="T12" fmla="*/ 2130 w 3676"/>
                  <a:gd name="T13" fmla="*/ 2934 h 3336"/>
                  <a:gd name="T14" fmla="*/ 290 w 3676"/>
                  <a:gd name="T15" fmla="*/ 2526 h 3336"/>
                  <a:gd name="T16" fmla="*/ 1644 w 3676"/>
                  <a:gd name="T17" fmla="*/ 2475 h 3336"/>
                  <a:gd name="T18" fmla="*/ 1291 w 3676"/>
                  <a:gd name="T19" fmla="*/ 2824 h 3336"/>
                  <a:gd name="T20" fmla="*/ 36 w 3676"/>
                  <a:gd name="T21" fmla="*/ 2674 h 3336"/>
                  <a:gd name="T22" fmla="*/ 2537 w 3676"/>
                  <a:gd name="T23" fmla="*/ 2416 h 3336"/>
                  <a:gd name="T24" fmla="*/ 3672 w 3676"/>
                  <a:gd name="T25" fmla="*/ 2205 h 3336"/>
                  <a:gd name="T26" fmla="*/ 2787 w 3676"/>
                  <a:gd name="T27" fmla="*/ 2686 h 3336"/>
                  <a:gd name="T28" fmla="*/ 0 w 3676"/>
                  <a:gd name="T29" fmla="*/ 2029 h 3336"/>
                  <a:gd name="T30" fmla="*/ 1058 w 3676"/>
                  <a:gd name="T31" fmla="*/ 2267 h 3336"/>
                  <a:gd name="T32" fmla="*/ 1744 w 3676"/>
                  <a:gd name="T33" fmla="*/ 2357 h 3336"/>
                  <a:gd name="T34" fmla="*/ 488 w 3676"/>
                  <a:gd name="T35" fmla="*/ 2506 h 3336"/>
                  <a:gd name="T36" fmla="*/ 1992 w 3676"/>
                  <a:gd name="T37" fmla="*/ 1966 h 3336"/>
                  <a:gd name="T38" fmla="*/ 3325 w 3676"/>
                  <a:gd name="T39" fmla="*/ 2050 h 3336"/>
                  <a:gd name="T40" fmla="*/ 3444 w 3676"/>
                  <a:gd name="T41" fmla="*/ 2280 h 3336"/>
                  <a:gd name="T42" fmla="*/ 2079 w 3676"/>
                  <a:gd name="T43" fmla="*/ 2263 h 3336"/>
                  <a:gd name="T44" fmla="*/ 3123 w 3676"/>
                  <a:gd name="T45" fmla="*/ 1819 h 3336"/>
                  <a:gd name="T46" fmla="*/ 233 w 3676"/>
                  <a:gd name="T47" fmla="*/ 1875 h 3336"/>
                  <a:gd name="T48" fmla="*/ 1598 w 3676"/>
                  <a:gd name="T49" fmla="*/ 1858 h 3336"/>
                  <a:gd name="T50" fmla="*/ 1362 w 3676"/>
                  <a:gd name="T51" fmla="*/ 2176 h 3336"/>
                  <a:gd name="T52" fmla="*/ 63 w 3676"/>
                  <a:gd name="T53" fmla="*/ 2059 h 3336"/>
                  <a:gd name="T54" fmla="*/ 3614 w 3676"/>
                  <a:gd name="T55" fmla="*/ 1717 h 3336"/>
                  <a:gd name="T56" fmla="*/ 2956 w 3676"/>
                  <a:gd name="T57" fmla="*/ 2046 h 3336"/>
                  <a:gd name="T58" fmla="*/ 1897 w 3676"/>
                  <a:gd name="T59" fmla="*/ 1806 h 3336"/>
                  <a:gd name="T60" fmla="*/ 1989 w 3676"/>
                  <a:gd name="T61" fmla="*/ 1486 h 3336"/>
                  <a:gd name="T62" fmla="*/ 181 w 3676"/>
                  <a:gd name="T63" fmla="*/ 1535 h 3336"/>
                  <a:gd name="T64" fmla="*/ 1547 w 3676"/>
                  <a:gd name="T65" fmla="*/ 1552 h 3336"/>
                  <a:gd name="T66" fmla="*/ 1428 w 3676"/>
                  <a:gd name="T67" fmla="*/ 1841 h 3336"/>
                  <a:gd name="T68" fmla="*/ 95 w 3676"/>
                  <a:gd name="T69" fmla="*/ 1758 h 3336"/>
                  <a:gd name="T70" fmla="*/ 3172 w 3676"/>
                  <a:gd name="T71" fmla="*/ 1393 h 3336"/>
                  <a:gd name="T72" fmla="*/ 488 w 3676"/>
                  <a:gd name="T73" fmla="*/ 1276 h 3336"/>
                  <a:gd name="T74" fmla="*/ 1744 w 3676"/>
                  <a:gd name="T75" fmla="*/ 1128 h 3336"/>
                  <a:gd name="T76" fmla="*/ 1058 w 3676"/>
                  <a:gd name="T77" fmla="*/ 1558 h 3336"/>
                  <a:gd name="T78" fmla="*/ 0 w 3676"/>
                  <a:gd name="T79" fmla="*/ 1319 h 3336"/>
                  <a:gd name="T80" fmla="*/ 2488 w 3676"/>
                  <a:gd name="T81" fmla="*/ 1450 h 3336"/>
                  <a:gd name="T82" fmla="*/ 2401 w 3676"/>
                  <a:gd name="T83" fmla="*/ 1192 h 3336"/>
                  <a:gd name="T84" fmla="*/ 4 w 3676"/>
                  <a:gd name="T85" fmla="*/ 756 h 3336"/>
                  <a:gd name="T86" fmla="*/ 1139 w 3676"/>
                  <a:gd name="T87" fmla="*/ 967 h 3336"/>
                  <a:gd name="T88" fmla="*/ 1717 w 3676"/>
                  <a:gd name="T89" fmla="*/ 1083 h 3336"/>
                  <a:gd name="T90" fmla="*/ 418 w 3676"/>
                  <a:gd name="T91" fmla="*/ 1200 h 3336"/>
                  <a:gd name="T92" fmla="*/ 3195 w 3676"/>
                  <a:gd name="T93" fmla="*/ 990 h 3336"/>
                  <a:gd name="T94" fmla="*/ 1908 w 3676"/>
                  <a:gd name="T95" fmla="*/ 1076 h 3336"/>
                  <a:gd name="T96" fmla="*/ 3059 w 3676"/>
                  <a:gd name="T97" fmla="*/ 784 h 3336"/>
                  <a:gd name="T98" fmla="*/ 612 w 3676"/>
                  <a:gd name="T99" fmla="*/ 715 h 3336"/>
                  <a:gd name="T100" fmla="*/ 1490 w 3676"/>
                  <a:gd name="T101" fmla="*/ 503 h 3336"/>
                  <a:gd name="T102" fmla="*/ 1428 w 3676"/>
                  <a:gd name="T103" fmla="*/ 878 h 3336"/>
                  <a:gd name="T104" fmla="*/ 95 w 3676"/>
                  <a:gd name="T105" fmla="*/ 793 h 3336"/>
                  <a:gd name="T106" fmla="*/ 640 w 3676"/>
                  <a:gd name="T107" fmla="*/ 449 h 3336"/>
                  <a:gd name="T108" fmla="*/ 2232 w 3676"/>
                  <a:gd name="T109" fmla="*/ 534 h 3336"/>
                  <a:gd name="T110" fmla="*/ 3292 w 3676"/>
                  <a:gd name="T111" fmla="*/ 294 h 3336"/>
                  <a:gd name="T112" fmla="*/ 2312 w 3676"/>
                  <a:gd name="T113" fmla="*/ 796 h 3336"/>
                  <a:gd name="T114" fmla="*/ 1684 w 3676"/>
                  <a:gd name="T115" fmla="*/ 447 h 3336"/>
                  <a:gd name="T116" fmla="*/ 2699 w 3676"/>
                  <a:gd name="T117" fmla="*/ 247 h 3336"/>
                  <a:gd name="T118" fmla="*/ 3156 w 3676"/>
                  <a:gd name="T119" fmla="*/ 115 h 3336"/>
                  <a:gd name="T120" fmla="*/ 2729 w 3676"/>
                  <a:gd name="T121" fmla="*/ 472 h 3336"/>
                  <a:gd name="T122" fmla="*/ 1528 w 3676"/>
                  <a:gd name="T123" fmla="*/ 291 h 3336"/>
                  <a:gd name="T124" fmla="*/ 2401 w 3676"/>
                  <a:gd name="T125" fmla="*/ 0 h 3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76" h="3336">
                    <a:moveTo>
                      <a:pt x="1897" y="2833"/>
                    </a:moveTo>
                    <a:lnTo>
                      <a:pt x="1901" y="2856"/>
                    </a:lnTo>
                    <a:lnTo>
                      <a:pt x="1913" y="2879"/>
                    </a:lnTo>
                    <a:lnTo>
                      <a:pt x="1933" y="2901"/>
                    </a:lnTo>
                    <a:lnTo>
                      <a:pt x="1959" y="2922"/>
                    </a:lnTo>
                    <a:lnTo>
                      <a:pt x="1992" y="2942"/>
                    </a:lnTo>
                    <a:lnTo>
                      <a:pt x="2033" y="2962"/>
                    </a:lnTo>
                    <a:lnTo>
                      <a:pt x="2079" y="2980"/>
                    </a:lnTo>
                    <a:lnTo>
                      <a:pt x="2130" y="2997"/>
                    </a:lnTo>
                    <a:lnTo>
                      <a:pt x="2186" y="3013"/>
                    </a:lnTo>
                    <a:lnTo>
                      <a:pt x="2248" y="3027"/>
                    </a:lnTo>
                    <a:lnTo>
                      <a:pt x="2315" y="3039"/>
                    </a:lnTo>
                    <a:lnTo>
                      <a:pt x="2386" y="3050"/>
                    </a:lnTo>
                    <a:lnTo>
                      <a:pt x="2460" y="3059"/>
                    </a:lnTo>
                    <a:lnTo>
                      <a:pt x="2537" y="3067"/>
                    </a:lnTo>
                    <a:lnTo>
                      <a:pt x="2617" y="3072"/>
                    </a:lnTo>
                    <a:lnTo>
                      <a:pt x="2701" y="3075"/>
                    </a:lnTo>
                    <a:lnTo>
                      <a:pt x="2787" y="3076"/>
                    </a:lnTo>
                    <a:lnTo>
                      <a:pt x="2873" y="3075"/>
                    </a:lnTo>
                    <a:lnTo>
                      <a:pt x="2956" y="3072"/>
                    </a:lnTo>
                    <a:lnTo>
                      <a:pt x="3036" y="3067"/>
                    </a:lnTo>
                    <a:lnTo>
                      <a:pt x="3114" y="3059"/>
                    </a:lnTo>
                    <a:lnTo>
                      <a:pt x="3189" y="3050"/>
                    </a:lnTo>
                    <a:lnTo>
                      <a:pt x="3259" y="3039"/>
                    </a:lnTo>
                    <a:lnTo>
                      <a:pt x="3325" y="3027"/>
                    </a:lnTo>
                    <a:lnTo>
                      <a:pt x="3387" y="3013"/>
                    </a:lnTo>
                    <a:lnTo>
                      <a:pt x="3444" y="2997"/>
                    </a:lnTo>
                    <a:lnTo>
                      <a:pt x="3496" y="2980"/>
                    </a:lnTo>
                    <a:lnTo>
                      <a:pt x="3541" y="2962"/>
                    </a:lnTo>
                    <a:lnTo>
                      <a:pt x="3581" y="2942"/>
                    </a:lnTo>
                    <a:lnTo>
                      <a:pt x="3614" y="2922"/>
                    </a:lnTo>
                    <a:lnTo>
                      <a:pt x="3641" y="2901"/>
                    </a:lnTo>
                    <a:lnTo>
                      <a:pt x="3660" y="2879"/>
                    </a:lnTo>
                    <a:lnTo>
                      <a:pt x="3672" y="2856"/>
                    </a:lnTo>
                    <a:lnTo>
                      <a:pt x="3676" y="2833"/>
                    </a:lnTo>
                    <a:lnTo>
                      <a:pt x="3676" y="3093"/>
                    </a:lnTo>
                    <a:lnTo>
                      <a:pt x="3672" y="3117"/>
                    </a:lnTo>
                    <a:lnTo>
                      <a:pt x="3660" y="3139"/>
                    </a:lnTo>
                    <a:lnTo>
                      <a:pt x="3641" y="3162"/>
                    </a:lnTo>
                    <a:lnTo>
                      <a:pt x="3614" y="3182"/>
                    </a:lnTo>
                    <a:lnTo>
                      <a:pt x="3581" y="3203"/>
                    </a:lnTo>
                    <a:lnTo>
                      <a:pt x="3541" y="3222"/>
                    </a:lnTo>
                    <a:lnTo>
                      <a:pt x="3496" y="3240"/>
                    </a:lnTo>
                    <a:lnTo>
                      <a:pt x="3444" y="3257"/>
                    </a:lnTo>
                    <a:lnTo>
                      <a:pt x="3387" y="3273"/>
                    </a:lnTo>
                    <a:lnTo>
                      <a:pt x="3325" y="3286"/>
                    </a:lnTo>
                    <a:lnTo>
                      <a:pt x="3259" y="3299"/>
                    </a:lnTo>
                    <a:lnTo>
                      <a:pt x="3189" y="3310"/>
                    </a:lnTo>
                    <a:lnTo>
                      <a:pt x="3114" y="3319"/>
                    </a:lnTo>
                    <a:lnTo>
                      <a:pt x="3036" y="3327"/>
                    </a:lnTo>
                    <a:lnTo>
                      <a:pt x="2956" y="3331"/>
                    </a:lnTo>
                    <a:lnTo>
                      <a:pt x="2873" y="3335"/>
                    </a:lnTo>
                    <a:lnTo>
                      <a:pt x="2787" y="3336"/>
                    </a:lnTo>
                    <a:lnTo>
                      <a:pt x="2701" y="3335"/>
                    </a:lnTo>
                    <a:lnTo>
                      <a:pt x="2617" y="3331"/>
                    </a:lnTo>
                    <a:lnTo>
                      <a:pt x="2537" y="3327"/>
                    </a:lnTo>
                    <a:lnTo>
                      <a:pt x="2460" y="3319"/>
                    </a:lnTo>
                    <a:lnTo>
                      <a:pt x="2386" y="3310"/>
                    </a:lnTo>
                    <a:lnTo>
                      <a:pt x="2315" y="3299"/>
                    </a:lnTo>
                    <a:lnTo>
                      <a:pt x="2248" y="3286"/>
                    </a:lnTo>
                    <a:lnTo>
                      <a:pt x="2186" y="3273"/>
                    </a:lnTo>
                    <a:lnTo>
                      <a:pt x="2130" y="3257"/>
                    </a:lnTo>
                    <a:lnTo>
                      <a:pt x="2079" y="3240"/>
                    </a:lnTo>
                    <a:lnTo>
                      <a:pt x="2033" y="3222"/>
                    </a:lnTo>
                    <a:lnTo>
                      <a:pt x="1992" y="3203"/>
                    </a:lnTo>
                    <a:lnTo>
                      <a:pt x="1959" y="3182"/>
                    </a:lnTo>
                    <a:lnTo>
                      <a:pt x="1933" y="3162"/>
                    </a:lnTo>
                    <a:lnTo>
                      <a:pt x="1913" y="3139"/>
                    </a:lnTo>
                    <a:lnTo>
                      <a:pt x="1901" y="3117"/>
                    </a:lnTo>
                    <a:lnTo>
                      <a:pt x="1897" y="3093"/>
                    </a:lnTo>
                    <a:lnTo>
                      <a:pt x="1897" y="2833"/>
                    </a:lnTo>
                    <a:close/>
                    <a:moveTo>
                      <a:pt x="1897" y="2510"/>
                    </a:moveTo>
                    <a:lnTo>
                      <a:pt x="1901" y="2534"/>
                    </a:lnTo>
                    <a:lnTo>
                      <a:pt x="1913" y="2556"/>
                    </a:lnTo>
                    <a:lnTo>
                      <a:pt x="1933" y="2579"/>
                    </a:lnTo>
                    <a:lnTo>
                      <a:pt x="1959" y="2599"/>
                    </a:lnTo>
                    <a:lnTo>
                      <a:pt x="1992" y="2620"/>
                    </a:lnTo>
                    <a:lnTo>
                      <a:pt x="2033" y="2640"/>
                    </a:lnTo>
                    <a:lnTo>
                      <a:pt x="2079" y="2658"/>
                    </a:lnTo>
                    <a:lnTo>
                      <a:pt x="2130" y="2674"/>
                    </a:lnTo>
                    <a:lnTo>
                      <a:pt x="2186" y="2690"/>
                    </a:lnTo>
                    <a:lnTo>
                      <a:pt x="2248" y="2704"/>
                    </a:lnTo>
                    <a:lnTo>
                      <a:pt x="2315" y="2716"/>
                    </a:lnTo>
                    <a:lnTo>
                      <a:pt x="2386" y="2727"/>
                    </a:lnTo>
                    <a:lnTo>
                      <a:pt x="2460" y="2736"/>
                    </a:lnTo>
                    <a:lnTo>
                      <a:pt x="2537" y="2744"/>
                    </a:lnTo>
                    <a:lnTo>
                      <a:pt x="2617" y="2749"/>
                    </a:lnTo>
                    <a:lnTo>
                      <a:pt x="2701" y="2752"/>
                    </a:lnTo>
                    <a:lnTo>
                      <a:pt x="2787" y="2753"/>
                    </a:lnTo>
                    <a:lnTo>
                      <a:pt x="2873" y="2752"/>
                    </a:lnTo>
                    <a:lnTo>
                      <a:pt x="2956" y="2749"/>
                    </a:lnTo>
                    <a:lnTo>
                      <a:pt x="3036" y="2744"/>
                    </a:lnTo>
                    <a:lnTo>
                      <a:pt x="3114" y="2736"/>
                    </a:lnTo>
                    <a:lnTo>
                      <a:pt x="3189" y="2727"/>
                    </a:lnTo>
                    <a:lnTo>
                      <a:pt x="3259" y="2716"/>
                    </a:lnTo>
                    <a:lnTo>
                      <a:pt x="3325" y="2704"/>
                    </a:lnTo>
                    <a:lnTo>
                      <a:pt x="3387" y="2690"/>
                    </a:lnTo>
                    <a:lnTo>
                      <a:pt x="3444" y="2674"/>
                    </a:lnTo>
                    <a:lnTo>
                      <a:pt x="3496" y="2658"/>
                    </a:lnTo>
                    <a:lnTo>
                      <a:pt x="3541" y="2640"/>
                    </a:lnTo>
                    <a:lnTo>
                      <a:pt x="3581" y="2620"/>
                    </a:lnTo>
                    <a:lnTo>
                      <a:pt x="3614" y="2599"/>
                    </a:lnTo>
                    <a:lnTo>
                      <a:pt x="3641" y="2579"/>
                    </a:lnTo>
                    <a:lnTo>
                      <a:pt x="3660" y="2556"/>
                    </a:lnTo>
                    <a:lnTo>
                      <a:pt x="3672" y="2534"/>
                    </a:lnTo>
                    <a:lnTo>
                      <a:pt x="3676" y="2510"/>
                    </a:lnTo>
                    <a:lnTo>
                      <a:pt x="3676" y="2770"/>
                    </a:lnTo>
                    <a:lnTo>
                      <a:pt x="3672" y="2794"/>
                    </a:lnTo>
                    <a:lnTo>
                      <a:pt x="3660" y="2816"/>
                    </a:lnTo>
                    <a:lnTo>
                      <a:pt x="3641" y="2839"/>
                    </a:lnTo>
                    <a:lnTo>
                      <a:pt x="3614" y="2860"/>
                    </a:lnTo>
                    <a:lnTo>
                      <a:pt x="3581" y="2880"/>
                    </a:lnTo>
                    <a:lnTo>
                      <a:pt x="3541" y="2899"/>
                    </a:lnTo>
                    <a:lnTo>
                      <a:pt x="3496" y="2917"/>
                    </a:lnTo>
                    <a:lnTo>
                      <a:pt x="3444" y="2934"/>
                    </a:lnTo>
                    <a:lnTo>
                      <a:pt x="3387" y="2950"/>
                    </a:lnTo>
                    <a:lnTo>
                      <a:pt x="3325" y="2964"/>
                    </a:lnTo>
                    <a:lnTo>
                      <a:pt x="3259" y="2977"/>
                    </a:lnTo>
                    <a:lnTo>
                      <a:pt x="3189" y="2987"/>
                    </a:lnTo>
                    <a:lnTo>
                      <a:pt x="3114" y="2996"/>
                    </a:lnTo>
                    <a:lnTo>
                      <a:pt x="3036" y="3004"/>
                    </a:lnTo>
                    <a:lnTo>
                      <a:pt x="2956" y="3010"/>
                    </a:lnTo>
                    <a:lnTo>
                      <a:pt x="2873" y="3013"/>
                    </a:lnTo>
                    <a:lnTo>
                      <a:pt x="2787" y="3014"/>
                    </a:lnTo>
                    <a:lnTo>
                      <a:pt x="2701" y="3013"/>
                    </a:lnTo>
                    <a:lnTo>
                      <a:pt x="2617" y="3010"/>
                    </a:lnTo>
                    <a:lnTo>
                      <a:pt x="2537" y="3004"/>
                    </a:lnTo>
                    <a:lnTo>
                      <a:pt x="2460" y="2996"/>
                    </a:lnTo>
                    <a:lnTo>
                      <a:pt x="2386" y="2987"/>
                    </a:lnTo>
                    <a:lnTo>
                      <a:pt x="2315" y="2977"/>
                    </a:lnTo>
                    <a:lnTo>
                      <a:pt x="2248" y="2964"/>
                    </a:lnTo>
                    <a:lnTo>
                      <a:pt x="2186" y="2950"/>
                    </a:lnTo>
                    <a:lnTo>
                      <a:pt x="2130" y="2934"/>
                    </a:lnTo>
                    <a:lnTo>
                      <a:pt x="2079" y="2917"/>
                    </a:lnTo>
                    <a:lnTo>
                      <a:pt x="2033" y="2899"/>
                    </a:lnTo>
                    <a:lnTo>
                      <a:pt x="1992" y="2880"/>
                    </a:lnTo>
                    <a:lnTo>
                      <a:pt x="1959" y="2860"/>
                    </a:lnTo>
                    <a:lnTo>
                      <a:pt x="1933" y="2839"/>
                    </a:lnTo>
                    <a:lnTo>
                      <a:pt x="1913" y="2816"/>
                    </a:lnTo>
                    <a:lnTo>
                      <a:pt x="1901" y="2794"/>
                    </a:lnTo>
                    <a:lnTo>
                      <a:pt x="1897" y="2770"/>
                    </a:lnTo>
                    <a:lnTo>
                      <a:pt x="1897" y="2510"/>
                    </a:lnTo>
                    <a:close/>
                    <a:moveTo>
                      <a:pt x="0" y="2346"/>
                    </a:moveTo>
                    <a:lnTo>
                      <a:pt x="4" y="2370"/>
                    </a:lnTo>
                    <a:lnTo>
                      <a:pt x="16" y="2393"/>
                    </a:lnTo>
                    <a:lnTo>
                      <a:pt x="36" y="2415"/>
                    </a:lnTo>
                    <a:lnTo>
                      <a:pt x="63" y="2436"/>
                    </a:lnTo>
                    <a:lnTo>
                      <a:pt x="95" y="2456"/>
                    </a:lnTo>
                    <a:lnTo>
                      <a:pt x="136" y="2475"/>
                    </a:lnTo>
                    <a:lnTo>
                      <a:pt x="181" y="2494"/>
                    </a:lnTo>
                    <a:lnTo>
                      <a:pt x="233" y="2511"/>
                    </a:lnTo>
                    <a:lnTo>
                      <a:pt x="290" y="2526"/>
                    </a:lnTo>
                    <a:lnTo>
                      <a:pt x="352" y="2541"/>
                    </a:lnTo>
                    <a:lnTo>
                      <a:pt x="418" y="2553"/>
                    </a:lnTo>
                    <a:lnTo>
                      <a:pt x="488" y="2564"/>
                    </a:lnTo>
                    <a:lnTo>
                      <a:pt x="562" y="2573"/>
                    </a:lnTo>
                    <a:lnTo>
                      <a:pt x="640" y="2580"/>
                    </a:lnTo>
                    <a:lnTo>
                      <a:pt x="720" y="2586"/>
                    </a:lnTo>
                    <a:lnTo>
                      <a:pt x="804" y="2589"/>
                    </a:lnTo>
                    <a:lnTo>
                      <a:pt x="889" y="2590"/>
                    </a:lnTo>
                    <a:lnTo>
                      <a:pt x="976" y="2589"/>
                    </a:lnTo>
                    <a:lnTo>
                      <a:pt x="1058" y="2586"/>
                    </a:lnTo>
                    <a:lnTo>
                      <a:pt x="1139" y="2580"/>
                    </a:lnTo>
                    <a:lnTo>
                      <a:pt x="1217" y="2573"/>
                    </a:lnTo>
                    <a:lnTo>
                      <a:pt x="1291" y="2564"/>
                    </a:lnTo>
                    <a:lnTo>
                      <a:pt x="1362" y="2553"/>
                    </a:lnTo>
                    <a:lnTo>
                      <a:pt x="1428" y="2541"/>
                    </a:lnTo>
                    <a:lnTo>
                      <a:pt x="1490" y="2526"/>
                    </a:lnTo>
                    <a:lnTo>
                      <a:pt x="1547" y="2511"/>
                    </a:lnTo>
                    <a:lnTo>
                      <a:pt x="1598" y="2494"/>
                    </a:lnTo>
                    <a:lnTo>
                      <a:pt x="1644" y="2475"/>
                    </a:lnTo>
                    <a:lnTo>
                      <a:pt x="1683" y="2456"/>
                    </a:lnTo>
                    <a:lnTo>
                      <a:pt x="1717" y="2436"/>
                    </a:lnTo>
                    <a:lnTo>
                      <a:pt x="1744" y="2415"/>
                    </a:lnTo>
                    <a:lnTo>
                      <a:pt x="1764" y="2393"/>
                    </a:lnTo>
                    <a:lnTo>
                      <a:pt x="1775" y="2370"/>
                    </a:lnTo>
                    <a:lnTo>
                      <a:pt x="1780" y="2346"/>
                    </a:lnTo>
                    <a:lnTo>
                      <a:pt x="1780" y="2607"/>
                    </a:lnTo>
                    <a:lnTo>
                      <a:pt x="1775" y="2629"/>
                    </a:lnTo>
                    <a:lnTo>
                      <a:pt x="1764" y="2653"/>
                    </a:lnTo>
                    <a:lnTo>
                      <a:pt x="1744" y="2674"/>
                    </a:lnTo>
                    <a:lnTo>
                      <a:pt x="1717" y="2696"/>
                    </a:lnTo>
                    <a:lnTo>
                      <a:pt x="1683" y="2716"/>
                    </a:lnTo>
                    <a:lnTo>
                      <a:pt x="1644" y="2735"/>
                    </a:lnTo>
                    <a:lnTo>
                      <a:pt x="1598" y="2753"/>
                    </a:lnTo>
                    <a:lnTo>
                      <a:pt x="1547" y="2770"/>
                    </a:lnTo>
                    <a:lnTo>
                      <a:pt x="1490" y="2786"/>
                    </a:lnTo>
                    <a:lnTo>
                      <a:pt x="1428" y="2800"/>
                    </a:lnTo>
                    <a:lnTo>
                      <a:pt x="1362" y="2813"/>
                    </a:lnTo>
                    <a:lnTo>
                      <a:pt x="1291" y="2824"/>
                    </a:lnTo>
                    <a:lnTo>
                      <a:pt x="1217" y="2833"/>
                    </a:lnTo>
                    <a:lnTo>
                      <a:pt x="1139" y="2840"/>
                    </a:lnTo>
                    <a:lnTo>
                      <a:pt x="1058" y="2845"/>
                    </a:lnTo>
                    <a:lnTo>
                      <a:pt x="976" y="2849"/>
                    </a:lnTo>
                    <a:lnTo>
                      <a:pt x="889" y="2850"/>
                    </a:lnTo>
                    <a:lnTo>
                      <a:pt x="804" y="2849"/>
                    </a:lnTo>
                    <a:lnTo>
                      <a:pt x="720" y="2845"/>
                    </a:lnTo>
                    <a:lnTo>
                      <a:pt x="640" y="2840"/>
                    </a:lnTo>
                    <a:lnTo>
                      <a:pt x="562" y="2833"/>
                    </a:lnTo>
                    <a:lnTo>
                      <a:pt x="488" y="2824"/>
                    </a:lnTo>
                    <a:lnTo>
                      <a:pt x="418" y="2813"/>
                    </a:lnTo>
                    <a:lnTo>
                      <a:pt x="352" y="2800"/>
                    </a:lnTo>
                    <a:lnTo>
                      <a:pt x="290" y="2786"/>
                    </a:lnTo>
                    <a:lnTo>
                      <a:pt x="233" y="2770"/>
                    </a:lnTo>
                    <a:lnTo>
                      <a:pt x="181" y="2753"/>
                    </a:lnTo>
                    <a:lnTo>
                      <a:pt x="136" y="2735"/>
                    </a:lnTo>
                    <a:lnTo>
                      <a:pt x="95" y="2716"/>
                    </a:lnTo>
                    <a:lnTo>
                      <a:pt x="63" y="2696"/>
                    </a:lnTo>
                    <a:lnTo>
                      <a:pt x="36" y="2674"/>
                    </a:lnTo>
                    <a:lnTo>
                      <a:pt x="16" y="2653"/>
                    </a:lnTo>
                    <a:lnTo>
                      <a:pt x="4" y="2629"/>
                    </a:lnTo>
                    <a:lnTo>
                      <a:pt x="0" y="2607"/>
                    </a:lnTo>
                    <a:lnTo>
                      <a:pt x="0" y="2346"/>
                    </a:lnTo>
                    <a:close/>
                    <a:moveTo>
                      <a:pt x="1897" y="2182"/>
                    </a:moveTo>
                    <a:lnTo>
                      <a:pt x="1901" y="2205"/>
                    </a:lnTo>
                    <a:lnTo>
                      <a:pt x="1913" y="2228"/>
                    </a:lnTo>
                    <a:lnTo>
                      <a:pt x="1933" y="2250"/>
                    </a:lnTo>
                    <a:lnTo>
                      <a:pt x="1959" y="2272"/>
                    </a:lnTo>
                    <a:lnTo>
                      <a:pt x="1992" y="2292"/>
                    </a:lnTo>
                    <a:lnTo>
                      <a:pt x="2033" y="2311"/>
                    </a:lnTo>
                    <a:lnTo>
                      <a:pt x="2079" y="2329"/>
                    </a:lnTo>
                    <a:lnTo>
                      <a:pt x="2130" y="2346"/>
                    </a:lnTo>
                    <a:lnTo>
                      <a:pt x="2186" y="2362"/>
                    </a:lnTo>
                    <a:lnTo>
                      <a:pt x="2248" y="2376"/>
                    </a:lnTo>
                    <a:lnTo>
                      <a:pt x="2315" y="2389"/>
                    </a:lnTo>
                    <a:lnTo>
                      <a:pt x="2386" y="2399"/>
                    </a:lnTo>
                    <a:lnTo>
                      <a:pt x="2460" y="2409"/>
                    </a:lnTo>
                    <a:lnTo>
                      <a:pt x="2537" y="2416"/>
                    </a:lnTo>
                    <a:lnTo>
                      <a:pt x="2617" y="2421"/>
                    </a:lnTo>
                    <a:lnTo>
                      <a:pt x="2701" y="2425"/>
                    </a:lnTo>
                    <a:lnTo>
                      <a:pt x="2787" y="2426"/>
                    </a:lnTo>
                    <a:lnTo>
                      <a:pt x="2873" y="2425"/>
                    </a:lnTo>
                    <a:lnTo>
                      <a:pt x="2956" y="2421"/>
                    </a:lnTo>
                    <a:lnTo>
                      <a:pt x="3036" y="2416"/>
                    </a:lnTo>
                    <a:lnTo>
                      <a:pt x="3114" y="2409"/>
                    </a:lnTo>
                    <a:lnTo>
                      <a:pt x="3189" y="2399"/>
                    </a:lnTo>
                    <a:lnTo>
                      <a:pt x="3259" y="2389"/>
                    </a:lnTo>
                    <a:lnTo>
                      <a:pt x="3325" y="2376"/>
                    </a:lnTo>
                    <a:lnTo>
                      <a:pt x="3387" y="2362"/>
                    </a:lnTo>
                    <a:lnTo>
                      <a:pt x="3444" y="2346"/>
                    </a:lnTo>
                    <a:lnTo>
                      <a:pt x="3496" y="2329"/>
                    </a:lnTo>
                    <a:lnTo>
                      <a:pt x="3541" y="2311"/>
                    </a:lnTo>
                    <a:lnTo>
                      <a:pt x="3581" y="2292"/>
                    </a:lnTo>
                    <a:lnTo>
                      <a:pt x="3614" y="2272"/>
                    </a:lnTo>
                    <a:lnTo>
                      <a:pt x="3641" y="2250"/>
                    </a:lnTo>
                    <a:lnTo>
                      <a:pt x="3660" y="2228"/>
                    </a:lnTo>
                    <a:lnTo>
                      <a:pt x="3672" y="2205"/>
                    </a:lnTo>
                    <a:lnTo>
                      <a:pt x="3676" y="2182"/>
                    </a:lnTo>
                    <a:lnTo>
                      <a:pt x="3676" y="2442"/>
                    </a:lnTo>
                    <a:lnTo>
                      <a:pt x="3672" y="2465"/>
                    </a:lnTo>
                    <a:lnTo>
                      <a:pt x="3660" y="2488"/>
                    </a:lnTo>
                    <a:lnTo>
                      <a:pt x="3641" y="2510"/>
                    </a:lnTo>
                    <a:lnTo>
                      <a:pt x="3614" y="2532"/>
                    </a:lnTo>
                    <a:lnTo>
                      <a:pt x="3581" y="2552"/>
                    </a:lnTo>
                    <a:lnTo>
                      <a:pt x="3541" y="2571"/>
                    </a:lnTo>
                    <a:lnTo>
                      <a:pt x="3496" y="2589"/>
                    </a:lnTo>
                    <a:lnTo>
                      <a:pt x="3444" y="2606"/>
                    </a:lnTo>
                    <a:lnTo>
                      <a:pt x="3387" y="2622"/>
                    </a:lnTo>
                    <a:lnTo>
                      <a:pt x="3325" y="2636"/>
                    </a:lnTo>
                    <a:lnTo>
                      <a:pt x="3259" y="2649"/>
                    </a:lnTo>
                    <a:lnTo>
                      <a:pt x="3189" y="2660"/>
                    </a:lnTo>
                    <a:lnTo>
                      <a:pt x="3114" y="2669"/>
                    </a:lnTo>
                    <a:lnTo>
                      <a:pt x="3036" y="2676"/>
                    </a:lnTo>
                    <a:lnTo>
                      <a:pt x="2956" y="2681"/>
                    </a:lnTo>
                    <a:lnTo>
                      <a:pt x="2873" y="2685"/>
                    </a:lnTo>
                    <a:lnTo>
                      <a:pt x="2787" y="2686"/>
                    </a:lnTo>
                    <a:lnTo>
                      <a:pt x="2701" y="2685"/>
                    </a:lnTo>
                    <a:lnTo>
                      <a:pt x="2617" y="2681"/>
                    </a:lnTo>
                    <a:lnTo>
                      <a:pt x="2537" y="2676"/>
                    </a:lnTo>
                    <a:lnTo>
                      <a:pt x="2460" y="2669"/>
                    </a:lnTo>
                    <a:lnTo>
                      <a:pt x="2386" y="2660"/>
                    </a:lnTo>
                    <a:lnTo>
                      <a:pt x="2315" y="2649"/>
                    </a:lnTo>
                    <a:lnTo>
                      <a:pt x="2248" y="2636"/>
                    </a:lnTo>
                    <a:lnTo>
                      <a:pt x="2186" y="2622"/>
                    </a:lnTo>
                    <a:lnTo>
                      <a:pt x="2130" y="2606"/>
                    </a:lnTo>
                    <a:lnTo>
                      <a:pt x="2079" y="2589"/>
                    </a:lnTo>
                    <a:lnTo>
                      <a:pt x="2033" y="2571"/>
                    </a:lnTo>
                    <a:lnTo>
                      <a:pt x="1992" y="2552"/>
                    </a:lnTo>
                    <a:lnTo>
                      <a:pt x="1959" y="2532"/>
                    </a:lnTo>
                    <a:lnTo>
                      <a:pt x="1933" y="2510"/>
                    </a:lnTo>
                    <a:lnTo>
                      <a:pt x="1913" y="2488"/>
                    </a:lnTo>
                    <a:lnTo>
                      <a:pt x="1901" y="2465"/>
                    </a:lnTo>
                    <a:lnTo>
                      <a:pt x="1897" y="2442"/>
                    </a:lnTo>
                    <a:lnTo>
                      <a:pt x="1897" y="2182"/>
                    </a:lnTo>
                    <a:close/>
                    <a:moveTo>
                      <a:pt x="0" y="2029"/>
                    </a:moveTo>
                    <a:lnTo>
                      <a:pt x="4" y="2051"/>
                    </a:lnTo>
                    <a:lnTo>
                      <a:pt x="16" y="2075"/>
                    </a:lnTo>
                    <a:lnTo>
                      <a:pt x="36" y="2096"/>
                    </a:lnTo>
                    <a:lnTo>
                      <a:pt x="63" y="2118"/>
                    </a:lnTo>
                    <a:lnTo>
                      <a:pt x="95" y="2138"/>
                    </a:lnTo>
                    <a:lnTo>
                      <a:pt x="136" y="2158"/>
                    </a:lnTo>
                    <a:lnTo>
                      <a:pt x="181" y="2176"/>
                    </a:lnTo>
                    <a:lnTo>
                      <a:pt x="233" y="2193"/>
                    </a:lnTo>
                    <a:lnTo>
                      <a:pt x="290" y="2209"/>
                    </a:lnTo>
                    <a:lnTo>
                      <a:pt x="352" y="2222"/>
                    </a:lnTo>
                    <a:lnTo>
                      <a:pt x="418" y="2235"/>
                    </a:lnTo>
                    <a:lnTo>
                      <a:pt x="488" y="2246"/>
                    </a:lnTo>
                    <a:lnTo>
                      <a:pt x="562" y="2255"/>
                    </a:lnTo>
                    <a:lnTo>
                      <a:pt x="640" y="2263"/>
                    </a:lnTo>
                    <a:lnTo>
                      <a:pt x="720" y="2267"/>
                    </a:lnTo>
                    <a:lnTo>
                      <a:pt x="804" y="2271"/>
                    </a:lnTo>
                    <a:lnTo>
                      <a:pt x="889" y="2272"/>
                    </a:lnTo>
                    <a:lnTo>
                      <a:pt x="976" y="2271"/>
                    </a:lnTo>
                    <a:lnTo>
                      <a:pt x="1058" y="2267"/>
                    </a:lnTo>
                    <a:lnTo>
                      <a:pt x="1139" y="2263"/>
                    </a:lnTo>
                    <a:lnTo>
                      <a:pt x="1217" y="2255"/>
                    </a:lnTo>
                    <a:lnTo>
                      <a:pt x="1291" y="2246"/>
                    </a:lnTo>
                    <a:lnTo>
                      <a:pt x="1362" y="2235"/>
                    </a:lnTo>
                    <a:lnTo>
                      <a:pt x="1428" y="2222"/>
                    </a:lnTo>
                    <a:lnTo>
                      <a:pt x="1490" y="2209"/>
                    </a:lnTo>
                    <a:lnTo>
                      <a:pt x="1547" y="2193"/>
                    </a:lnTo>
                    <a:lnTo>
                      <a:pt x="1598" y="2176"/>
                    </a:lnTo>
                    <a:lnTo>
                      <a:pt x="1644" y="2158"/>
                    </a:lnTo>
                    <a:lnTo>
                      <a:pt x="1683" y="2138"/>
                    </a:lnTo>
                    <a:lnTo>
                      <a:pt x="1717" y="2118"/>
                    </a:lnTo>
                    <a:lnTo>
                      <a:pt x="1744" y="2096"/>
                    </a:lnTo>
                    <a:lnTo>
                      <a:pt x="1764" y="2075"/>
                    </a:lnTo>
                    <a:lnTo>
                      <a:pt x="1775" y="2051"/>
                    </a:lnTo>
                    <a:lnTo>
                      <a:pt x="1780" y="2029"/>
                    </a:lnTo>
                    <a:lnTo>
                      <a:pt x="1780" y="2289"/>
                    </a:lnTo>
                    <a:lnTo>
                      <a:pt x="1775" y="2312"/>
                    </a:lnTo>
                    <a:lnTo>
                      <a:pt x="1764" y="2335"/>
                    </a:lnTo>
                    <a:lnTo>
                      <a:pt x="1744" y="2357"/>
                    </a:lnTo>
                    <a:lnTo>
                      <a:pt x="1717" y="2377"/>
                    </a:lnTo>
                    <a:lnTo>
                      <a:pt x="1683" y="2399"/>
                    </a:lnTo>
                    <a:lnTo>
                      <a:pt x="1644" y="2418"/>
                    </a:lnTo>
                    <a:lnTo>
                      <a:pt x="1598" y="2436"/>
                    </a:lnTo>
                    <a:lnTo>
                      <a:pt x="1547" y="2453"/>
                    </a:lnTo>
                    <a:lnTo>
                      <a:pt x="1490" y="2469"/>
                    </a:lnTo>
                    <a:lnTo>
                      <a:pt x="1428" y="2482"/>
                    </a:lnTo>
                    <a:lnTo>
                      <a:pt x="1362" y="2494"/>
                    </a:lnTo>
                    <a:lnTo>
                      <a:pt x="1291" y="2506"/>
                    </a:lnTo>
                    <a:lnTo>
                      <a:pt x="1217" y="2515"/>
                    </a:lnTo>
                    <a:lnTo>
                      <a:pt x="1139" y="2523"/>
                    </a:lnTo>
                    <a:lnTo>
                      <a:pt x="1058" y="2527"/>
                    </a:lnTo>
                    <a:lnTo>
                      <a:pt x="976" y="2530"/>
                    </a:lnTo>
                    <a:lnTo>
                      <a:pt x="889" y="2532"/>
                    </a:lnTo>
                    <a:lnTo>
                      <a:pt x="804" y="2530"/>
                    </a:lnTo>
                    <a:lnTo>
                      <a:pt x="720" y="2527"/>
                    </a:lnTo>
                    <a:lnTo>
                      <a:pt x="640" y="2523"/>
                    </a:lnTo>
                    <a:lnTo>
                      <a:pt x="562" y="2515"/>
                    </a:lnTo>
                    <a:lnTo>
                      <a:pt x="488" y="2506"/>
                    </a:lnTo>
                    <a:lnTo>
                      <a:pt x="418" y="2494"/>
                    </a:lnTo>
                    <a:lnTo>
                      <a:pt x="352" y="2482"/>
                    </a:lnTo>
                    <a:lnTo>
                      <a:pt x="290" y="2469"/>
                    </a:lnTo>
                    <a:lnTo>
                      <a:pt x="233" y="2453"/>
                    </a:lnTo>
                    <a:lnTo>
                      <a:pt x="181" y="2436"/>
                    </a:lnTo>
                    <a:lnTo>
                      <a:pt x="136" y="2418"/>
                    </a:lnTo>
                    <a:lnTo>
                      <a:pt x="95" y="2399"/>
                    </a:lnTo>
                    <a:lnTo>
                      <a:pt x="63" y="2377"/>
                    </a:lnTo>
                    <a:lnTo>
                      <a:pt x="36" y="2357"/>
                    </a:lnTo>
                    <a:lnTo>
                      <a:pt x="16" y="2335"/>
                    </a:lnTo>
                    <a:lnTo>
                      <a:pt x="4" y="2312"/>
                    </a:lnTo>
                    <a:lnTo>
                      <a:pt x="0" y="2289"/>
                    </a:lnTo>
                    <a:lnTo>
                      <a:pt x="0" y="2029"/>
                    </a:lnTo>
                    <a:close/>
                    <a:moveTo>
                      <a:pt x="1897" y="1855"/>
                    </a:moveTo>
                    <a:lnTo>
                      <a:pt x="1901" y="1879"/>
                    </a:lnTo>
                    <a:lnTo>
                      <a:pt x="1913" y="1902"/>
                    </a:lnTo>
                    <a:lnTo>
                      <a:pt x="1933" y="1924"/>
                    </a:lnTo>
                    <a:lnTo>
                      <a:pt x="1959" y="1945"/>
                    </a:lnTo>
                    <a:lnTo>
                      <a:pt x="1992" y="1966"/>
                    </a:lnTo>
                    <a:lnTo>
                      <a:pt x="2033" y="1985"/>
                    </a:lnTo>
                    <a:lnTo>
                      <a:pt x="2079" y="2003"/>
                    </a:lnTo>
                    <a:lnTo>
                      <a:pt x="2130" y="2020"/>
                    </a:lnTo>
                    <a:lnTo>
                      <a:pt x="2186" y="2035"/>
                    </a:lnTo>
                    <a:lnTo>
                      <a:pt x="2248" y="2050"/>
                    </a:lnTo>
                    <a:lnTo>
                      <a:pt x="2315" y="2062"/>
                    </a:lnTo>
                    <a:lnTo>
                      <a:pt x="2386" y="2073"/>
                    </a:lnTo>
                    <a:lnTo>
                      <a:pt x="2460" y="2083"/>
                    </a:lnTo>
                    <a:lnTo>
                      <a:pt x="2537" y="2089"/>
                    </a:lnTo>
                    <a:lnTo>
                      <a:pt x="2617" y="2095"/>
                    </a:lnTo>
                    <a:lnTo>
                      <a:pt x="2701" y="2098"/>
                    </a:lnTo>
                    <a:lnTo>
                      <a:pt x="2787" y="2100"/>
                    </a:lnTo>
                    <a:lnTo>
                      <a:pt x="2873" y="2098"/>
                    </a:lnTo>
                    <a:lnTo>
                      <a:pt x="2956" y="2095"/>
                    </a:lnTo>
                    <a:lnTo>
                      <a:pt x="3036" y="2089"/>
                    </a:lnTo>
                    <a:lnTo>
                      <a:pt x="3114" y="2083"/>
                    </a:lnTo>
                    <a:lnTo>
                      <a:pt x="3189" y="2073"/>
                    </a:lnTo>
                    <a:lnTo>
                      <a:pt x="3259" y="2062"/>
                    </a:lnTo>
                    <a:lnTo>
                      <a:pt x="3325" y="2050"/>
                    </a:lnTo>
                    <a:lnTo>
                      <a:pt x="3387" y="2035"/>
                    </a:lnTo>
                    <a:lnTo>
                      <a:pt x="3444" y="2020"/>
                    </a:lnTo>
                    <a:lnTo>
                      <a:pt x="3496" y="2003"/>
                    </a:lnTo>
                    <a:lnTo>
                      <a:pt x="3541" y="1985"/>
                    </a:lnTo>
                    <a:lnTo>
                      <a:pt x="3581" y="1966"/>
                    </a:lnTo>
                    <a:lnTo>
                      <a:pt x="3614" y="1945"/>
                    </a:lnTo>
                    <a:lnTo>
                      <a:pt x="3641" y="1924"/>
                    </a:lnTo>
                    <a:lnTo>
                      <a:pt x="3660" y="1902"/>
                    </a:lnTo>
                    <a:lnTo>
                      <a:pt x="3672" y="1879"/>
                    </a:lnTo>
                    <a:lnTo>
                      <a:pt x="3676" y="1855"/>
                    </a:lnTo>
                    <a:lnTo>
                      <a:pt x="3676" y="2115"/>
                    </a:lnTo>
                    <a:lnTo>
                      <a:pt x="3672" y="2139"/>
                    </a:lnTo>
                    <a:lnTo>
                      <a:pt x="3660" y="2161"/>
                    </a:lnTo>
                    <a:lnTo>
                      <a:pt x="3641" y="2184"/>
                    </a:lnTo>
                    <a:lnTo>
                      <a:pt x="3614" y="2205"/>
                    </a:lnTo>
                    <a:lnTo>
                      <a:pt x="3581" y="2226"/>
                    </a:lnTo>
                    <a:lnTo>
                      <a:pt x="3541" y="2245"/>
                    </a:lnTo>
                    <a:lnTo>
                      <a:pt x="3496" y="2263"/>
                    </a:lnTo>
                    <a:lnTo>
                      <a:pt x="3444" y="2280"/>
                    </a:lnTo>
                    <a:lnTo>
                      <a:pt x="3387" y="2295"/>
                    </a:lnTo>
                    <a:lnTo>
                      <a:pt x="3325" y="2310"/>
                    </a:lnTo>
                    <a:lnTo>
                      <a:pt x="3259" y="2322"/>
                    </a:lnTo>
                    <a:lnTo>
                      <a:pt x="3189" y="2332"/>
                    </a:lnTo>
                    <a:lnTo>
                      <a:pt x="3114" y="2343"/>
                    </a:lnTo>
                    <a:lnTo>
                      <a:pt x="3036" y="2349"/>
                    </a:lnTo>
                    <a:lnTo>
                      <a:pt x="2956" y="2355"/>
                    </a:lnTo>
                    <a:lnTo>
                      <a:pt x="2873" y="2358"/>
                    </a:lnTo>
                    <a:lnTo>
                      <a:pt x="2787" y="2359"/>
                    </a:lnTo>
                    <a:lnTo>
                      <a:pt x="2701" y="2358"/>
                    </a:lnTo>
                    <a:lnTo>
                      <a:pt x="2617" y="2355"/>
                    </a:lnTo>
                    <a:lnTo>
                      <a:pt x="2537" y="2349"/>
                    </a:lnTo>
                    <a:lnTo>
                      <a:pt x="2460" y="2343"/>
                    </a:lnTo>
                    <a:lnTo>
                      <a:pt x="2386" y="2332"/>
                    </a:lnTo>
                    <a:lnTo>
                      <a:pt x="2315" y="2322"/>
                    </a:lnTo>
                    <a:lnTo>
                      <a:pt x="2248" y="2310"/>
                    </a:lnTo>
                    <a:lnTo>
                      <a:pt x="2186" y="2295"/>
                    </a:lnTo>
                    <a:lnTo>
                      <a:pt x="2130" y="2280"/>
                    </a:lnTo>
                    <a:lnTo>
                      <a:pt x="2079" y="2263"/>
                    </a:lnTo>
                    <a:lnTo>
                      <a:pt x="2033" y="2245"/>
                    </a:lnTo>
                    <a:lnTo>
                      <a:pt x="1992" y="2226"/>
                    </a:lnTo>
                    <a:lnTo>
                      <a:pt x="1959" y="2205"/>
                    </a:lnTo>
                    <a:lnTo>
                      <a:pt x="1933" y="2184"/>
                    </a:lnTo>
                    <a:lnTo>
                      <a:pt x="1913" y="2161"/>
                    </a:lnTo>
                    <a:lnTo>
                      <a:pt x="1901" y="2139"/>
                    </a:lnTo>
                    <a:lnTo>
                      <a:pt x="1897" y="2115"/>
                    </a:lnTo>
                    <a:lnTo>
                      <a:pt x="1897" y="1855"/>
                    </a:lnTo>
                    <a:close/>
                    <a:moveTo>
                      <a:pt x="2932" y="1740"/>
                    </a:moveTo>
                    <a:lnTo>
                      <a:pt x="2925" y="1752"/>
                    </a:lnTo>
                    <a:lnTo>
                      <a:pt x="2918" y="1769"/>
                    </a:lnTo>
                    <a:lnTo>
                      <a:pt x="2914" y="1785"/>
                    </a:lnTo>
                    <a:lnTo>
                      <a:pt x="2915" y="1799"/>
                    </a:lnTo>
                    <a:lnTo>
                      <a:pt x="2389" y="1763"/>
                    </a:lnTo>
                    <a:lnTo>
                      <a:pt x="2358" y="1819"/>
                    </a:lnTo>
                    <a:lnTo>
                      <a:pt x="3139" y="1873"/>
                    </a:lnTo>
                    <a:lnTo>
                      <a:pt x="3165" y="1826"/>
                    </a:lnTo>
                    <a:lnTo>
                      <a:pt x="3136" y="1822"/>
                    </a:lnTo>
                    <a:lnTo>
                      <a:pt x="3123" y="1819"/>
                    </a:lnTo>
                    <a:lnTo>
                      <a:pt x="3109" y="1817"/>
                    </a:lnTo>
                    <a:lnTo>
                      <a:pt x="3097" y="1813"/>
                    </a:lnTo>
                    <a:lnTo>
                      <a:pt x="3084" y="1808"/>
                    </a:lnTo>
                    <a:lnTo>
                      <a:pt x="3076" y="1803"/>
                    </a:lnTo>
                    <a:lnTo>
                      <a:pt x="3068" y="1795"/>
                    </a:lnTo>
                    <a:lnTo>
                      <a:pt x="3064" y="1786"/>
                    </a:lnTo>
                    <a:lnTo>
                      <a:pt x="3064" y="1774"/>
                    </a:lnTo>
                    <a:lnTo>
                      <a:pt x="3070" y="1762"/>
                    </a:lnTo>
                    <a:lnTo>
                      <a:pt x="3077" y="1749"/>
                    </a:lnTo>
                    <a:lnTo>
                      <a:pt x="2932" y="1740"/>
                    </a:lnTo>
                    <a:close/>
                    <a:moveTo>
                      <a:pt x="0" y="1710"/>
                    </a:moveTo>
                    <a:lnTo>
                      <a:pt x="4" y="1733"/>
                    </a:lnTo>
                    <a:lnTo>
                      <a:pt x="16" y="1756"/>
                    </a:lnTo>
                    <a:lnTo>
                      <a:pt x="36" y="1778"/>
                    </a:lnTo>
                    <a:lnTo>
                      <a:pt x="63" y="1799"/>
                    </a:lnTo>
                    <a:lnTo>
                      <a:pt x="95" y="1819"/>
                    </a:lnTo>
                    <a:lnTo>
                      <a:pt x="136" y="1839"/>
                    </a:lnTo>
                    <a:lnTo>
                      <a:pt x="181" y="1857"/>
                    </a:lnTo>
                    <a:lnTo>
                      <a:pt x="233" y="1875"/>
                    </a:lnTo>
                    <a:lnTo>
                      <a:pt x="290" y="1889"/>
                    </a:lnTo>
                    <a:lnTo>
                      <a:pt x="352" y="1904"/>
                    </a:lnTo>
                    <a:lnTo>
                      <a:pt x="418" y="1916"/>
                    </a:lnTo>
                    <a:lnTo>
                      <a:pt x="488" y="1927"/>
                    </a:lnTo>
                    <a:lnTo>
                      <a:pt x="562" y="1936"/>
                    </a:lnTo>
                    <a:lnTo>
                      <a:pt x="640" y="1943"/>
                    </a:lnTo>
                    <a:lnTo>
                      <a:pt x="720" y="1949"/>
                    </a:lnTo>
                    <a:lnTo>
                      <a:pt x="804" y="1952"/>
                    </a:lnTo>
                    <a:lnTo>
                      <a:pt x="889" y="1953"/>
                    </a:lnTo>
                    <a:lnTo>
                      <a:pt x="976" y="1952"/>
                    </a:lnTo>
                    <a:lnTo>
                      <a:pt x="1058" y="1949"/>
                    </a:lnTo>
                    <a:lnTo>
                      <a:pt x="1139" y="1943"/>
                    </a:lnTo>
                    <a:lnTo>
                      <a:pt x="1217" y="1936"/>
                    </a:lnTo>
                    <a:lnTo>
                      <a:pt x="1291" y="1927"/>
                    </a:lnTo>
                    <a:lnTo>
                      <a:pt x="1362" y="1916"/>
                    </a:lnTo>
                    <a:lnTo>
                      <a:pt x="1428" y="1904"/>
                    </a:lnTo>
                    <a:lnTo>
                      <a:pt x="1490" y="1889"/>
                    </a:lnTo>
                    <a:lnTo>
                      <a:pt x="1547" y="1875"/>
                    </a:lnTo>
                    <a:lnTo>
                      <a:pt x="1598" y="1858"/>
                    </a:lnTo>
                    <a:lnTo>
                      <a:pt x="1644" y="1839"/>
                    </a:lnTo>
                    <a:lnTo>
                      <a:pt x="1683" y="1819"/>
                    </a:lnTo>
                    <a:lnTo>
                      <a:pt x="1717" y="1799"/>
                    </a:lnTo>
                    <a:lnTo>
                      <a:pt x="1744" y="1778"/>
                    </a:lnTo>
                    <a:lnTo>
                      <a:pt x="1764" y="1756"/>
                    </a:lnTo>
                    <a:lnTo>
                      <a:pt x="1775" y="1733"/>
                    </a:lnTo>
                    <a:lnTo>
                      <a:pt x="1780" y="1710"/>
                    </a:lnTo>
                    <a:lnTo>
                      <a:pt x="1780" y="1969"/>
                    </a:lnTo>
                    <a:lnTo>
                      <a:pt x="1775" y="1993"/>
                    </a:lnTo>
                    <a:lnTo>
                      <a:pt x="1764" y="2016"/>
                    </a:lnTo>
                    <a:lnTo>
                      <a:pt x="1744" y="2038"/>
                    </a:lnTo>
                    <a:lnTo>
                      <a:pt x="1717" y="2059"/>
                    </a:lnTo>
                    <a:lnTo>
                      <a:pt x="1683" y="2079"/>
                    </a:lnTo>
                    <a:lnTo>
                      <a:pt x="1644" y="2098"/>
                    </a:lnTo>
                    <a:lnTo>
                      <a:pt x="1598" y="2118"/>
                    </a:lnTo>
                    <a:lnTo>
                      <a:pt x="1547" y="2134"/>
                    </a:lnTo>
                    <a:lnTo>
                      <a:pt x="1490" y="2149"/>
                    </a:lnTo>
                    <a:lnTo>
                      <a:pt x="1428" y="2164"/>
                    </a:lnTo>
                    <a:lnTo>
                      <a:pt x="1362" y="2176"/>
                    </a:lnTo>
                    <a:lnTo>
                      <a:pt x="1291" y="2187"/>
                    </a:lnTo>
                    <a:lnTo>
                      <a:pt x="1217" y="2196"/>
                    </a:lnTo>
                    <a:lnTo>
                      <a:pt x="1139" y="2203"/>
                    </a:lnTo>
                    <a:lnTo>
                      <a:pt x="1058" y="2209"/>
                    </a:lnTo>
                    <a:lnTo>
                      <a:pt x="976" y="2212"/>
                    </a:lnTo>
                    <a:lnTo>
                      <a:pt x="889" y="2213"/>
                    </a:lnTo>
                    <a:lnTo>
                      <a:pt x="804" y="2212"/>
                    </a:lnTo>
                    <a:lnTo>
                      <a:pt x="720" y="2209"/>
                    </a:lnTo>
                    <a:lnTo>
                      <a:pt x="640" y="2203"/>
                    </a:lnTo>
                    <a:lnTo>
                      <a:pt x="562" y="2196"/>
                    </a:lnTo>
                    <a:lnTo>
                      <a:pt x="488" y="2187"/>
                    </a:lnTo>
                    <a:lnTo>
                      <a:pt x="418" y="2176"/>
                    </a:lnTo>
                    <a:lnTo>
                      <a:pt x="352" y="2164"/>
                    </a:lnTo>
                    <a:lnTo>
                      <a:pt x="290" y="2149"/>
                    </a:lnTo>
                    <a:lnTo>
                      <a:pt x="233" y="2134"/>
                    </a:lnTo>
                    <a:lnTo>
                      <a:pt x="181" y="2118"/>
                    </a:lnTo>
                    <a:lnTo>
                      <a:pt x="136" y="2098"/>
                    </a:lnTo>
                    <a:lnTo>
                      <a:pt x="95" y="2079"/>
                    </a:lnTo>
                    <a:lnTo>
                      <a:pt x="63" y="2059"/>
                    </a:lnTo>
                    <a:lnTo>
                      <a:pt x="36" y="2038"/>
                    </a:lnTo>
                    <a:lnTo>
                      <a:pt x="16" y="2016"/>
                    </a:lnTo>
                    <a:lnTo>
                      <a:pt x="4" y="1993"/>
                    </a:lnTo>
                    <a:lnTo>
                      <a:pt x="0" y="1969"/>
                    </a:lnTo>
                    <a:lnTo>
                      <a:pt x="0" y="1710"/>
                    </a:lnTo>
                    <a:close/>
                    <a:moveTo>
                      <a:pt x="2787" y="1563"/>
                    </a:moveTo>
                    <a:lnTo>
                      <a:pt x="2873" y="1564"/>
                    </a:lnTo>
                    <a:lnTo>
                      <a:pt x="2956" y="1567"/>
                    </a:lnTo>
                    <a:lnTo>
                      <a:pt x="3036" y="1572"/>
                    </a:lnTo>
                    <a:lnTo>
                      <a:pt x="3114" y="1580"/>
                    </a:lnTo>
                    <a:lnTo>
                      <a:pt x="3189" y="1589"/>
                    </a:lnTo>
                    <a:lnTo>
                      <a:pt x="3259" y="1600"/>
                    </a:lnTo>
                    <a:lnTo>
                      <a:pt x="3325" y="1612"/>
                    </a:lnTo>
                    <a:lnTo>
                      <a:pt x="3387" y="1626"/>
                    </a:lnTo>
                    <a:lnTo>
                      <a:pt x="3444" y="1642"/>
                    </a:lnTo>
                    <a:lnTo>
                      <a:pt x="3496" y="1659"/>
                    </a:lnTo>
                    <a:lnTo>
                      <a:pt x="3541" y="1677"/>
                    </a:lnTo>
                    <a:lnTo>
                      <a:pt x="3581" y="1697"/>
                    </a:lnTo>
                    <a:lnTo>
                      <a:pt x="3614" y="1717"/>
                    </a:lnTo>
                    <a:lnTo>
                      <a:pt x="3641" y="1738"/>
                    </a:lnTo>
                    <a:lnTo>
                      <a:pt x="3660" y="1760"/>
                    </a:lnTo>
                    <a:lnTo>
                      <a:pt x="3672" y="1782"/>
                    </a:lnTo>
                    <a:lnTo>
                      <a:pt x="3676" y="1806"/>
                    </a:lnTo>
                    <a:lnTo>
                      <a:pt x="3672" y="1830"/>
                    </a:lnTo>
                    <a:lnTo>
                      <a:pt x="3660" y="1852"/>
                    </a:lnTo>
                    <a:lnTo>
                      <a:pt x="3641" y="1875"/>
                    </a:lnTo>
                    <a:lnTo>
                      <a:pt x="3614" y="1896"/>
                    </a:lnTo>
                    <a:lnTo>
                      <a:pt x="3581" y="1916"/>
                    </a:lnTo>
                    <a:lnTo>
                      <a:pt x="3541" y="1935"/>
                    </a:lnTo>
                    <a:lnTo>
                      <a:pt x="3496" y="1953"/>
                    </a:lnTo>
                    <a:lnTo>
                      <a:pt x="3444" y="1970"/>
                    </a:lnTo>
                    <a:lnTo>
                      <a:pt x="3387" y="1986"/>
                    </a:lnTo>
                    <a:lnTo>
                      <a:pt x="3325" y="2001"/>
                    </a:lnTo>
                    <a:lnTo>
                      <a:pt x="3259" y="2013"/>
                    </a:lnTo>
                    <a:lnTo>
                      <a:pt x="3189" y="2024"/>
                    </a:lnTo>
                    <a:lnTo>
                      <a:pt x="3114" y="2033"/>
                    </a:lnTo>
                    <a:lnTo>
                      <a:pt x="3036" y="2040"/>
                    </a:lnTo>
                    <a:lnTo>
                      <a:pt x="2956" y="2046"/>
                    </a:lnTo>
                    <a:lnTo>
                      <a:pt x="2873" y="2049"/>
                    </a:lnTo>
                    <a:lnTo>
                      <a:pt x="2787" y="2050"/>
                    </a:lnTo>
                    <a:lnTo>
                      <a:pt x="2701" y="2049"/>
                    </a:lnTo>
                    <a:lnTo>
                      <a:pt x="2617" y="2046"/>
                    </a:lnTo>
                    <a:lnTo>
                      <a:pt x="2537" y="2040"/>
                    </a:lnTo>
                    <a:lnTo>
                      <a:pt x="2460" y="2033"/>
                    </a:lnTo>
                    <a:lnTo>
                      <a:pt x="2386" y="2024"/>
                    </a:lnTo>
                    <a:lnTo>
                      <a:pt x="2315" y="2013"/>
                    </a:lnTo>
                    <a:lnTo>
                      <a:pt x="2248" y="2001"/>
                    </a:lnTo>
                    <a:lnTo>
                      <a:pt x="2186" y="1986"/>
                    </a:lnTo>
                    <a:lnTo>
                      <a:pt x="2130" y="1970"/>
                    </a:lnTo>
                    <a:lnTo>
                      <a:pt x="2079" y="1953"/>
                    </a:lnTo>
                    <a:lnTo>
                      <a:pt x="2033" y="1935"/>
                    </a:lnTo>
                    <a:lnTo>
                      <a:pt x="1992" y="1916"/>
                    </a:lnTo>
                    <a:lnTo>
                      <a:pt x="1959" y="1896"/>
                    </a:lnTo>
                    <a:lnTo>
                      <a:pt x="1933" y="1875"/>
                    </a:lnTo>
                    <a:lnTo>
                      <a:pt x="1913" y="1852"/>
                    </a:lnTo>
                    <a:lnTo>
                      <a:pt x="1901" y="1830"/>
                    </a:lnTo>
                    <a:lnTo>
                      <a:pt x="1897" y="1806"/>
                    </a:lnTo>
                    <a:lnTo>
                      <a:pt x="1901" y="1782"/>
                    </a:lnTo>
                    <a:lnTo>
                      <a:pt x="1913" y="1760"/>
                    </a:lnTo>
                    <a:lnTo>
                      <a:pt x="1933" y="1738"/>
                    </a:lnTo>
                    <a:lnTo>
                      <a:pt x="1959" y="1717"/>
                    </a:lnTo>
                    <a:lnTo>
                      <a:pt x="1992" y="1697"/>
                    </a:lnTo>
                    <a:lnTo>
                      <a:pt x="2033" y="1677"/>
                    </a:lnTo>
                    <a:lnTo>
                      <a:pt x="2079" y="1659"/>
                    </a:lnTo>
                    <a:lnTo>
                      <a:pt x="2130" y="1642"/>
                    </a:lnTo>
                    <a:lnTo>
                      <a:pt x="2186" y="1626"/>
                    </a:lnTo>
                    <a:lnTo>
                      <a:pt x="2248" y="1612"/>
                    </a:lnTo>
                    <a:lnTo>
                      <a:pt x="2315" y="1600"/>
                    </a:lnTo>
                    <a:lnTo>
                      <a:pt x="2386" y="1589"/>
                    </a:lnTo>
                    <a:lnTo>
                      <a:pt x="2460" y="1580"/>
                    </a:lnTo>
                    <a:lnTo>
                      <a:pt x="2537" y="1572"/>
                    </a:lnTo>
                    <a:lnTo>
                      <a:pt x="2617" y="1567"/>
                    </a:lnTo>
                    <a:lnTo>
                      <a:pt x="2701" y="1564"/>
                    </a:lnTo>
                    <a:lnTo>
                      <a:pt x="2787" y="1563"/>
                    </a:lnTo>
                    <a:close/>
                    <a:moveTo>
                      <a:pt x="1908" y="1474"/>
                    </a:moveTo>
                    <a:lnTo>
                      <a:pt x="1989" y="1486"/>
                    </a:lnTo>
                    <a:lnTo>
                      <a:pt x="2074" y="1498"/>
                    </a:lnTo>
                    <a:lnTo>
                      <a:pt x="2164" y="1506"/>
                    </a:lnTo>
                    <a:lnTo>
                      <a:pt x="2258" y="1511"/>
                    </a:lnTo>
                    <a:lnTo>
                      <a:pt x="2201" y="1522"/>
                    </a:lnTo>
                    <a:lnTo>
                      <a:pt x="2145" y="1536"/>
                    </a:lnTo>
                    <a:lnTo>
                      <a:pt x="2092" y="1552"/>
                    </a:lnTo>
                    <a:lnTo>
                      <a:pt x="2041" y="1569"/>
                    </a:lnTo>
                    <a:lnTo>
                      <a:pt x="1992" y="1588"/>
                    </a:lnTo>
                    <a:lnTo>
                      <a:pt x="1949" y="1610"/>
                    </a:lnTo>
                    <a:lnTo>
                      <a:pt x="1908" y="1634"/>
                    </a:lnTo>
                    <a:lnTo>
                      <a:pt x="1908" y="1474"/>
                    </a:lnTo>
                    <a:close/>
                    <a:moveTo>
                      <a:pt x="0" y="1387"/>
                    </a:moveTo>
                    <a:lnTo>
                      <a:pt x="4" y="1411"/>
                    </a:lnTo>
                    <a:lnTo>
                      <a:pt x="16" y="1434"/>
                    </a:lnTo>
                    <a:lnTo>
                      <a:pt x="36" y="1456"/>
                    </a:lnTo>
                    <a:lnTo>
                      <a:pt x="63" y="1476"/>
                    </a:lnTo>
                    <a:lnTo>
                      <a:pt x="95" y="1498"/>
                    </a:lnTo>
                    <a:lnTo>
                      <a:pt x="136" y="1517"/>
                    </a:lnTo>
                    <a:lnTo>
                      <a:pt x="181" y="1535"/>
                    </a:lnTo>
                    <a:lnTo>
                      <a:pt x="233" y="1552"/>
                    </a:lnTo>
                    <a:lnTo>
                      <a:pt x="290" y="1567"/>
                    </a:lnTo>
                    <a:lnTo>
                      <a:pt x="352" y="1581"/>
                    </a:lnTo>
                    <a:lnTo>
                      <a:pt x="418" y="1593"/>
                    </a:lnTo>
                    <a:lnTo>
                      <a:pt x="488" y="1605"/>
                    </a:lnTo>
                    <a:lnTo>
                      <a:pt x="562" y="1614"/>
                    </a:lnTo>
                    <a:lnTo>
                      <a:pt x="640" y="1621"/>
                    </a:lnTo>
                    <a:lnTo>
                      <a:pt x="720" y="1626"/>
                    </a:lnTo>
                    <a:lnTo>
                      <a:pt x="804" y="1629"/>
                    </a:lnTo>
                    <a:lnTo>
                      <a:pt x="889" y="1630"/>
                    </a:lnTo>
                    <a:lnTo>
                      <a:pt x="976" y="1629"/>
                    </a:lnTo>
                    <a:lnTo>
                      <a:pt x="1058" y="1626"/>
                    </a:lnTo>
                    <a:lnTo>
                      <a:pt x="1139" y="1621"/>
                    </a:lnTo>
                    <a:lnTo>
                      <a:pt x="1217" y="1614"/>
                    </a:lnTo>
                    <a:lnTo>
                      <a:pt x="1291" y="1605"/>
                    </a:lnTo>
                    <a:lnTo>
                      <a:pt x="1362" y="1593"/>
                    </a:lnTo>
                    <a:lnTo>
                      <a:pt x="1428" y="1581"/>
                    </a:lnTo>
                    <a:lnTo>
                      <a:pt x="1490" y="1567"/>
                    </a:lnTo>
                    <a:lnTo>
                      <a:pt x="1547" y="1552"/>
                    </a:lnTo>
                    <a:lnTo>
                      <a:pt x="1598" y="1535"/>
                    </a:lnTo>
                    <a:lnTo>
                      <a:pt x="1644" y="1517"/>
                    </a:lnTo>
                    <a:lnTo>
                      <a:pt x="1683" y="1498"/>
                    </a:lnTo>
                    <a:lnTo>
                      <a:pt x="1717" y="1476"/>
                    </a:lnTo>
                    <a:lnTo>
                      <a:pt x="1744" y="1456"/>
                    </a:lnTo>
                    <a:lnTo>
                      <a:pt x="1764" y="1434"/>
                    </a:lnTo>
                    <a:lnTo>
                      <a:pt x="1775" y="1411"/>
                    </a:lnTo>
                    <a:lnTo>
                      <a:pt x="1780" y="1387"/>
                    </a:lnTo>
                    <a:lnTo>
                      <a:pt x="1780" y="1647"/>
                    </a:lnTo>
                    <a:lnTo>
                      <a:pt x="1775" y="1671"/>
                    </a:lnTo>
                    <a:lnTo>
                      <a:pt x="1764" y="1693"/>
                    </a:lnTo>
                    <a:lnTo>
                      <a:pt x="1744" y="1716"/>
                    </a:lnTo>
                    <a:lnTo>
                      <a:pt x="1717" y="1737"/>
                    </a:lnTo>
                    <a:lnTo>
                      <a:pt x="1683" y="1758"/>
                    </a:lnTo>
                    <a:lnTo>
                      <a:pt x="1644" y="1777"/>
                    </a:lnTo>
                    <a:lnTo>
                      <a:pt x="1598" y="1795"/>
                    </a:lnTo>
                    <a:lnTo>
                      <a:pt x="1547" y="1812"/>
                    </a:lnTo>
                    <a:lnTo>
                      <a:pt x="1490" y="1827"/>
                    </a:lnTo>
                    <a:lnTo>
                      <a:pt x="1428" y="1841"/>
                    </a:lnTo>
                    <a:lnTo>
                      <a:pt x="1362" y="1853"/>
                    </a:lnTo>
                    <a:lnTo>
                      <a:pt x="1291" y="1864"/>
                    </a:lnTo>
                    <a:lnTo>
                      <a:pt x="1217" y="1873"/>
                    </a:lnTo>
                    <a:lnTo>
                      <a:pt x="1139" y="1881"/>
                    </a:lnTo>
                    <a:lnTo>
                      <a:pt x="1058" y="1887"/>
                    </a:lnTo>
                    <a:lnTo>
                      <a:pt x="976" y="1889"/>
                    </a:lnTo>
                    <a:lnTo>
                      <a:pt x="889" y="1890"/>
                    </a:lnTo>
                    <a:lnTo>
                      <a:pt x="804" y="1889"/>
                    </a:lnTo>
                    <a:lnTo>
                      <a:pt x="720" y="1887"/>
                    </a:lnTo>
                    <a:lnTo>
                      <a:pt x="640" y="1881"/>
                    </a:lnTo>
                    <a:lnTo>
                      <a:pt x="562" y="1873"/>
                    </a:lnTo>
                    <a:lnTo>
                      <a:pt x="488" y="1864"/>
                    </a:lnTo>
                    <a:lnTo>
                      <a:pt x="418" y="1853"/>
                    </a:lnTo>
                    <a:lnTo>
                      <a:pt x="352" y="1841"/>
                    </a:lnTo>
                    <a:lnTo>
                      <a:pt x="290" y="1827"/>
                    </a:lnTo>
                    <a:lnTo>
                      <a:pt x="233" y="1812"/>
                    </a:lnTo>
                    <a:lnTo>
                      <a:pt x="181" y="1795"/>
                    </a:lnTo>
                    <a:lnTo>
                      <a:pt x="136" y="1777"/>
                    </a:lnTo>
                    <a:lnTo>
                      <a:pt x="95" y="1758"/>
                    </a:lnTo>
                    <a:lnTo>
                      <a:pt x="63" y="1737"/>
                    </a:lnTo>
                    <a:lnTo>
                      <a:pt x="36" y="1716"/>
                    </a:lnTo>
                    <a:lnTo>
                      <a:pt x="16" y="1693"/>
                    </a:lnTo>
                    <a:lnTo>
                      <a:pt x="4" y="1671"/>
                    </a:lnTo>
                    <a:lnTo>
                      <a:pt x="0" y="1647"/>
                    </a:lnTo>
                    <a:lnTo>
                      <a:pt x="0" y="1387"/>
                    </a:lnTo>
                    <a:close/>
                    <a:moveTo>
                      <a:pt x="3292" y="1270"/>
                    </a:moveTo>
                    <a:lnTo>
                      <a:pt x="3292" y="1507"/>
                    </a:lnTo>
                    <a:lnTo>
                      <a:pt x="3224" y="1495"/>
                    </a:lnTo>
                    <a:lnTo>
                      <a:pt x="3157" y="1488"/>
                    </a:lnTo>
                    <a:lnTo>
                      <a:pt x="3093" y="1480"/>
                    </a:lnTo>
                    <a:lnTo>
                      <a:pt x="3032" y="1475"/>
                    </a:lnTo>
                    <a:lnTo>
                      <a:pt x="2974" y="1471"/>
                    </a:lnTo>
                    <a:lnTo>
                      <a:pt x="2922" y="1468"/>
                    </a:lnTo>
                    <a:lnTo>
                      <a:pt x="2981" y="1455"/>
                    </a:lnTo>
                    <a:lnTo>
                      <a:pt x="3036" y="1441"/>
                    </a:lnTo>
                    <a:lnTo>
                      <a:pt x="3087" y="1426"/>
                    </a:lnTo>
                    <a:lnTo>
                      <a:pt x="3132" y="1410"/>
                    </a:lnTo>
                    <a:lnTo>
                      <a:pt x="3172" y="1393"/>
                    </a:lnTo>
                    <a:lnTo>
                      <a:pt x="3208" y="1374"/>
                    </a:lnTo>
                    <a:lnTo>
                      <a:pt x="3237" y="1355"/>
                    </a:lnTo>
                    <a:lnTo>
                      <a:pt x="3260" y="1335"/>
                    </a:lnTo>
                    <a:lnTo>
                      <a:pt x="3277" y="1314"/>
                    </a:lnTo>
                    <a:lnTo>
                      <a:pt x="3288" y="1293"/>
                    </a:lnTo>
                    <a:lnTo>
                      <a:pt x="3292" y="1270"/>
                    </a:lnTo>
                    <a:close/>
                    <a:moveTo>
                      <a:pt x="0" y="1059"/>
                    </a:moveTo>
                    <a:lnTo>
                      <a:pt x="4" y="1083"/>
                    </a:lnTo>
                    <a:lnTo>
                      <a:pt x="16" y="1105"/>
                    </a:lnTo>
                    <a:lnTo>
                      <a:pt x="36" y="1128"/>
                    </a:lnTo>
                    <a:lnTo>
                      <a:pt x="63" y="1149"/>
                    </a:lnTo>
                    <a:lnTo>
                      <a:pt x="95" y="1169"/>
                    </a:lnTo>
                    <a:lnTo>
                      <a:pt x="136" y="1188"/>
                    </a:lnTo>
                    <a:lnTo>
                      <a:pt x="181" y="1206"/>
                    </a:lnTo>
                    <a:lnTo>
                      <a:pt x="233" y="1223"/>
                    </a:lnTo>
                    <a:lnTo>
                      <a:pt x="290" y="1239"/>
                    </a:lnTo>
                    <a:lnTo>
                      <a:pt x="352" y="1252"/>
                    </a:lnTo>
                    <a:lnTo>
                      <a:pt x="418" y="1266"/>
                    </a:lnTo>
                    <a:lnTo>
                      <a:pt x="488" y="1276"/>
                    </a:lnTo>
                    <a:lnTo>
                      <a:pt x="562" y="1285"/>
                    </a:lnTo>
                    <a:lnTo>
                      <a:pt x="640" y="1293"/>
                    </a:lnTo>
                    <a:lnTo>
                      <a:pt x="720" y="1299"/>
                    </a:lnTo>
                    <a:lnTo>
                      <a:pt x="804" y="1302"/>
                    </a:lnTo>
                    <a:lnTo>
                      <a:pt x="889" y="1303"/>
                    </a:lnTo>
                    <a:lnTo>
                      <a:pt x="976" y="1302"/>
                    </a:lnTo>
                    <a:lnTo>
                      <a:pt x="1058" y="1299"/>
                    </a:lnTo>
                    <a:lnTo>
                      <a:pt x="1139" y="1293"/>
                    </a:lnTo>
                    <a:lnTo>
                      <a:pt x="1217" y="1285"/>
                    </a:lnTo>
                    <a:lnTo>
                      <a:pt x="1291" y="1276"/>
                    </a:lnTo>
                    <a:lnTo>
                      <a:pt x="1362" y="1266"/>
                    </a:lnTo>
                    <a:lnTo>
                      <a:pt x="1428" y="1252"/>
                    </a:lnTo>
                    <a:lnTo>
                      <a:pt x="1490" y="1239"/>
                    </a:lnTo>
                    <a:lnTo>
                      <a:pt x="1547" y="1223"/>
                    </a:lnTo>
                    <a:lnTo>
                      <a:pt x="1598" y="1206"/>
                    </a:lnTo>
                    <a:lnTo>
                      <a:pt x="1644" y="1188"/>
                    </a:lnTo>
                    <a:lnTo>
                      <a:pt x="1683" y="1169"/>
                    </a:lnTo>
                    <a:lnTo>
                      <a:pt x="1717" y="1149"/>
                    </a:lnTo>
                    <a:lnTo>
                      <a:pt x="1744" y="1128"/>
                    </a:lnTo>
                    <a:lnTo>
                      <a:pt x="1764" y="1105"/>
                    </a:lnTo>
                    <a:lnTo>
                      <a:pt x="1775" y="1083"/>
                    </a:lnTo>
                    <a:lnTo>
                      <a:pt x="1780" y="1059"/>
                    </a:lnTo>
                    <a:lnTo>
                      <a:pt x="1780" y="1319"/>
                    </a:lnTo>
                    <a:lnTo>
                      <a:pt x="1775" y="1342"/>
                    </a:lnTo>
                    <a:lnTo>
                      <a:pt x="1764" y="1365"/>
                    </a:lnTo>
                    <a:lnTo>
                      <a:pt x="1744" y="1387"/>
                    </a:lnTo>
                    <a:lnTo>
                      <a:pt x="1717" y="1409"/>
                    </a:lnTo>
                    <a:lnTo>
                      <a:pt x="1683" y="1429"/>
                    </a:lnTo>
                    <a:lnTo>
                      <a:pt x="1644" y="1448"/>
                    </a:lnTo>
                    <a:lnTo>
                      <a:pt x="1598" y="1466"/>
                    </a:lnTo>
                    <a:lnTo>
                      <a:pt x="1547" y="1483"/>
                    </a:lnTo>
                    <a:lnTo>
                      <a:pt x="1490" y="1499"/>
                    </a:lnTo>
                    <a:lnTo>
                      <a:pt x="1428" y="1512"/>
                    </a:lnTo>
                    <a:lnTo>
                      <a:pt x="1362" y="1526"/>
                    </a:lnTo>
                    <a:lnTo>
                      <a:pt x="1291" y="1536"/>
                    </a:lnTo>
                    <a:lnTo>
                      <a:pt x="1217" y="1545"/>
                    </a:lnTo>
                    <a:lnTo>
                      <a:pt x="1139" y="1553"/>
                    </a:lnTo>
                    <a:lnTo>
                      <a:pt x="1058" y="1558"/>
                    </a:lnTo>
                    <a:lnTo>
                      <a:pt x="976" y="1562"/>
                    </a:lnTo>
                    <a:lnTo>
                      <a:pt x="889" y="1563"/>
                    </a:lnTo>
                    <a:lnTo>
                      <a:pt x="804" y="1562"/>
                    </a:lnTo>
                    <a:lnTo>
                      <a:pt x="720" y="1558"/>
                    </a:lnTo>
                    <a:lnTo>
                      <a:pt x="640" y="1553"/>
                    </a:lnTo>
                    <a:lnTo>
                      <a:pt x="562" y="1545"/>
                    </a:lnTo>
                    <a:lnTo>
                      <a:pt x="488" y="1536"/>
                    </a:lnTo>
                    <a:lnTo>
                      <a:pt x="418" y="1526"/>
                    </a:lnTo>
                    <a:lnTo>
                      <a:pt x="352" y="1512"/>
                    </a:lnTo>
                    <a:lnTo>
                      <a:pt x="290" y="1499"/>
                    </a:lnTo>
                    <a:lnTo>
                      <a:pt x="233" y="1483"/>
                    </a:lnTo>
                    <a:lnTo>
                      <a:pt x="181" y="1466"/>
                    </a:lnTo>
                    <a:lnTo>
                      <a:pt x="136" y="1448"/>
                    </a:lnTo>
                    <a:lnTo>
                      <a:pt x="95" y="1429"/>
                    </a:lnTo>
                    <a:lnTo>
                      <a:pt x="63" y="1409"/>
                    </a:lnTo>
                    <a:lnTo>
                      <a:pt x="36" y="1387"/>
                    </a:lnTo>
                    <a:lnTo>
                      <a:pt x="16" y="1365"/>
                    </a:lnTo>
                    <a:lnTo>
                      <a:pt x="4" y="1342"/>
                    </a:lnTo>
                    <a:lnTo>
                      <a:pt x="0" y="1319"/>
                    </a:lnTo>
                    <a:lnTo>
                      <a:pt x="0" y="1059"/>
                    </a:lnTo>
                    <a:close/>
                    <a:moveTo>
                      <a:pt x="3292" y="949"/>
                    </a:moveTo>
                    <a:lnTo>
                      <a:pt x="3292" y="1209"/>
                    </a:lnTo>
                    <a:lnTo>
                      <a:pt x="3287" y="1232"/>
                    </a:lnTo>
                    <a:lnTo>
                      <a:pt x="3275" y="1255"/>
                    </a:lnTo>
                    <a:lnTo>
                      <a:pt x="3256" y="1277"/>
                    </a:lnTo>
                    <a:lnTo>
                      <a:pt x="3229" y="1297"/>
                    </a:lnTo>
                    <a:lnTo>
                      <a:pt x="3195" y="1319"/>
                    </a:lnTo>
                    <a:lnTo>
                      <a:pt x="3156" y="1338"/>
                    </a:lnTo>
                    <a:lnTo>
                      <a:pt x="3110" y="1356"/>
                    </a:lnTo>
                    <a:lnTo>
                      <a:pt x="3059" y="1373"/>
                    </a:lnTo>
                    <a:lnTo>
                      <a:pt x="3002" y="1389"/>
                    </a:lnTo>
                    <a:lnTo>
                      <a:pt x="2940" y="1402"/>
                    </a:lnTo>
                    <a:lnTo>
                      <a:pt x="2874" y="1414"/>
                    </a:lnTo>
                    <a:lnTo>
                      <a:pt x="2803" y="1426"/>
                    </a:lnTo>
                    <a:lnTo>
                      <a:pt x="2729" y="1435"/>
                    </a:lnTo>
                    <a:lnTo>
                      <a:pt x="2651" y="1443"/>
                    </a:lnTo>
                    <a:lnTo>
                      <a:pt x="2570" y="1447"/>
                    </a:lnTo>
                    <a:lnTo>
                      <a:pt x="2488" y="1450"/>
                    </a:lnTo>
                    <a:lnTo>
                      <a:pt x="2401" y="1452"/>
                    </a:lnTo>
                    <a:lnTo>
                      <a:pt x="2312" y="1450"/>
                    </a:lnTo>
                    <a:lnTo>
                      <a:pt x="2224" y="1447"/>
                    </a:lnTo>
                    <a:lnTo>
                      <a:pt x="2140" y="1441"/>
                    </a:lnTo>
                    <a:lnTo>
                      <a:pt x="2059" y="1434"/>
                    </a:lnTo>
                    <a:lnTo>
                      <a:pt x="1981" y="1423"/>
                    </a:lnTo>
                    <a:lnTo>
                      <a:pt x="1908" y="1411"/>
                    </a:lnTo>
                    <a:lnTo>
                      <a:pt x="1908" y="1404"/>
                    </a:lnTo>
                    <a:lnTo>
                      <a:pt x="1897" y="1404"/>
                    </a:lnTo>
                    <a:lnTo>
                      <a:pt x="1903" y="1383"/>
                    </a:lnTo>
                    <a:lnTo>
                      <a:pt x="1907" y="1360"/>
                    </a:lnTo>
                    <a:lnTo>
                      <a:pt x="1908" y="1336"/>
                    </a:lnTo>
                    <a:lnTo>
                      <a:pt x="1908" y="1151"/>
                    </a:lnTo>
                    <a:lnTo>
                      <a:pt x="1981" y="1164"/>
                    </a:lnTo>
                    <a:lnTo>
                      <a:pt x="2059" y="1174"/>
                    </a:lnTo>
                    <a:lnTo>
                      <a:pt x="2140" y="1182"/>
                    </a:lnTo>
                    <a:lnTo>
                      <a:pt x="2224" y="1187"/>
                    </a:lnTo>
                    <a:lnTo>
                      <a:pt x="2312" y="1191"/>
                    </a:lnTo>
                    <a:lnTo>
                      <a:pt x="2401" y="1192"/>
                    </a:lnTo>
                    <a:lnTo>
                      <a:pt x="2488" y="1191"/>
                    </a:lnTo>
                    <a:lnTo>
                      <a:pt x="2570" y="1188"/>
                    </a:lnTo>
                    <a:lnTo>
                      <a:pt x="2651" y="1183"/>
                    </a:lnTo>
                    <a:lnTo>
                      <a:pt x="2729" y="1175"/>
                    </a:lnTo>
                    <a:lnTo>
                      <a:pt x="2803" y="1166"/>
                    </a:lnTo>
                    <a:lnTo>
                      <a:pt x="2874" y="1155"/>
                    </a:lnTo>
                    <a:lnTo>
                      <a:pt x="2940" y="1142"/>
                    </a:lnTo>
                    <a:lnTo>
                      <a:pt x="3002" y="1129"/>
                    </a:lnTo>
                    <a:lnTo>
                      <a:pt x="3059" y="1113"/>
                    </a:lnTo>
                    <a:lnTo>
                      <a:pt x="3110" y="1096"/>
                    </a:lnTo>
                    <a:lnTo>
                      <a:pt x="3156" y="1078"/>
                    </a:lnTo>
                    <a:lnTo>
                      <a:pt x="3195" y="1059"/>
                    </a:lnTo>
                    <a:lnTo>
                      <a:pt x="3229" y="1038"/>
                    </a:lnTo>
                    <a:lnTo>
                      <a:pt x="3256" y="1017"/>
                    </a:lnTo>
                    <a:lnTo>
                      <a:pt x="3275" y="995"/>
                    </a:lnTo>
                    <a:lnTo>
                      <a:pt x="3287" y="972"/>
                    </a:lnTo>
                    <a:lnTo>
                      <a:pt x="3292" y="949"/>
                    </a:lnTo>
                    <a:close/>
                    <a:moveTo>
                      <a:pt x="0" y="733"/>
                    </a:moveTo>
                    <a:lnTo>
                      <a:pt x="4" y="756"/>
                    </a:lnTo>
                    <a:lnTo>
                      <a:pt x="16" y="779"/>
                    </a:lnTo>
                    <a:lnTo>
                      <a:pt x="36" y="801"/>
                    </a:lnTo>
                    <a:lnTo>
                      <a:pt x="63" y="823"/>
                    </a:lnTo>
                    <a:lnTo>
                      <a:pt x="95" y="843"/>
                    </a:lnTo>
                    <a:lnTo>
                      <a:pt x="136" y="862"/>
                    </a:lnTo>
                    <a:lnTo>
                      <a:pt x="181" y="880"/>
                    </a:lnTo>
                    <a:lnTo>
                      <a:pt x="233" y="897"/>
                    </a:lnTo>
                    <a:lnTo>
                      <a:pt x="290" y="913"/>
                    </a:lnTo>
                    <a:lnTo>
                      <a:pt x="352" y="926"/>
                    </a:lnTo>
                    <a:lnTo>
                      <a:pt x="418" y="940"/>
                    </a:lnTo>
                    <a:lnTo>
                      <a:pt x="488" y="950"/>
                    </a:lnTo>
                    <a:lnTo>
                      <a:pt x="562" y="959"/>
                    </a:lnTo>
                    <a:lnTo>
                      <a:pt x="640" y="967"/>
                    </a:lnTo>
                    <a:lnTo>
                      <a:pt x="720" y="972"/>
                    </a:lnTo>
                    <a:lnTo>
                      <a:pt x="804" y="976"/>
                    </a:lnTo>
                    <a:lnTo>
                      <a:pt x="889" y="977"/>
                    </a:lnTo>
                    <a:lnTo>
                      <a:pt x="976" y="976"/>
                    </a:lnTo>
                    <a:lnTo>
                      <a:pt x="1058" y="972"/>
                    </a:lnTo>
                    <a:lnTo>
                      <a:pt x="1139" y="967"/>
                    </a:lnTo>
                    <a:lnTo>
                      <a:pt x="1217" y="959"/>
                    </a:lnTo>
                    <a:lnTo>
                      <a:pt x="1291" y="950"/>
                    </a:lnTo>
                    <a:lnTo>
                      <a:pt x="1362" y="940"/>
                    </a:lnTo>
                    <a:lnTo>
                      <a:pt x="1428" y="926"/>
                    </a:lnTo>
                    <a:lnTo>
                      <a:pt x="1490" y="913"/>
                    </a:lnTo>
                    <a:lnTo>
                      <a:pt x="1547" y="897"/>
                    </a:lnTo>
                    <a:lnTo>
                      <a:pt x="1598" y="880"/>
                    </a:lnTo>
                    <a:lnTo>
                      <a:pt x="1644" y="862"/>
                    </a:lnTo>
                    <a:lnTo>
                      <a:pt x="1683" y="843"/>
                    </a:lnTo>
                    <a:lnTo>
                      <a:pt x="1717" y="823"/>
                    </a:lnTo>
                    <a:lnTo>
                      <a:pt x="1744" y="801"/>
                    </a:lnTo>
                    <a:lnTo>
                      <a:pt x="1764" y="779"/>
                    </a:lnTo>
                    <a:lnTo>
                      <a:pt x="1775" y="756"/>
                    </a:lnTo>
                    <a:lnTo>
                      <a:pt x="1780" y="733"/>
                    </a:lnTo>
                    <a:lnTo>
                      <a:pt x="1780" y="993"/>
                    </a:lnTo>
                    <a:lnTo>
                      <a:pt x="1775" y="1016"/>
                    </a:lnTo>
                    <a:lnTo>
                      <a:pt x="1764" y="1039"/>
                    </a:lnTo>
                    <a:lnTo>
                      <a:pt x="1744" y="1061"/>
                    </a:lnTo>
                    <a:lnTo>
                      <a:pt x="1717" y="1083"/>
                    </a:lnTo>
                    <a:lnTo>
                      <a:pt x="1683" y="1103"/>
                    </a:lnTo>
                    <a:lnTo>
                      <a:pt x="1644" y="1122"/>
                    </a:lnTo>
                    <a:lnTo>
                      <a:pt x="1598" y="1140"/>
                    </a:lnTo>
                    <a:lnTo>
                      <a:pt x="1547" y="1157"/>
                    </a:lnTo>
                    <a:lnTo>
                      <a:pt x="1490" y="1173"/>
                    </a:lnTo>
                    <a:lnTo>
                      <a:pt x="1428" y="1186"/>
                    </a:lnTo>
                    <a:lnTo>
                      <a:pt x="1362" y="1200"/>
                    </a:lnTo>
                    <a:lnTo>
                      <a:pt x="1291" y="1210"/>
                    </a:lnTo>
                    <a:lnTo>
                      <a:pt x="1217" y="1219"/>
                    </a:lnTo>
                    <a:lnTo>
                      <a:pt x="1139" y="1227"/>
                    </a:lnTo>
                    <a:lnTo>
                      <a:pt x="1058" y="1232"/>
                    </a:lnTo>
                    <a:lnTo>
                      <a:pt x="976" y="1236"/>
                    </a:lnTo>
                    <a:lnTo>
                      <a:pt x="889" y="1237"/>
                    </a:lnTo>
                    <a:lnTo>
                      <a:pt x="804" y="1236"/>
                    </a:lnTo>
                    <a:lnTo>
                      <a:pt x="720" y="1232"/>
                    </a:lnTo>
                    <a:lnTo>
                      <a:pt x="640" y="1227"/>
                    </a:lnTo>
                    <a:lnTo>
                      <a:pt x="562" y="1219"/>
                    </a:lnTo>
                    <a:lnTo>
                      <a:pt x="488" y="1210"/>
                    </a:lnTo>
                    <a:lnTo>
                      <a:pt x="418" y="1200"/>
                    </a:lnTo>
                    <a:lnTo>
                      <a:pt x="352" y="1186"/>
                    </a:lnTo>
                    <a:lnTo>
                      <a:pt x="290" y="1173"/>
                    </a:lnTo>
                    <a:lnTo>
                      <a:pt x="233" y="1157"/>
                    </a:lnTo>
                    <a:lnTo>
                      <a:pt x="181" y="1140"/>
                    </a:lnTo>
                    <a:lnTo>
                      <a:pt x="136" y="1122"/>
                    </a:lnTo>
                    <a:lnTo>
                      <a:pt x="95" y="1103"/>
                    </a:lnTo>
                    <a:lnTo>
                      <a:pt x="63" y="1083"/>
                    </a:lnTo>
                    <a:lnTo>
                      <a:pt x="36" y="1061"/>
                    </a:lnTo>
                    <a:lnTo>
                      <a:pt x="16" y="1039"/>
                    </a:lnTo>
                    <a:lnTo>
                      <a:pt x="4" y="1016"/>
                    </a:lnTo>
                    <a:lnTo>
                      <a:pt x="0" y="993"/>
                    </a:lnTo>
                    <a:lnTo>
                      <a:pt x="0" y="733"/>
                    </a:lnTo>
                    <a:close/>
                    <a:moveTo>
                      <a:pt x="3292" y="620"/>
                    </a:moveTo>
                    <a:lnTo>
                      <a:pt x="3292" y="880"/>
                    </a:lnTo>
                    <a:lnTo>
                      <a:pt x="3287" y="904"/>
                    </a:lnTo>
                    <a:lnTo>
                      <a:pt x="3275" y="926"/>
                    </a:lnTo>
                    <a:lnTo>
                      <a:pt x="3256" y="949"/>
                    </a:lnTo>
                    <a:lnTo>
                      <a:pt x="3229" y="970"/>
                    </a:lnTo>
                    <a:lnTo>
                      <a:pt x="3195" y="990"/>
                    </a:lnTo>
                    <a:lnTo>
                      <a:pt x="3156" y="1009"/>
                    </a:lnTo>
                    <a:lnTo>
                      <a:pt x="3110" y="1027"/>
                    </a:lnTo>
                    <a:lnTo>
                      <a:pt x="3059" y="1044"/>
                    </a:lnTo>
                    <a:lnTo>
                      <a:pt x="3002" y="1060"/>
                    </a:lnTo>
                    <a:lnTo>
                      <a:pt x="2940" y="1074"/>
                    </a:lnTo>
                    <a:lnTo>
                      <a:pt x="2874" y="1087"/>
                    </a:lnTo>
                    <a:lnTo>
                      <a:pt x="2803" y="1097"/>
                    </a:lnTo>
                    <a:lnTo>
                      <a:pt x="2729" y="1106"/>
                    </a:lnTo>
                    <a:lnTo>
                      <a:pt x="2651" y="1114"/>
                    </a:lnTo>
                    <a:lnTo>
                      <a:pt x="2570" y="1120"/>
                    </a:lnTo>
                    <a:lnTo>
                      <a:pt x="2488" y="1123"/>
                    </a:lnTo>
                    <a:lnTo>
                      <a:pt x="2401" y="1124"/>
                    </a:lnTo>
                    <a:lnTo>
                      <a:pt x="2312" y="1122"/>
                    </a:lnTo>
                    <a:lnTo>
                      <a:pt x="2224" y="1119"/>
                    </a:lnTo>
                    <a:lnTo>
                      <a:pt x="2140" y="1113"/>
                    </a:lnTo>
                    <a:lnTo>
                      <a:pt x="2059" y="1105"/>
                    </a:lnTo>
                    <a:lnTo>
                      <a:pt x="1981" y="1095"/>
                    </a:lnTo>
                    <a:lnTo>
                      <a:pt x="1908" y="1083"/>
                    </a:lnTo>
                    <a:lnTo>
                      <a:pt x="1908" y="1076"/>
                    </a:lnTo>
                    <a:lnTo>
                      <a:pt x="1897" y="1076"/>
                    </a:lnTo>
                    <a:lnTo>
                      <a:pt x="1906" y="1044"/>
                    </a:lnTo>
                    <a:lnTo>
                      <a:pt x="1908" y="1009"/>
                    </a:lnTo>
                    <a:lnTo>
                      <a:pt x="1908" y="823"/>
                    </a:lnTo>
                    <a:lnTo>
                      <a:pt x="1981" y="835"/>
                    </a:lnTo>
                    <a:lnTo>
                      <a:pt x="2059" y="845"/>
                    </a:lnTo>
                    <a:lnTo>
                      <a:pt x="2140" y="853"/>
                    </a:lnTo>
                    <a:lnTo>
                      <a:pt x="2224" y="859"/>
                    </a:lnTo>
                    <a:lnTo>
                      <a:pt x="2312" y="863"/>
                    </a:lnTo>
                    <a:lnTo>
                      <a:pt x="2401" y="864"/>
                    </a:lnTo>
                    <a:lnTo>
                      <a:pt x="2488" y="863"/>
                    </a:lnTo>
                    <a:lnTo>
                      <a:pt x="2570" y="860"/>
                    </a:lnTo>
                    <a:lnTo>
                      <a:pt x="2651" y="854"/>
                    </a:lnTo>
                    <a:lnTo>
                      <a:pt x="2729" y="846"/>
                    </a:lnTo>
                    <a:lnTo>
                      <a:pt x="2803" y="837"/>
                    </a:lnTo>
                    <a:lnTo>
                      <a:pt x="2874" y="827"/>
                    </a:lnTo>
                    <a:lnTo>
                      <a:pt x="2940" y="814"/>
                    </a:lnTo>
                    <a:lnTo>
                      <a:pt x="3002" y="800"/>
                    </a:lnTo>
                    <a:lnTo>
                      <a:pt x="3059" y="784"/>
                    </a:lnTo>
                    <a:lnTo>
                      <a:pt x="3110" y="768"/>
                    </a:lnTo>
                    <a:lnTo>
                      <a:pt x="3156" y="750"/>
                    </a:lnTo>
                    <a:lnTo>
                      <a:pt x="3195" y="730"/>
                    </a:lnTo>
                    <a:lnTo>
                      <a:pt x="3229" y="710"/>
                    </a:lnTo>
                    <a:lnTo>
                      <a:pt x="3256" y="689"/>
                    </a:lnTo>
                    <a:lnTo>
                      <a:pt x="3275" y="666"/>
                    </a:lnTo>
                    <a:lnTo>
                      <a:pt x="3287" y="644"/>
                    </a:lnTo>
                    <a:lnTo>
                      <a:pt x="3292" y="620"/>
                    </a:lnTo>
                    <a:close/>
                    <a:moveTo>
                      <a:pt x="538" y="616"/>
                    </a:moveTo>
                    <a:lnTo>
                      <a:pt x="511" y="664"/>
                    </a:lnTo>
                    <a:lnTo>
                      <a:pt x="540" y="667"/>
                    </a:lnTo>
                    <a:lnTo>
                      <a:pt x="553" y="670"/>
                    </a:lnTo>
                    <a:lnTo>
                      <a:pt x="567" y="673"/>
                    </a:lnTo>
                    <a:lnTo>
                      <a:pt x="580" y="676"/>
                    </a:lnTo>
                    <a:lnTo>
                      <a:pt x="592" y="681"/>
                    </a:lnTo>
                    <a:lnTo>
                      <a:pt x="601" y="688"/>
                    </a:lnTo>
                    <a:lnTo>
                      <a:pt x="609" y="694"/>
                    </a:lnTo>
                    <a:lnTo>
                      <a:pt x="613" y="705"/>
                    </a:lnTo>
                    <a:lnTo>
                      <a:pt x="612" y="715"/>
                    </a:lnTo>
                    <a:lnTo>
                      <a:pt x="607" y="728"/>
                    </a:lnTo>
                    <a:lnTo>
                      <a:pt x="599" y="741"/>
                    </a:lnTo>
                    <a:lnTo>
                      <a:pt x="744" y="751"/>
                    </a:lnTo>
                    <a:lnTo>
                      <a:pt x="752" y="737"/>
                    </a:lnTo>
                    <a:lnTo>
                      <a:pt x="759" y="720"/>
                    </a:lnTo>
                    <a:lnTo>
                      <a:pt x="762" y="705"/>
                    </a:lnTo>
                    <a:lnTo>
                      <a:pt x="760" y="691"/>
                    </a:lnTo>
                    <a:lnTo>
                      <a:pt x="1287" y="727"/>
                    </a:lnTo>
                    <a:lnTo>
                      <a:pt x="1319" y="670"/>
                    </a:lnTo>
                    <a:lnTo>
                      <a:pt x="538" y="616"/>
                    </a:lnTo>
                    <a:close/>
                    <a:moveTo>
                      <a:pt x="889" y="439"/>
                    </a:moveTo>
                    <a:lnTo>
                      <a:pt x="976" y="440"/>
                    </a:lnTo>
                    <a:lnTo>
                      <a:pt x="1058" y="444"/>
                    </a:lnTo>
                    <a:lnTo>
                      <a:pt x="1139" y="449"/>
                    </a:lnTo>
                    <a:lnTo>
                      <a:pt x="1217" y="457"/>
                    </a:lnTo>
                    <a:lnTo>
                      <a:pt x="1291" y="466"/>
                    </a:lnTo>
                    <a:lnTo>
                      <a:pt x="1362" y="476"/>
                    </a:lnTo>
                    <a:lnTo>
                      <a:pt x="1428" y="490"/>
                    </a:lnTo>
                    <a:lnTo>
                      <a:pt x="1490" y="503"/>
                    </a:lnTo>
                    <a:lnTo>
                      <a:pt x="1547" y="519"/>
                    </a:lnTo>
                    <a:lnTo>
                      <a:pt x="1598" y="536"/>
                    </a:lnTo>
                    <a:lnTo>
                      <a:pt x="1644" y="554"/>
                    </a:lnTo>
                    <a:lnTo>
                      <a:pt x="1683" y="573"/>
                    </a:lnTo>
                    <a:lnTo>
                      <a:pt x="1717" y="593"/>
                    </a:lnTo>
                    <a:lnTo>
                      <a:pt x="1744" y="615"/>
                    </a:lnTo>
                    <a:lnTo>
                      <a:pt x="1764" y="637"/>
                    </a:lnTo>
                    <a:lnTo>
                      <a:pt x="1775" y="660"/>
                    </a:lnTo>
                    <a:lnTo>
                      <a:pt x="1780" y="683"/>
                    </a:lnTo>
                    <a:lnTo>
                      <a:pt x="1775" y="707"/>
                    </a:lnTo>
                    <a:lnTo>
                      <a:pt x="1764" y="729"/>
                    </a:lnTo>
                    <a:lnTo>
                      <a:pt x="1744" y="752"/>
                    </a:lnTo>
                    <a:lnTo>
                      <a:pt x="1717" y="773"/>
                    </a:lnTo>
                    <a:lnTo>
                      <a:pt x="1683" y="793"/>
                    </a:lnTo>
                    <a:lnTo>
                      <a:pt x="1644" y="813"/>
                    </a:lnTo>
                    <a:lnTo>
                      <a:pt x="1598" y="831"/>
                    </a:lnTo>
                    <a:lnTo>
                      <a:pt x="1547" y="847"/>
                    </a:lnTo>
                    <a:lnTo>
                      <a:pt x="1490" y="863"/>
                    </a:lnTo>
                    <a:lnTo>
                      <a:pt x="1428" y="878"/>
                    </a:lnTo>
                    <a:lnTo>
                      <a:pt x="1362" y="890"/>
                    </a:lnTo>
                    <a:lnTo>
                      <a:pt x="1291" y="901"/>
                    </a:lnTo>
                    <a:lnTo>
                      <a:pt x="1217" y="910"/>
                    </a:lnTo>
                    <a:lnTo>
                      <a:pt x="1139" y="917"/>
                    </a:lnTo>
                    <a:lnTo>
                      <a:pt x="1058" y="923"/>
                    </a:lnTo>
                    <a:lnTo>
                      <a:pt x="976" y="926"/>
                    </a:lnTo>
                    <a:lnTo>
                      <a:pt x="889" y="927"/>
                    </a:lnTo>
                    <a:lnTo>
                      <a:pt x="804" y="926"/>
                    </a:lnTo>
                    <a:lnTo>
                      <a:pt x="720" y="923"/>
                    </a:lnTo>
                    <a:lnTo>
                      <a:pt x="640" y="917"/>
                    </a:lnTo>
                    <a:lnTo>
                      <a:pt x="562" y="910"/>
                    </a:lnTo>
                    <a:lnTo>
                      <a:pt x="488" y="901"/>
                    </a:lnTo>
                    <a:lnTo>
                      <a:pt x="418" y="890"/>
                    </a:lnTo>
                    <a:lnTo>
                      <a:pt x="352" y="878"/>
                    </a:lnTo>
                    <a:lnTo>
                      <a:pt x="290" y="863"/>
                    </a:lnTo>
                    <a:lnTo>
                      <a:pt x="233" y="847"/>
                    </a:lnTo>
                    <a:lnTo>
                      <a:pt x="181" y="831"/>
                    </a:lnTo>
                    <a:lnTo>
                      <a:pt x="136" y="813"/>
                    </a:lnTo>
                    <a:lnTo>
                      <a:pt x="95" y="793"/>
                    </a:lnTo>
                    <a:lnTo>
                      <a:pt x="63" y="773"/>
                    </a:lnTo>
                    <a:lnTo>
                      <a:pt x="36" y="752"/>
                    </a:lnTo>
                    <a:lnTo>
                      <a:pt x="16" y="729"/>
                    </a:lnTo>
                    <a:lnTo>
                      <a:pt x="4" y="707"/>
                    </a:lnTo>
                    <a:lnTo>
                      <a:pt x="0" y="683"/>
                    </a:lnTo>
                    <a:lnTo>
                      <a:pt x="4" y="660"/>
                    </a:lnTo>
                    <a:lnTo>
                      <a:pt x="16" y="637"/>
                    </a:lnTo>
                    <a:lnTo>
                      <a:pt x="36" y="615"/>
                    </a:lnTo>
                    <a:lnTo>
                      <a:pt x="63" y="593"/>
                    </a:lnTo>
                    <a:lnTo>
                      <a:pt x="95" y="573"/>
                    </a:lnTo>
                    <a:lnTo>
                      <a:pt x="136" y="554"/>
                    </a:lnTo>
                    <a:lnTo>
                      <a:pt x="181" y="536"/>
                    </a:lnTo>
                    <a:lnTo>
                      <a:pt x="233" y="519"/>
                    </a:lnTo>
                    <a:lnTo>
                      <a:pt x="290" y="503"/>
                    </a:lnTo>
                    <a:lnTo>
                      <a:pt x="352" y="490"/>
                    </a:lnTo>
                    <a:lnTo>
                      <a:pt x="418" y="476"/>
                    </a:lnTo>
                    <a:lnTo>
                      <a:pt x="488" y="466"/>
                    </a:lnTo>
                    <a:lnTo>
                      <a:pt x="562" y="457"/>
                    </a:lnTo>
                    <a:lnTo>
                      <a:pt x="640" y="449"/>
                    </a:lnTo>
                    <a:lnTo>
                      <a:pt x="720" y="444"/>
                    </a:lnTo>
                    <a:lnTo>
                      <a:pt x="804" y="440"/>
                    </a:lnTo>
                    <a:lnTo>
                      <a:pt x="889" y="439"/>
                    </a:lnTo>
                    <a:close/>
                    <a:moveTo>
                      <a:pt x="1512" y="294"/>
                    </a:moveTo>
                    <a:lnTo>
                      <a:pt x="1516" y="318"/>
                    </a:lnTo>
                    <a:lnTo>
                      <a:pt x="1528" y="340"/>
                    </a:lnTo>
                    <a:lnTo>
                      <a:pt x="1548" y="363"/>
                    </a:lnTo>
                    <a:lnTo>
                      <a:pt x="1574" y="384"/>
                    </a:lnTo>
                    <a:lnTo>
                      <a:pt x="1607" y="404"/>
                    </a:lnTo>
                    <a:lnTo>
                      <a:pt x="1648" y="423"/>
                    </a:lnTo>
                    <a:lnTo>
                      <a:pt x="1693" y="441"/>
                    </a:lnTo>
                    <a:lnTo>
                      <a:pt x="1745" y="458"/>
                    </a:lnTo>
                    <a:lnTo>
                      <a:pt x="1802" y="474"/>
                    </a:lnTo>
                    <a:lnTo>
                      <a:pt x="1864" y="487"/>
                    </a:lnTo>
                    <a:lnTo>
                      <a:pt x="1930" y="501"/>
                    </a:lnTo>
                    <a:lnTo>
                      <a:pt x="2000" y="511"/>
                    </a:lnTo>
                    <a:lnTo>
                      <a:pt x="2074" y="520"/>
                    </a:lnTo>
                    <a:lnTo>
                      <a:pt x="2152" y="528"/>
                    </a:lnTo>
                    <a:lnTo>
                      <a:pt x="2232" y="534"/>
                    </a:lnTo>
                    <a:lnTo>
                      <a:pt x="2316" y="537"/>
                    </a:lnTo>
                    <a:lnTo>
                      <a:pt x="2401" y="538"/>
                    </a:lnTo>
                    <a:lnTo>
                      <a:pt x="2488" y="537"/>
                    </a:lnTo>
                    <a:lnTo>
                      <a:pt x="2570" y="534"/>
                    </a:lnTo>
                    <a:lnTo>
                      <a:pt x="2651" y="528"/>
                    </a:lnTo>
                    <a:lnTo>
                      <a:pt x="2729" y="520"/>
                    </a:lnTo>
                    <a:lnTo>
                      <a:pt x="2803" y="511"/>
                    </a:lnTo>
                    <a:lnTo>
                      <a:pt x="2874" y="501"/>
                    </a:lnTo>
                    <a:lnTo>
                      <a:pt x="2940" y="487"/>
                    </a:lnTo>
                    <a:lnTo>
                      <a:pt x="3002" y="474"/>
                    </a:lnTo>
                    <a:lnTo>
                      <a:pt x="3059" y="458"/>
                    </a:lnTo>
                    <a:lnTo>
                      <a:pt x="3110" y="441"/>
                    </a:lnTo>
                    <a:lnTo>
                      <a:pt x="3156" y="423"/>
                    </a:lnTo>
                    <a:lnTo>
                      <a:pt x="3195" y="404"/>
                    </a:lnTo>
                    <a:lnTo>
                      <a:pt x="3229" y="384"/>
                    </a:lnTo>
                    <a:lnTo>
                      <a:pt x="3256" y="363"/>
                    </a:lnTo>
                    <a:lnTo>
                      <a:pt x="3275" y="340"/>
                    </a:lnTo>
                    <a:lnTo>
                      <a:pt x="3287" y="318"/>
                    </a:lnTo>
                    <a:lnTo>
                      <a:pt x="3292" y="294"/>
                    </a:lnTo>
                    <a:lnTo>
                      <a:pt x="3292" y="554"/>
                    </a:lnTo>
                    <a:lnTo>
                      <a:pt x="3287" y="577"/>
                    </a:lnTo>
                    <a:lnTo>
                      <a:pt x="3275" y="600"/>
                    </a:lnTo>
                    <a:lnTo>
                      <a:pt x="3256" y="622"/>
                    </a:lnTo>
                    <a:lnTo>
                      <a:pt x="3229" y="644"/>
                    </a:lnTo>
                    <a:lnTo>
                      <a:pt x="3195" y="664"/>
                    </a:lnTo>
                    <a:lnTo>
                      <a:pt x="3156" y="683"/>
                    </a:lnTo>
                    <a:lnTo>
                      <a:pt x="3110" y="701"/>
                    </a:lnTo>
                    <a:lnTo>
                      <a:pt x="3059" y="718"/>
                    </a:lnTo>
                    <a:lnTo>
                      <a:pt x="3002" y="734"/>
                    </a:lnTo>
                    <a:lnTo>
                      <a:pt x="2940" y="747"/>
                    </a:lnTo>
                    <a:lnTo>
                      <a:pt x="2874" y="761"/>
                    </a:lnTo>
                    <a:lnTo>
                      <a:pt x="2803" y="771"/>
                    </a:lnTo>
                    <a:lnTo>
                      <a:pt x="2729" y="780"/>
                    </a:lnTo>
                    <a:lnTo>
                      <a:pt x="2651" y="788"/>
                    </a:lnTo>
                    <a:lnTo>
                      <a:pt x="2570" y="793"/>
                    </a:lnTo>
                    <a:lnTo>
                      <a:pt x="2488" y="797"/>
                    </a:lnTo>
                    <a:lnTo>
                      <a:pt x="2401" y="798"/>
                    </a:lnTo>
                    <a:lnTo>
                      <a:pt x="2312" y="796"/>
                    </a:lnTo>
                    <a:lnTo>
                      <a:pt x="2224" y="792"/>
                    </a:lnTo>
                    <a:lnTo>
                      <a:pt x="2140" y="787"/>
                    </a:lnTo>
                    <a:lnTo>
                      <a:pt x="2059" y="779"/>
                    </a:lnTo>
                    <a:lnTo>
                      <a:pt x="1981" y="769"/>
                    </a:lnTo>
                    <a:lnTo>
                      <a:pt x="1908" y="756"/>
                    </a:lnTo>
                    <a:lnTo>
                      <a:pt x="1908" y="750"/>
                    </a:lnTo>
                    <a:lnTo>
                      <a:pt x="1903" y="750"/>
                    </a:lnTo>
                    <a:lnTo>
                      <a:pt x="1907" y="726"/>
                    </a:lnTo>
                    <a:lnTo>
                      <a:pt x="1908" y="700"/>
                    </a:lnTo>
                    <a:lnTo>
                      <a:pt x="1906" y="666"/>
                    </a:lnTo>
                    <a:lnTo>
                      <a:pt x="1898" y="634"/>
                    </a:lnTo>
                    <a:lnTo>
                      <a:pt x="1885" y="604"/>
                    </a:lnTo>
                    <a:lnTo>
                      <a:pt x="1868" y="576"/>
                    </a:lnTo>
                    <a:lnTo>
                      <a:pt x="1846" y="550"/>
                    </a:lnTo>
                    <a:lnTo>
                      <a:pt x="1820" y="526"/>
                    </a:lnTo>
                    <a:lnTo>
                      <a:pt x="1791" y="503"/>
                    </a:lnTo>
                    <a:lnTo>
                      <a:pt x="1758" y="483"/>
                    </a:lnTo>
                    <a:lnTo>
                      <a:pt x="1723" y="464"/>
                    </a:lnTo>
                    <a:lnTo>
                      <a:pt x="1684" y="447"/>
                    </a:lnTo>
                    <a:lnTo>
                      <a:pt x="1644" y="430"/>
                    </a:lnTo>
                    <a:lnTo>
                      <a:pt x="1602" y="417"/>
                    </a:lnTo>
                    <a:lnTo>
                      <a:pt x="1557" y="403"/>
                    </a:lnTo>
                    <a:lnTo>
                      <a:pt x="1512" y="392"/>
                    </a:lnTo>
                    <a:lnTo>
                      <a:pt x="1512" y="294"/>
                    </a:lnTo>
                    <a:close/>
                    <a:moveTo>
                      <a:pt x="2547" y="177"/>
                    </a:moveTo>
                    <a:lnTo>
                      <a:pt x="2540" y="190"/>
                    </a:lnTo>
                    <a:lnTo>
                      <a:pt x="2532" y="207"/>
                    </a:lnTo>
                    <a:lnTo>
                      <a:pt x="2529" y="223"/>
                    </a:lnTo>
                    <a:lnTo>
                      <a:pt x="2531" y="237"/>
                    </a:lnTo>
                    <a:lnTo>
                      <a:pt x="2004" y="201"/>
                    </a:lnTo>
                    <a:lnTo>
                      <a:pt x="1972" y="258"/>
                    </a:lnTo>
                    <a:lnTo>
                      <a:pt x="2754" y="312"/>
                    </a:lnTo>
                    <a:lnTo>
                      <a:pt x="2780" y="264"/>
                    </a:lnTo>
                    <a:lnTo>
                      <a:pt x="2752" y="260"/>
                    </a:lnTo>
                    <a:lnTo>
                      <a:pt x="2737" y="258"/>
                    </a:lnTo>
                    <a:lnTo>
                      <a:pt x="2724" y="255"/>
                    </a:lnTo>
                    <a:lnTo>
                      <a:pt x="2712" y="251"/>
                    </a:lnTo>
                    <a:lnTo>
                      <a:pt x="2699" y="247"/>
                    </a:lnTo>
                    <a:lnTo>
                      <a:pt x="2689" y="240"/>
                    </a:lnTo>
                    <a:lnTo>
                      <a:pt x="2682" y="233"/>
                    </a:lnTo>
                    <a:lnTo>
                      <a:pt x="2679" y="224"/>
                    </a:lnTo>
                    <a:lnTo>
                      <a:pt x="2679" y="213"/>
                    </a:lnTo>
                    <a:lnTo>
                      <a:pt x="2685" y="201"/>
                    </a:lnTo>
                    <a:lnTo>
                      <a:pt x="2691" y="187"/>
                    </a:lnTo>
                    <a:lnTo>
                      <a:pt x="2547" y="177"/>
                    </a:lnTo>
                    <a:close/>
                    <a:moveTo>
                      <a:pt x="2401" y="0"/>
                    </a:moveTo>
                    <a:lnTo>
                      <a:pt x="2488" y="1"/>
                    </a:lnTo>
                    <a:lnTo>
                      <a:pt x="2570" y="5"/>
                    </a:lnTo>
                    <a:lnTo>
                      <a:pt x="2651" y="10"/>
                    </a:lnTo>
                    <a:lnTo>
                      <a:pt x="2729" y="18"/>
                    </a:lnTo>
                    <a:lnTo>
                      <a:pt x="2803" y="27"/>
                    </a:lnTo>
                    <a:lnTo>
                      <a:pt x="2874" y="37"/>
                    </a:lnTo>
                    <a:lnTo>
                      <a:pt x="2940" y="51"/>
                    </a:lnTo>
                    <a:lnTo>
                      <a:pt x="3002" y="64"/>
                    </a:lnTo>
                    <a:lnTo>
                      <a:pt x="3059" y="80"/>
                    </a:lnTo>
                    <a:lnTo>
                      <a:pt x="3110" y="97"/>
                    </a:lnTo>
                    <a:lnTo>
                      <a:pt x="3156" y="115"/>
                    </a:lnTo>
                    <a:lnTo>
                      <a:pt x="3195" y="134"/>
                    </a:lnTo>
                    <a:lnTo>
                      <a:pt x="3229" y="154"/>
                    </a:lnTo>
                    <a:lnTo>
                      <a:pt x="3256" y="176"/>
                    </a:lnTo>
                    <a:lnTo>
                      <a:pt x="3275" y="198"/>
                    </a:lnTo>
                    <a:lnTo>
                      <a:pt x="3287" y="221"/>
                    </a:lnTo>
                    <a:lnTo>
                      <a:pt x="3292" y="244"/>
                    </a:lnTo>
                    <a:lnTo>
                      <a:pt x="3287" y="268"/>
                    </a:lnTo>
                    <a:lnTo>
                      <a:pt x="3275" y="291"/>
                    </a:lnTo>
                    <a:lnTo>
                      <a:pt x="3256" y="313"/>
                    </a:lnTo>
                    <a:lnTo>
                      <a:pt x="3229" y="334"/>
                    </a:lnTo>
                    <a:lnTo>
                      <a:pt x="3195" y="355"/>
                    </a:lnTo>
                    <a:lnTo>
                      <a:pt x="3156" y="374"/>
                    </a:lnTo>
                    <a:lnTo>
                      <a:pt x="3110" y="392"/>
                    </a:lnTo>
                    <a:lnTo>
                      <a:pt x="3059" y="409"/>
                    </a:lnTo>
                    <a:lnTo>
                      <a:pt x="3002" y="424"/>
                    </a:lnTo>
                    <a:lnTo>
                      <a:pt x="2940" y="439"/>
                    </a:lnTo>
                    <a:lnTo>
                      <a:pt x="2874" y="451"/>
                    </a:lnTo>
                    <a:lnTo>
                      <a:pt x="2803" y="463"/>
                    </a:lnTo>
                    <a:lnTo>
                      <a:pt x="2729" y="472"/>
                    </a:lnTo>
                    <a:lnTo>
                      <a:pt x="2651" y="478"/>
                    </a:lnTo>
                    <a:lnTo>
                      <a:pt x="2570" y="484"/>
                    </a:lnTo>
                    <a:lnTo>
                      <a:pt x="2488" y="487"/>
                    </a:lnTo>
                    <a:lnTo>
                      <a:pt x="2401" y="489"/>
                    </a:lnTo>
                    <a:lnTo>
                      <a:pt x="2316" y="487"/>
                    </a:lnTo>
                    <a:lnTo>
                      <a:pt x="2232" y="484"/>
                    </a:lnTo>
                    <a:lnTo>
                      <a:pt x="2152" y="478"/>
                    </a:lnTo>
                    <a:lnTo>
                      <a:pt x="2074" y="472"/>
                    </a:lnTo>
                    <a:lnTo>
                      <a:pt x="2000" y="463"/>
                    </a:lnTo>
                    <a:lnTo>
                      <a:pt x="1930" y="451"/>
                    </a:lnTo>
                    <a:lnTo>
                      <a:pt x="1864" y="439"/>
                    </a:lnTo>
                    <a:lnTo>
                      <a:pt x="1802" y="424"/>
                    </a:lnTo>
                    <a:lnTo>
                      <a:pt x="1745" y="409"/>
                    </a:lnTo>
                    <a:lnTo>
                      <a:pt x="1693" y="392"/>
                    </a:lnTo>
                    <a:lnTo>
                      <a:pt x="1648" y="374"/>
                    </a:lnTo>
                    <a:lnTo>
                      <a:pt x="1607" y="355"/>
                    </a:lnTo>
                    <a:lnTo>
                      <a:pt x="1574" y="334"/>
                    </a:lnTo>
                    <a:lnTo>
                      <a:pt x="1548" y="313"/>
                    </a:lnTo>
                    <a:lnTo>
                      <a:pt x="1528" y="291"/>
                    </a:lnTo>
                    <a:lnTo>
                      <a:pt x="1516" y="268"/>
                    </a:lnTo>
                    <a:lnTo>
                      <a:pt x="1512" y="244"/>
                    </a:lnTo>
                    <a:lnTo>
                      <a:pt x="1516" y="221"/>
                    </a:lnTo>
                    <a:lnTo>
                      <a:pt x="1528" y="198"/>
                    </a:lnTo>
                    <a:lnTo>
                      <a:pt x="1548" y="176"/>
                    </a:lnTo>
                    <a:lnTo>
                      <a:pt x="1574" y="154"/>
                    </a:lnTo>
                    <a:lnTo>
                      <a:pt x="1607" y="134"/>
                    </a:lnTo>
                    <a:lnTo>
                      <a:pt x="1648" y="115"/>
                    </a:lnTo>
                    <a:lnTo>
                      <a:pt x="1693" y="97"/>
                    </a:lnTo>
                    <a:lnTo>
                      <a:pt x="1745" y="80"/>
                    </a:lnTo>
                    <a:lnTo>
                      <a:pt x="1802" y="64"/>
                    </a:lnTo>
                    <a:lnTo>
                      <a:pt x="1864" y="51"/>
                    </a:lnTo>
                    <a:lnTo>
                      <a:pt x="1930" y="37"/>
                    </a:lnTo>
                    <a:lnTo>
                      <a:pt x="2000" y="27"/>
                    </a:lnTo>
                    <a:lnTo>
                      <a:pt x="2074" y="18"/>
                    </a:lnTo>
                    <a:lnTo>
                      <a:pt x="2152" y="10"/>
                    </a:lnTo>
                    <a:lnTo>
                      <a:pt x="2232" y="5"/>
                    </a:lnTo>
                    <a:lnTo>
                      <a:pt x="2316" y="1"/>
                    </a:lnTo>
                    <a:lnTo>
                      <a:pt x="240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b="1">
                  <a:solidFill>
                    <a:srgbClr val="44546A"/>
                  </a:solidFill>
                  <a:ea typeface="Heiti TC Light"/>
                  <a:cs typeface="Heiti TC Light"/>
                </a:endParaRPr>
              </a:p>
            </p:txBody>
          </p:sp>
        </p:grpSp>
      </p:grpSp>
      <p:grpSp>
        <p:nvGrpSpPr>
          <p:cNvPr id="82" name="Group 81"/>
          <p:cNvGrpSpPr/>
          <p:nvPr/>
        </p:nvGrpSpPr>
        <p:grpSpPr>
          <a:xfrm>
            <a:off x="4866398" y="4251639"/>
            <a:ext cx="4151661" cy="830997"/>
            <a:chOff x="6497932" y="5429511"/>
            <a:chExt cx="5535548" cy="1107995"/>
          </a:xfrm>
        </p:grpSpPr>
        <p:sp>
          <p:nvSpPr>
            <p:cNvPr id="52" name="Rectangle 51"/>
            <p:cNvSpPr/>
            <p:nvPr/>
          </p:nvSpPr>
          <p:spPr>
            <a:xfrm>
              <a:off x="7339473" y="5429511"/>
              <a:ext cx="4694007" cy="1107995"/>
            </a:xfrm>
            <a:prstGeom prst="rect">
              <a:avLst/>
            </a:prstGeom>
          </p:spPr>
          <p:txBody>
            <a:bodyPr wrap="square">
              <a:spAutoFit/>
            </a:bodyPr>
            <a:lstStyle/>
            <a:p>
              <a:pPr marL="0" lvl="1" defTabSz="685783">
                <a:buClr>
                  <a:srgbClr val="404040"/>
                </a:buClr>
                <a:buSzPct val="100000"/>
              </a:pPr>
              <a:r>
                <a:rPr lang="zh-TW" altLang="en-US" sz="1200" b="1" dirty="0">
                  <a:solidFill>
                    <a:srgbClr val="44546A"/>
                  </a:solidFill>
                  <a:ea typeface="Heiti TC Light"/>
                  <a:cs typeface="Heiti TC Light"/>
                  <a:sym typeface="Century Gothic"/>
                </a:rPr>
                <a:t>當</a:t>
              </a:r>
              <a:r>
                <a:rPr lang="en-US" altLang="zh-TW" sz="1200" b="1" dirty="0">
                  <a:solidFill>
                    <a:srgbClr val="44546A"/>
                  </a:solidFill>
                  <a:ea typeface="Heiti TC Light"/>
                  <a:cs typeface="Heiti TC Light"/>
                  <a:sym typeface="Century Gothic"/>
                </a:rPr>
                <a:t>BV</a:t>
              </a:r>
              <a:r>
                <a:rPr lang="zh-TW" altLang="en-US" sz="1200" b="1" dirty="0">
                  <a:solidFill>
                    <a:srgbClr val="44546A"/>
                  </a:solidFill>
                  <a:ea typeface="Heiti TC Light"/>
                  <a:cs typeface="Heiti TC Light"/>
                  <a:sym typeface="Century Gothic"/>
                </a:rPr>
                <a:t>和</a:t>
              </a:r>
              <a:r>
                <a:rPr lang="en-US" altLang="zh-TW" sz="1200" b="1" dirty="0">
                  <a:solidFill>
                    <a:srgbClr val="44546A"/>
                  </a:solidFill>
                  <a:ea typeface="Heiti TC Light"/>
                  <a:cs typeface="Heiti TC Light"/>
                  <a:sym typeface="Century Gothic"/>
                </a:rPr>
                <a:t>IBV</a:t>
              </a:r>
              <a:r>
                <a:rPr lang="zh-TW" altLang="en-US" sz="1200" b="1" dirty="0">
                  <a:solidFill>
                    <a:srgbClr val="44546A"/>
                  </a:solidFill>
                  <a:ea typeface="Heiti TC Light"/>
                  <a:cs typeface="Heiti TC Light"/>
                  <a:sym typeface="Century Gothic"/>
                </a:rPr>
                <a:t>累積到一定數額時，你就可從業績紅利計劃（</a:t>
              </a:r>
              <a:r>
                <a:rPr lang="en-US" altLang="zh-TW" sz="1200" b="1" dirty="0">
                  <a:solidFill>
                    <a:srgbClr val="44546A"/>
                  </a:solidFill>
                  <a:ea typeface="Heiti TC Light"/>
                  <a:cs typeface="Heiti TC Light"/>
                  <a:sym typeface="Century Gothic"/>
                </a:rPr>
                <a:t>MPCP</a:t>
              </a:r>
              <a:r>
                <a:rPr lang="zh-TW" altLang="en-US" sz="1200" b="1" dirty="0">
                  <a:solidFill>
                    <a:srgbClr val="44546A"/>
                  </a:solidFill>
                  <a:ea typeface="Heiti TC Light"/>
                  <a:cs typeface="Heiti TC Light"/>
                  <a:sym typeface="Century Gothic"/>
                </a:rPr>
                <a:t>）中賺取永續收入。</a:t>
              </a:r>
              <a:r>
                <a:rPr lang="en-US" sz="1200" b="1" dirty="0" smtClean="0">
                  <a:solidFill>
                    <a:srgbClr val="44546A"/>
                  </a:solidFill>
                  <a:ea typeface="Heiti TC Light"/>
                  <a:cs typeface="Heiti TC Light"/>
                  <a:sym typeface="Century Gothic"/>
                </a:rPr>
                <a:t>That </a:t>
              </a:r>
              <a:r>
                <a:rPr lang="en-US" sz="1200" b="1" dirty="0">
                  <a:solidFill>
                    <a:srgbClr val="44546A"/>
                  </a:solidFill>
                  <a:ea typeface="Heiti TC Light"/>
                  <a:cs typeface="Heiti TC Light"/>
                  <a:sym typeface="Century Gothic"/>
                </a:rPr>
                <a:t>currency </a:t>
              </a:r>
              <a:r>
                <a:rPr lang="en-US" sz="1200" b="1" dirty="0" smtClean="0">
                  <a:solidFill>
                    <a:srgbClr val="44546A"/>
                  </a:solidFill>
                  <a:ea typeface="Heiti TC Light"/>
                  <a:cs typeface="Heiti TC Light"/>
                  <a:sym typeface="Century Gothic"/>
                </a:rPr>
                <a:t>accumulates </a:t>
              </a:r>
              <a:r>
                <a:rPr lang="en-US" sz="1200" b="1" dirty="0">
                  <a:solidFill>
                    <a:srgbClr val="44546A"/>
                  </a:solidFill>
                  <a:ea typeface="Heiti TC Light"/>
                  <a:cs typeface="Heiti TC Light"/>
                  <a:sym typeface="Century Gothic"/>
                </a:rPr>
                <a:t>and when it reaches certain thresholds, you </a:t>
              </a:r>
              <a:r>
                <a:rPr lang="en-US" sz="1200" b="1" dirty="0" smtClean="0">
                  <a:solidFill>
                    <a:srgbClr val="44546A"/>
                  </a:solidFill>
                  <a:ea typeface="Heiti TC Light"/>
                  <a:cs typeface="Heiti TC Light"/>
                  <a:sym typeface="Century Gothic"/>
                </a:rPr>
                <a:t>earn a residual income </a:t>
              </a:r>
              <a:r>
                <a:rPr lang="en-US" sz="1200" b="1" dirty="0">
                  <a:solidFill>
                    <a:srgbClr val="44546A"/>
                  </a:solidFill>
                  <a:ea typeface="Heiti TC Light"/>
                  <a:cs typeface="Heiti TC Light"/>
                  <a:sym typeface="Century Gothic"/>
                </a:rPr>
                <a:t>through the MPCP.</a:t>
              </a:r>
            </a:p>
          </p:txBody>
        </p:sp>
        <p:grpSp>
          <p:nvGrpSpPr>
            <p:cNvPr id="80" name="Group 79"/>
            <p:cNvGrpSpPr/>
            <p:nvPr/>
          </p:nvGrpSpPr>
          <p:grpSpPr>
            <a:xfrm>
              <a:off x="6497932" y="5588599"/>
              <a:ext cx="703386" cy="711298"/>
              <a:chOff x="6497932" y="5588599"/>
              <a:chExt cx="703386" cy="711298"/>
            </a:xfrm>
          </p:grpSpPr>
          <p:grpSp>
            <p:nvGrpSpPr>
              <p:cNvPr id="53" name="Group 52"/>
              <p:cNvGrpSpPr/>
              <p:nvPr/>
            </p:nvGrpSpPr>
            <p:grpSpPr>
              <a:xfrm>
                <a:off x="6497932" y="5588599"/>
                <a:ext cx="703386" cy="711298"/>
                <a:chOff x="7022122" y="4650987"/>
                <a:chExt cx="703386" cy="711298"/>
              </a:xfrm>
              <a:solidFill>
                <a:srgbClr val="0070C0"/>
              </a:solidFill>
            </p:grpSpPr>
            <p:sp>
              <p:nvSpPr>
                <p:cNvPr id="54" name="Oval 53"/>
                <p:cNvSpPr/>
                <p:nvPr/>
              </p:nvSpPr>
              <p:spPr>
                <a:xfrm>
                  <a:off x="7022122" y="4650987"/>
                  <a:ext cx="703386" cy="7112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b="1">
                    <a:solidFill>
                      <a:srgbClr val="44546A"/>
                    </a:solidFill>
                    <a:ea typeface="Heiti TC Light"/>
                    <a:cs typeface="Heiti TC Light"/>
                  </a:endParaRPr>
                </a:p>
              </p:txBody>
            </p:sp>
            <p:grpSp>
              <p:nvGrpSpPr>
                <p:cNvPr id="55" name="Group 4"/>
                <p:cNvGrpSpPr>
                  <a:grpSpLocks noChangeAspect="1"/>
                </p:cNvGrpSpPr>
                <p:nvPr/>
              </p:nvGrpSpPr>
              <p:grpSpPr bwMode="auto">
                <a:xfrm>
                  <a:off x="7388010" y="4814408"/>
                  <a:ext cx="94612" cy="374693"/>
                  <a:chOff x="4977" y="1625"/>
                  <a:chExt cx="630" cy="2495"/>
                </a:xfrm>
                <a:grpFill/>
              </p:grpSpPr>
              <p:sp>
                <p:nvSpPr>
                  <p:cNvPr id="57" name="Rectangle 7"/>
                  <p:cNvSpPr>
                    <a:spLocks noChangeArrowheads="1"/>
                  </p:cNvSpPr>
                  <p:nvPr/>
                </p:nvSpPr>
                <p:spPr bwMode="auto">
                  <a:xfrm>
                    <a:off x="4977" y="4119"/>
                    <a:ext cx="1" cy="1"/>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685783"/>
                    <a:endParaRPr lang="en-US" sz="1400" b="1">
                      <a:solidFill>
                        <a:srgbClr val="44546A"/>
                      </a:solidFill>
                      <a:ea typeface="Heiti TC Light"/>
                      <a:cs typeface="Heiti TC Light"/>
                    </a:endParaRPr>
                  </a:p>
                </p:txBody>
              </p:sp>
              <p:sp>
                <p:nvSpPr>
                  <p:cNvPr id="58" name="Freeform 8"/>
                  <p:cNvSpPr>
                    <a:spLocks/>
                  </p:cNvSpPr>
                  <p:nvPr/>
                </p:nvSpPr>
                <p:spPr bwMode="auto">
                  <a:xfrm>
                    <a:off x="5601" y="1630"/>
                    <a:ext cx="6" cy="4"/>
                  </a:xfrm>
                  <a:custGeom>
                    <a:avLst/>
                    <a:gdLst>
                      <a:gd name="T0" fmla="*/ 0 w 12"/>
                      <a:gd name="T1" fmla="*/ 0 h 8"/>
                      <a:gd name="T2" fmla="*/ 6 w 12"/>
                      <a:gd name="T3" fmla="*/ 4 h 8"/>
                      <a:gd name="T4" fmla="*/ 12 w 12"/>
                      <a:gd name="T5" fmla="*/ 8 h 8"/>
                      <a:gd name="T6" fmla="*/ 0 w 12"/>
                      <a:gd name="T7" fmla="*/ 0 h 8"/>
                    </a:gdLst>
                    <a:ahLst/>
                    <a:cxnLst>
                      <a:cxn ang="0">
                        <a:pos x="T0" y="T1"/>
                      </a:cxn>
                      <a:cxn ang="0">
                        <a:pos x="T2" y="T3"/>
                      </a:cxn>
                      <a:cxn ang="0">
                        <a:pos x="T4" y="T5"/>
                      </a:cxn>
                      <a:cxn ang="0">
                        <a:pos x="T6" y="T7"/>
                      </a:cxn>
                    </a:cxnLst>
                    <a:rect l="0" t="0" r="r" b="b"/>
                    <a:pathLst>
                      <a:path w="12" h="8">
                        <a:moveTo>
                          <a:pt x="0" y="0"/>
                        </a:moveTo>
                        <a:lnTo>
                          <a:pt x="6" y="4"/>
                        </a:lnTo>
                        <a:lnTo>
                          <a:pt x="12"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b="1">
                      <a:solidFill>
                        <a:srgbClr val="44546A"/>
                      </a:solidFill>
                      <a:ea typeface="Heiti TC Light"/>
                      <a:cs typeface="Heiti TC Light"/>
                    </a:endParaRPr>
                  </a:p>
                </p:txBody>
              </p:sp>
              <p:sp>
                <p:nvSpPr>
                  <p:cNvPr id="59" name="Freeform 9"/>
                  <p:cNvSpPr>
                    <a:spLocks noEditPoints="1"/>
                  </p:cNvSpPr>
                  <p:nvPr/>
                </p:nvSpPr>
                <p:spPr bwMode="auto">
                  <a:xfrm>
                    <a:off x="5594" y="1625"/>
                    <a:ext cx="5" cy="4"/>
                  </a:xfrm>
                  <a:custGeom>
                    <a:avLst/>
                    <a:gdLst>
                      <a:gd name="T0" fmla="*/ 2 w 10"/>
                      <a:gd name="T1" fmla="*/ 2 h 7"/>
                      <a:gd name="T2" fmla="*/ 2 w 10"/>
                      <a:gd name="T3" fmla="*/ 2 h 7"/>
                      <a:gd name="T4" fmla="*/ 6 w 10"/>
                      <a:gd name="T5" fmla="*/ 4 h 7"/>
                      <a:gd name="T6" fmla="*/ 10 w 10"/>
                      <a:gd name="T7" fmla="*/ 7 h 7"/>
                      <a:gd name="T8" fmla="*/ 6 w 10"/>
                      <a:gd name="T9" fmla="*/ 4 h 7"/>
                      <a:gd name="T10" fmla="*/ 2 w 10"/>
                      <a:gd name="T11" fmla="*/ 2 h 7"/>
                      <a:gd name="T12" fmla="*/ 0 w 10"/>
                      <a:gd name="T13" fmla="*/ 0 h 7"/>
                      <a:gd name="T14" fmla="*/ 2 w 10"/>
                      <a:gd name="T15" fmla="*/ 2 h 7"/>
                      <a:gd name="T16" fmla="*/ 2 w 10"/>
                      <a:gd name="T17" fmla="*/ 2 h 7"/>
                      <a:gd name="T18" fmla="*/ 0 w 10"/>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2" y="2"/>
                        </a:moveTo>
                        <a:lnTo>
                          <a:pt x="2" y="2"/>
                        </a:lnTo>
                        <a:lnTo>
                          <a:pt x="6" y="4"/>
                        </a:lnTo>
                        <a:lnTo>
                          <a:pt x="10" y="7"/>
                        </a:lnTo>
                        <a:lnTo>
                          <a:pt x="6" y="4"/>
                        </a:lnTo>
                        <a:lnTo>
                          <a:pt x="2" y="2"/>
                        </a:lnTo>
                        <a:close/>
                        <a:moveTo>
                          <a:pt x="0" y="0"/>
                        </a:moveTo>
                        <a:lnTo>
                          <a:pt x="2" y="2"/>
                        </a:lnTo>
                        <a:lnTo>
                          <a:pt x="2"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b="1">
                      <a:solidFill>
                        <a:srgbClr val="44546A"/>
                      </a:solidFill>
                      <a:ea typeface="Heiti TC Light"/>
                      <a:cs typeface="Heiti TC Light"/>
                    </a:endParaRPr>
                  </a:p>
                </p:txBody>
              </p:sp>
            </p:grpSp>
          </p:grpSp>
          <p:grpSp>
            <p:nvGrpSpPr>
              <p:cNvPr id="72" name="Group 18"/>
              <p:cNvGrpSpPr>
                <a:grpSpLocks noChangeAspect="1"/>
              </p:cNvGrpSpPr>
              <p:nvPr/>
            </p:nvGrpSpPr>
            <p:grpSpPr bwMode="auto">
              <a:xfrm>
                <a:off x="6681907" y="5828299"/>
                <a:ext cx="335436" cy="231898"/>
                <a:chOff x="724" y="4"/>
                <a:chExt cx="6230" cy="4307"/>
              </a:xfrm>
              <a:solidFill>
                <a:schemeClr val="bg1"/>
              </a:solidFill>
            </p:grpSpPr>
            <p:sp>
              <p:nvSpPr>
                <p:cNvPr id="75" name="Freeform 20"/>
                <p:cNvSpPr>
                  <a:spLocks noEditPoints="1"/>
                </p:cNvSpPr>
                <p:nvPr/>
              </p:nvSpPr>
              <p:spPr bwMode="auto">
                <a:xfrm>
                  <a:off x="724" y="4"/>
                  <a:ext cx="6230" cy="4307"/>
                </a:xfrm>
                <a:custGeom>
                  <a:avLst/>
                  <a:gdLst>
                    <a:gd name="T0" fmla="*/ 414 w 6230"/>
                    <a:gd name="T1" fmla="*/ 413 h 4307"/>
                    <a:gd name="T2" fmla="*/ 414 w 6230"/>
                    <a:gd name="T3" fmla="*/ 3893 h 4307"/>
                    <a:gd name="T4" fmla="*/ 5815 w 6230"/>
                    <a:gd name="T5" fmla="*/ 3893 h 4307"/>
                    <a:gd name="T6" fmla="*/ 5815 w 6230"/>
                    <a:gd name="T7" fmla="*/ 413 h 4307"/>
                    <a:gd name="T8" fmla="*/ 414 w 6230"/>
                    <a:gd name="T9" fmla="*/ 413 h 4307"/>
                    <a:gd name="T10" fmla="*/ 0 w 6230"/>
                    <a:gd name="T11" fmla="*/ 0 h 4307"/>
                    <a:gd name="T12" fmla="*/ 6230 w 6230"/>
                    <a:gd name="T13" fmla="*/ 0 h 4307"/>
                    <a:gd name="T14" fmla="*/ 6230 w 6230"/>
                    <a:gd name="T15" fmla="*/ 4307 h 4307"/>
                    <a:gd name="T16" fmla="*/ 0 w 6230"/>
                    <a:gd name="T17" fmla="*/ 4307 h 4307"/>
                    <a:gd name="T18" fmla="*/ 0 w 6230"/>
                    <a:gd name="T19" fmla="*/ 0 h 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30" h="4307">
                      <a:moveTo>
                        <a:pt x="414" y="413"/>
                      </a:moveTo>
                      <a:lnTo>
                        <a:pt x="414" y="3893"/>
                      </a:lnTo>
                      <a:lnTo>
                        <a:pt x="5815" y="3893"/>
                      </a:lnTo>
                      <a:lnTo>
                        <a:pt x="5815" y="413"/>
                      </a:lnTo>
                      <a:lnTo>
                        <a:pt x="414" y="413"/>
                      </a:lnTo>
                      <a:close/>
                      <a:moveTo>
                        <a:pt x="0" y="0"/>
                      </a:moveTo>
                      <a:lnTo>
                        <a:pt x="6230" y="0"/>
                      </a:lnTo>
                      <a:lnTo>
                        <a:pt x="6230" y="4307"/>
                      </a:lnTo>
                      <a:lnTo>
                        <a:pt x="0" y="430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b="1">
                    <a:solidFill>
                      <a:srgbClr val="44546A"/>
                    </a:solidFill>
                    <a:ea typeface="Heiti TC Light"/>
                    <a:cs typeface="Heiti TC Light"/>
                  </a:endParaRPr>
                </a:p>
              </p:txBody>
            </p:sp>
            <p:sp>
              <p:nvSpPr>
                <p:cNvPr id="76" name="Rectangle 21"/>
                <p:cNvSpPr>
                  <a:spLocks noChangeArrowheads="1"/>
                </p:cNvSpPr>
                <p:nvPr/>
              </p:nvSpPr>
              <p:spPr bwMode="auto">
                <a:xfrm>
                  <a:off x="4233" y="1237"/>
                  <a:ext cx="413" cy="169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685783"/>
                  <a:endParaRPr lang="en-US" sz="1400" b="1">
                    <a:solidFill>
                      <a:srgbClr val="44546A"/>
                    </a:solidFill>
                    <a:ea typeface="Heiti TC Light"/>
                    <a:cs typeface="Heiti TC Light"/>
                  </a:endParaRPr>
                </a:p>
              </p:txBody>
            </p:sp>
            <p:sp>
              <p:nvSpPr>
                <p:cNvPr id="77" name="Freeform 22"/>
                <p:cNvSpPr>
                  <a:spLocks noEditPoints="1"/>
                </p:cNvSpPr>
                <p:nvPr/>
              </p:nvSpPr>
              <p:spPr bwMode="auto">
                <a:xfrm>
                  <a:off x="2920" y="1239"/>
                  <a:ext cx="1109" cy="1693"/>
                </a:xfrm>
                <a:custGeom>
                  <a:avLst/>
                  <a:gdLst>
                    <a:gd name="T0" fmla="*/ 414 w 1109"/>
                    <a:gd name="T1" fmla="*/ 414 h 1693"/>
                    <a:gd name="T2" fmla="*/ 414 w 1109"/>
                    <a:gd name="T3" fmla="*/ 622 h 1693"/>
                    <a:gd name="T4" fmla="*/ 695 w 1109"/>
                    <a:gd name="T5" fmla="*/ 622 h 1693"/>
                    <a:gd name="T6" fmla="*/ 695 w 1109"/>
                    <a:gd name="T7" fmla="*/ 414 h 1693"/>
                    <a:gd name="T8" fmla="*/ 414 w 1109"/>
                    <a:gd name="T9" fmla="*/ 414 h 1693"/>
                    <a:gd name="T10" fmla="*/ 0 w 1109"/>
                    <a:gd name="T11" fmla="*/ 0 h 1693"/>
                    <a:gd name="T12" fmla="*/ 1109 w 1109"/>
                    <a:gd name="T13" fmla="*/ 0 h 1693"/>
                    <a:gd name="T14" fmla="*/ 1109 w 1109"/>
                    <a:gd name="T15" fmla="*/ 1693 h 1693"/>
                    <a:gd name="T16" fmla="*/ 695 w 1109"/>
                    <a:gd name="T17" fmla="*/ 1693 h 1693"/>
                    <a:gd name="T18" fmla="*/ 695 w 1109"/>
                    <a:gd name="T19" fmla="*/ 1035 h 1693"/>
                    <a:gd name="T20" fmla="*/ 414 w 1109"/>
                    <a:gd name="T21" fmla="*/ 1035 h 1693"/>
                    <a:gd name="T22" fmla="*/ 414 w 1109"/>
                    <a:gd name="T23" fmla="*/ 1693 h 1693"/>
                    <a:gd name="T24" fmla="*/ 0 w 1109"/>
                    <a:gd name="T25" fmla="*/ 1693 h 1693"/>
                    <a:gd name="T26" fmla="*/ 0 w 1109"/>
                    <a:gd name="T27" fmla="*/ 0 h 1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9" h="1693">
                      <a:moveTo>
                        <a:pt x="414" y="414"/>
                      </a:moveTo>
                      <a:lnTo>
                        <a:pt x="414" y="622"/>
                      </a:lnTo>
                      <a:lnTo>
                        <a:pt x="695" y="622"/>
                      </a:lnTo>
                      <a:lnTo>
                        <a:pt x="695" y="414"/>
                      </a:lnTo>
                      <a:lnTo>
                        <a:pt x="414" y="414"/>
                      </a:lnTo>
                      <a:close/>
                      <a:moveTo>
                        <a:pt x="0" y="0"/>
                      </a:moveTo>
                      <a:lnTo>
                        <a:pt x="1109" y="0"/>
                      </a:lnTo>
                      <a:lnTo>
                        <a:pt x="1109" y="1693"/>
                      </a:lnTo>
                      <a:lnTo>
                        <a:pt x="695" y="1693"/>
                      </a:lnTo>
                      <a:lnTo>
                        <a:pt x="695" y="1035"/>
                      </a:lnTo>
                      <a:lnTo>
                        <a:pt x="414" y="1035"/>
                      </a:lnTo>
                      <a:lnTo>
                        <a:pt x="414" y="1693"/>
                      </a:lnTo>
                      <a:lnTo>
                        <a:pt x="0" y="16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b="1">
                    <a:solidFill>
                      <a:srgbClr val="44546A"/>
                    </a:solidFill>
                    <a:ea typeface="Heiti TC Light"/>
                    <a:cs typeface="Heiti TC Light"/>
                  </a:endParaRPr>
                </a:p>
              </p:txBody>
            </p:sp>
            <p:sp>
              <p:nvSpPr>
                <p:cNvPr id="78" name="Freeform 23"/>
                <p:cNvSpPr>
                  <a:spLocks noEditPoints="1"/>
                </p:cNvSpPr>
                <p:nvPr/>
              </p:nvSpPr>
              <p:spPr bwMode="auto">
                <a:xfrm>
                  <a:off x="1642" y="1239"/>
                  <a:ext cx="1110" cy="1693"/>
                </a:xfrm>
                <a:custGeom>
                  <a:avLst/>
                  <a:gdLst>
                    <a:gd name="T0" fmla="*/ 413 w 1110"/>
                    <a:gd name="T1" fmla="*/ 414 h 1693"/>
                    <a:gd name="T2" fmla="*/ 413 w 1110"/>
                    <a:gd name="T3" fmla="*/ 622 h 1693"/>
                    <a:gd name="T4" fmla="*/ 695 w 1110"/>
                    <a:gd name="T5" fmla="*/ 622 h 1693"/>
                    <a:gd name="T6" fmla="*/ 695 w 1110"/>
                    <a:gd name="T7" fmla="*/ 414 h 1693"/>
                    <a:gd name="T8" fmla="*/ 413 w 1110"/>
                    <a:gd name="T9" fmla="*/ 414 h 1693"/>
                    <a:gd name="T10" fmla="*/ 0 w 1110"/>
                    <a:gd name="T11" fmla="*/ 0 h 1693"/>
                    <a:gd name="T12" fmla="*/ 1110 w 1110"/>
                    <a:gd name="T13" fmla="*/ 0 h 1693"/>
                    <a:gd name="T14" fmla="*/ 1110 w 1110"/>
                    <a:gd name="T15" fmla="*/ 1035 h 1693"/>
                    <a:gd name="T16" fmla="*/ 413 w 1110"/>
                    <a:gd name="T17" fmla="*/ 1035 h 1693"/>
                    <a:gd name="T18" fmla="*/ 413 w 1110"/>
                    <a:gd name="T19" fmla="*/ 1693 h 1693"/>
                    <a:gd name="T20" fmla="*/ 0 w 1110"/>
                    <a:gd name="T21" fmla="*/ 1693 h 1693"/>
                    <a:gd name="T22" fmla="*/ 0 w 1110"/>
                    <a:gd name="T23" fmla="*/ 0 h 1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0" h="1693">
                      <a:moveTo>
                        <a:pt x="413" y="414"/>
                      </a:moveTo>
                      <a:lnTo>
                        <a:pt x="413" y="622"/>
                      </a:lnTo>
                      <a:lnTo>
                        <a:pt x="695" y="622"/>
                      </a:lnTo>
                      <a:lnTo>
                        <a:pt x="695" y="414"/>
                      </a:lnTo>
                      <a:lnTo>
                        <a:pt x="413" y="414"/>
                      </a:lnTo>
                      <a:close/>
                      <a:moveTo>
                        <a:pt x="0" y="0"/>
                      </a:moveTo>
                      <a:lnTo>
                        <a:pt x="1110" y="0"/>
                      </a:lnTo>
                      <a:lnTo>
                        <a:pt x="1110" y="1035"/>
                      </a:lnTo>
                      <a:lnTo>
                        <a:pt x="413" y="1035"/>
                      </a:lnTo>
                      <a:lnTo>
                        <a:pt x="413" y="1693"/>
                      </a:lnTo>
                      <a:lnTo>
                        <a:pt x="0" y="16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b="1">
                    <a:solidFill>
                      <a:srgbClr val="44546A"/>
                    </a:solidFill>
                    <a:ea typeface="Heiti TC Light"/>
                    <a:cs typeface="Heiti TC Light"/>
                  </a:endParaRPr>
                </a:p>
              </p:txBody>
            </p:sp>
            <p:sp>
              <p:nvSpPr>
                <p:cNvPr id="79" name="Freeform 24"/>
                <p:cNvSpPr>
                  <a:spLocks noEditPoints="1"/>
                </p:cNvSpPr>
                <p:nvPr/>
              </p:nvSpPr>
              <p:spPr bwMode="auto">
                <a:xfrm>
                  <a:off x="4886" y="1239"/>
                  <a:ext cx="1150" cy="1683"/>
                </a:xfrm>
                <a:custGeom>
                  <a:avLst/>
                  <a:gdLst>
                    <a:gd name="T0" fmla="*/ 416 w 1150"/>
                    <a:gd name="T1" fmla="*/ 414 h 1683"/>
                    <a:gd name="T2" fmla="*/ 416 w 1150"/>
                    <a:gd name="T3" fmla="*/ 1270 h 1683"/>
                    <a:gd name="T4" fmla="*/ 595 w 1150"/>
                    <a:gd name="T5" fmla="*/ 1270 h 1683"/>
                    <a:gd name="T6" fmla="*/ 735 w 1150"/>
                    <a:gd name="T7" fmla="*/ 1149 h 1683"/>
                    <a:gd name="T8" fmla="*/ 735 w 1150"/>
                    <a:gd name="T9" fmla="*/ 533 h 1683"/>
                    <a:gd name="T10" fmla="*/ 595 w 1150"/>
                    <a:gd name="T11" fmla="*/ 414 h 1683"/>
                    <a:gd name="T12" fmla="*/ 416 w 1150"/>
                    <a:gd name="T13" fmla="*/ 414 h 1683"/>
                    <a:gd name="T14" fmla="*/ 0 w 1150"/>
                    <a:gd name="T15" fmla="*/ 0 h 1683"/>
                    <a:gd name="T16" fmla="*/ 748 w 1150"/>
                    <a:gd name="T17" fmla="*/ 0 h 1683"/>
                    <a:gd name="T18" fmla="*/ 1150 w 1150"/>
                    <a:gd name="T19" fmla="*/ 342 h 1683"/>
                    <a:gd name="T20" fmla="*/ 1150 w 1150"/>
                    <a:gd name="T21" fmla="*/ 1341 h 1683"/>
                    <a:gd name="T22" fmla="*/ 748 w 1150"/>
                    <a:gd name="T23" fmla="*/ 1683 h 1683"/>
                    <a:gd name="T24" fmla="*/ 0 w 1150"/>
                    <a:gd name="T25" fmla="*/ 1683 h 1683"/>
                    <a:gd name="T26" fmla="*/ 0 w 1150"/>
                    <a:gd name="T27" fmla="*/ 0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0" h="1683">
                      <a:moveTo>
                        <a:pt x="416" y="414"/>
                      </a:moveTo>
                      <a:lnTo>
                        <a:pt x="416" y="1270"/>
                      </a:lnTo>
                      <a:lnTo>
                        <a:pt x="595" y="1270"/>
                      </a:lnTo>
                      <a:lnTo>
                        <a:pt x="735" y="1149"/>
                      </a:lnTo>
                      <a:lnTo>
                        <a:pt x="735" y="533"/>
                      </a:lnTo>
                      <a:lnTo>
                        <a:pt x="595" y="414"/>
                      </a:lnTo>
                      <a:lnTo>
                        <a:pt x="416" y="414"/>
                      </a:lnTo>
                      <a:close/>
                      <a:moveTo>
                        <a:pt x="0" y="0"/>
                      </a:moveTo>
                      <a:lnTo>
                        <a:pt x="748" y="0"/>
                      </a:lnTo>
                      <a:lnTo>
                        <a:pt x="1150" y="342"/>
                      </a:lnTo>
                      <a:lnTo>
                        <a:pt x="1150" y="1341"/>
                      </a:lnTo>
                      <a:lnTo>
                        <a:pt x="748" y="1683"/>
                      </a:lnTo>
                      <a:lnTo>
                        <a:pt x="0" y="168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b="1">
                    <a:solidFill>
                      <a:srgbClr val="44546A"/>
                    </a:solidFill>
                    <a:ea typeface="Heiti TC Light"/>
                    <a:cs typeface="Heiti TC Light"/>
                  </a:endParaRPr>
                </a:p>
              </p:txBody>
            </p:sp>
          </p:grpSp>
        </p:grpSp>
      </p:grpSp>
      <p:grpSp>
        <p:nvGrpSpPr>
          <p:cNvPr id="3" name="Group 2"/>
          <p:cNvGrpSpPr/>
          <p:nvPr/>
        </p:nvGrpSpPr>
        <p:grpSpPr>
          <a:xfrm>
            <a:off x="4810127" y="2658810"/>
            <a:ext cx="4200977" cy="830996"/>
            <a:chOff x="4810127" y="2733241"/>
            <a:chExt cx="4200977" cy="830996"/>
          </a:xfrm>
        </p:grpSpPr>
        <p:grpSp>
          <p:nvGrpSpPr>
            <p:cNvPr id="84" name="Group 83"/>
            <p:cNvGrpSpPr/>
            <p:nvPr/>
          </p:nvGrpSpPr>
          <p:grpSpPr>
            <a:xfrm>
              <a:off x="4859443" y="2733241"/>
              <a:ext cx="4151661" cy="830996"/>
              <a:chOff x="6479256" y="3538823"/>
              <a:chExt cx="5535548" cy="1107995"/>
            </a:xfrm>
          </p:grpSpPr>
          <p:sp>
            <p:nvSpPr>
              <p:cNvPr id="34" name="Rectangle 33"/>
              <p:cNvSpPr/>
              <p:nvPr/>
            </p:nvSpPr>
            <p:spPr>
              <a:xfrm>
                <a:off x="7320797" y="3538823"/>
                <a:ext cx="4694007" cy="1107995"/>
              </a:xfrm>
              <a:prstGeom prst="rect">
                <a:avLst/>
              </a:prstGeom>
            </p:spPr>
            <p:txBody>
              <a:bodyPr wrap="square">
                <a:spAutoFit/>
              </a:bodyPr>
              <a:lstStyle/>
              <a:p>
                <a:pPr marL="0" lvl="1" defTabSz="685783">
                  <a:buClr>
                    <a:srgbClr val="404040"/>
                  </a:buClr>
                  <a:buSzPct val="100000"/>
                </a:pPr>
                <a:r>
                  <a:rPr lang="zh-TW" altLang="en-US" sz="1200" b="1" dirty="0">
                    <a:solidFill>
                      <a:srgbClr val="44546A"/>
                    </a:solidFill>
                    <a:ea typeface="Heiti TC Light"/>
                    <a:cs typeface="Heiti TC Light"/>
                    <a:sym typeface="Century Gothic"/>
                  </a:rPr>
                  <a:t>美安香港可以追蹤並擷取所有從我們商店、品牌和商家的交易</a:t>
                </a:r>
                <a:r>
                  <a:rPr lang="en-US" sz="1200" b="1" dirty="0" smtClean="0">
                    <a:solidFill>
                      <a:srgbClr val="44546A"/>
                    </a:solidFill>
                    <a:ea typeface="Heiti TC Light"/>
                    <a:cs typeface="Heiti TC Light"/>
                    <a:sym typeface="Century Gothic"/>
                  </a:rPr>
                  <a:t>Market Hong Kong </a:t>
                </a:r>
                <a:r>
                  <a:rPr lang="en-US" sz="1200" b="1" dirty="0">
                    <a:solidFill>
                      <a:srgbClr val="44546A"/>
                    </a:solidFill>
                    <a:ea typeface="Heiti TC Light"/>
                    <a:cs typeface="Heiti TC Light"/>
                    <a:sym typeface="Century Gothic"/>
                  </a:rPr>
                  <a:t>can track and capture all your purchases from our stores, brands and merchants.  </a:t>
                </a:r>
              </a:p>
            </p:txBody>
          </p:sp>
          <p:grpSp>
            <p:nvGrpSpPr>
              <p:cNvPr id="35" name="Group 34"/>
              <p:cNvGrpSpPr/>
              <p:nvPr/>
            </p:nvGrpSpPr>
            <p:grpSpPr>
              <a:xfrm>
                <a:off x="6479256" y="3739084"/>
                <a:ext cx="703387" cy="711298"/>
                <a:chOff x="7022122" y="4650987"/>
                <a:chExt cx="703386" cy="711298"/>
              </a:xfrm>
            </p:grpSpPr>
            <p:sp>
              <p:nvSpPr>
                <p:cNvPr id="36" name="Oval 35"/>
                <p:cNvSpPr/>
                <p:nvPr/>
              </p:nvSpPr>
              <p:spPr>
                <a:xfrm>
                  <a:off x="7022122" y="4650987"/>
                  <a:ext cx="703386" cy="71129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b="1">
                    <a:solidFill>
                      <a:srgbClr val="44546A"/>
                    </a:solidFill>
                    <a:ea typeface="Heiti TC Light"/>
                    <a:cs typeface="Heiti TC Light"/>
                  </a:endParaRPr>
                </a:p>
              </p:txBody>
            </p:sp>
            <p:grpSp>
              <p:nvGrpSpPr>
                <p:cNvPr id="37" name="Group 4"/>
                <p:cNvGrpSpPr>
                  <a:grpSpLocks noChangeAspect="1"/>
                </p:cNvGrpSpPr>
                <p:nvPr/>
              </p:nvGrpSpPr>
              <p:grpSpPr bwMode="auto">
                <a:xfrm>
                  <a:off x="7388010" y="4814408"/>
                  <a:ext cx="94612" cy="374693"/>
                  <a:chOff x="4977" y="1625"/>
                  <a:chExt cx="630" cy="2495"/>
                </a:xfrm>
                <a:solidFill>
                  <a:srgbClr val="00B0F0"/>
                </a:solidFill>
              </p:grpSpPr>
              <p:sp>
                <p:nvSpPr>
                  <p:cNvPr id="39" name="Rectangle 7"/>
                  <p:cNvSpPr>
                    <a:spLocks noChangeArrowheads="1"/>
                  </p:cNvSpPr>
                  <p:nvPr/>
                </p:nvSpPr>
                <p:spPr bwMode="auto">
                  <a:xfrm>
                    <a:off x="4977" y="4119"/>
                    <a:ext cx="1" cy="1"/>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685783"/>
                    <a:endParaRPr lang="en-US" sz="1400" b="1">
                      <a:solidFill>
                        <a:srgbClr val="44546A"/>
                      </a:solidFill>
                      <a:ea typeface="Heiti TC Light"/>
                      <a:cs typeface="Heiti TC Light"/>
                    </a:endParaRPr>
                  </a:p>
                </p:txBody>
              </p:sp>
              <p:sp>
                <p:nvSpPr>
                  <p:cNvPr id="40" name="Freeform 8"/>
                  <p:cNvSpPr>
                    <a:spLocks/>
                  </p:cNvSpPr>
                  <p:nvPr/>
                </p:nvSpPr>
                <p:spPr bwMode="auto">
                  <a:xfrm>
                    <a:off x="5601" y="1630"/>
                    <a:ext cx="6" cy="4"/>
                  </a:xfrm>
                  <a:custGeom>
                    <a:avLst/>
                    <a:gdLst>
                      <a:gd name="T0" fmla="*/ 0 w 12"/>
                      <a:gd name="T1" fmla="*/ 0 h 8"/>
                      <a:gd name="T2" fmla="*/ 6 w 12"/>
                      <a:gd name="T3" fmla="*/ 4 h 8"/>
                      <a:gd name="T4" fmla="*/ 12 w 12"/>
                      <a:gd name="T5" fmla="*/ 8 h 8"/>
                      <a:gd name="T6" fmla="*/ 0 w 12"/>
                      <a:gd name="T7" fmla="*/ 0 h 8"/>
                    </a:gdLst>
                    <a:ahLst/>
                    <a:cxnLst>
                      <a:cxn ang="0">
                        <a:pos x="T0" y="T1"/>
                      </a:cxn>
                      <a:cxn ang="0">
                        <a:pos x="T2" y="T3"/>
                      </a:cxn>
                      <a:cxn ang="0">
                        <a:pos x="T4" y="T5"/>
                      </a:cxn>
                      <a:cxn ang="0">
                        <a:pos x="T6" y="T7"/>
                      </a:cxn>
                    </a:cxnLst>
                    <a:rect l="0" t="0" r="r" b="b"/>
                    <a:pathLst>
                      <a:path w="12" h="8">
                        <a:moveTo>
                          <a:pt x="0" y="0"/>
                        </a:moveTo>
                        <a:lnTo>
                          <a:pt x="6" y="4"/>
                        </a:lnTo>
                        <a:lnTo>
                          <a:pt x="12"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b="1">
                      <a:solidFill>
                        <a:srgbClr val="44546A"/>
                      </a:solidFill>
                      <a:ea typeface="Heiti TC Light"/>
                      <a:cs typeface="Heiti TC Light"/>
                    </a:endParaRPr>
                  </a:p>
                </p:txBody>
              </p:sp>
              <p:sp>
                <p:nvSpPr>
                  <p:cNvPr id="41" name="Freeform 9"/>
                  <p:cNvSpPr>
                    <a:spLocks noEditPoints="1"/>
                  </p:cNvSpPr>
                  <p:nvPr/>
                </p:nvSpPr>
                <p:spPr bwMode="auto">
                  <a:xfrm>
                    <a:off x="5594" y="1625"/>
                    <a:ext cx="5" cy="4"/>
                  </a:xfrm>
                  <a:custGeom>
                    <a:avLst/>
                    <a:gdLst>
                      <a:gd name="T0" fmla="*/ 2 w 10"/>
                      <a:gd name="T1" fmla="*/ 2 h 7"/>
                      <a:gd name="T2" fmla="*/ 2 w 10"/>
                      <a:gd name="T3" fmla="*/ 2 h 7"/>
                      <a:gd name="T4" fmla="*/ 6 w 10"/>
                      <a:gd name="T5" fmla="*/ 4 h 7"/>
                      <a:gd name="T6" fmla="*/ 10 w 10"/>
                      <a:gd name="T7" fmla="*/ 7 h 7"/>
                      <a:gd name="T8" fmla="*/ 6 w 10"/>
                      <a:gd name="T9" fmla="*/ 4 h 7"/>
                      <a:gd name="T10" fmla="*/ 2 w 10"/>
                      <a:gd name="T11" fmla="*/ 2 h 7"/>
                      <a:gd name="T12" fmla="*/ 0 w 10"/>
                      <a:gd name="T13" fmla="*/ 0 h 7"/>
                      <a:gd name="T14" fmla="*/ 2 w 10"/>
                      <a:gd name="T15" fmla="*/ 2 h 7"/>
                      <a:gd name="T16" fmla="*/ 2 w 10"/>
                      <a:gd name="T17" fmla="*/ 2 h 7"/>
                      <a:gd name="T18" fmla="*/ 0 w 10"/>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2" y="2"/>
                        </a:moveTo>
                        <a:lnTo>
                          <a:pt x="2" y="2"/>
                        </a:lnTo>
                        <a:lnTo>
                          <a:pt x="6" y="4"/>
                        </a:lnTo>
                        <a:lnTo>
                          <a:pt x="10" y="7"/>
                        </a:lnTo>
                        <a:lnTo>
                          <a:pt x="6" y="4"/>
                        </a:lnTo>
                        <a:lnTo>
                          <a:pt x="2" y="2"/>
                        </a:lnTo>
                        <a:close/>
                        <a:moveTo>
                          <a:pt x="0" y="0"/>
                        </a:moveTo>
                        <a:lnTo>
                          <a:pt x="2" y="2"/>
                        </a:lnTo>
                        <a:lnTo>
                          <a:pt x="2"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b="1">
                      <a:solidFill>
                        <a:srgbClr val="44546A"/>
                      </a:solidFill>
                      <a:ea typeface="Heiti TC Light"/>
                      <a:cs typeface="Heiti TC Light"/>
                    </a:endParaRPr>
                  </a:p>
                </p:txBody>
              </p:sp>
            </p:grpSp>
          </p:grpSp>
        </p:grpSp>
        <p:sp>
          <p:nvSpPr>
            <p:cNvPr id="2" name="TextBox 1"/>
            <p:cNvSpPr txBox="1"/>
            <p:nvPr/>
          </p:nvSpPr>
          <p:spPr>
            <a:xfrm>
              <a:off x="4810127" y="2965515"/>
              <a:ext cx="771524" cy="369332"/>
            </a:xfrm>
            <a:prstGeom prst="rect">
              <a:avLst/>
            </a:prstGeom>
            <a:noFill/>
          </p:spPr>
          <p:txBody>
            <a:bodyPr wrap="square" rtlCol="0">
              <a:spAutoFit/>
            </a:bodyPr>
            <a:lstStyle/>
            <a:p>
              <a:r>
                <a:rPr lang="en-US" b="1" dirty="0" err="1" smtClean="0">
                  <a:solidFill>
                    <a:schemeClr val="bg1"/>
                  </a:solidFill>
                  <a:ea typeface="Heiti TC Light"/>
                  <a:cs typeface="Heiti TC Light"/>
                </a:rPr>
                <a:t>mhk</a:t>
              </a:r>
              <a:endParaRPr lang="en-US" b="1" dirty="0">
                <a:solidFill>
                  <a:schemeClr val="bg1"/>
                </a:solidFill>
                <a:ea typeface="Heiti TC Light"/>
                <a:cs typeface="Heiti TC Light"/>
              </a:endParaRPr>
            </a:p>
          </p:txBody>
        </p:sp>
      </p:grpSp>
    </p:spTree>
    <p:extLst>
      <p:ext uri="{BB962C8B-B14F-4D97-AF65-F5344CB8AC3E}">
        <p14:creationId xmlns:p14="http://schemas.microsoft.com/office/powerpoint/2010/main" val="924873641"/>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65" y="2556"/>
            <a:ext cx="4572000" cy="5140944"/>
          </a:xfrm>
          <a:prstGeom prst="rect">
            <a:avLst/>
          </a:prstGeom>
        </p:spPr>
      </p:pic>
      <p:sp>
        <p:nvSpPr>
          <p:cNvPr id="15" name="Rectangle 14"/>
          <p:cNvSpPr/>
          <p:nvPr/>
        </p:nvSpPr>
        <p:spPr>
          <a:xfrm>
            <a:off x="-8165" y="2139044"/>
            <a:ext cx="4572000" cy="3004457"/>
          </a:xfrm>
          <a:prstGeom prst="rect">
            <a:avLst/>
          </a:prstGeom>
          <a:gradFill>
            <a:gsLst>
              <a:gs pos="0">
                <a:schemeClr val="tx1">
                  <a:alpha val="0"/>
                </a:schemeClr>
              </a:gs>
              <a:gs pos="7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dirty="0">
              <a:solidFill>
                <a:prstClr val="white"/>
              </a:solidFill>
              <a:ea typeface="Heiti TC Light"/>
              <a:cs typeface="Heiti TC Light"/>
            </a:endParaRPr>
          </a:p>
        </p:txBody>
      </p:sp>
      <p:sp>
        <p:nvSpPr>
          <p:cNvPr id="17" name="Rectangle 16"/>
          <p:cNvSpPr/>
          <p:nvPr/>
        </p:nvSpPr>
        <p:spPr>
          <a:xfrm>
            <a:off x="204842" y="3133367"/>
            <a:ext cx="3960056" cy="1454242"/>
          </a:xfrm>
          <a:prstGeom prst="rect">
            <a:avLst/>
          </a:prstGeom>
        </p:spPr>
        <p:txBody>
          <a:bodyPr wrap="none" lIns="68579" tIns="34289" rIns="68579" bIns="34289">
            <a:spAutoFit/>
          </a:bodyPr>
          <a:lstStyle/>
          <a:p>
            <a:pPr defTabSz="685783"/>
            <a:r>
              <a:rPr lang="zh-TW" altLang="en-US" sz="2400" dirty="0">
                <a:solidFill>
                  <a:prstClr val="white"/>
                </a:solidFill>
                <a:ea typeface="Heiti TC Light"/>
                <a:cs typeface="Heiti TC Light"/>
              </a:rPr>
              <a:t>實踐</a:t>
            </a:r>
            <a:r>
              <a:rPr lang="zh-TW" altLang="en-US" sz="5000" dirty="0">
                <a:solidFill>
                  <a:prstClr val="white"/>
                </a:solidFill>
                <a:ea typeface="Heiti TC Light"/>
                <a:cs typeface="Heiti TC Light"/>
              </a:rPr>
              <a:t>劃時代概</a:t>
            </a:r>
            <a:r>
              <a:rPr lang="zh-TW" altLang="en-US" sz="5000" dirty="0" smtClean="0">
                <a:solidFill>
                  <a:prstClr val="white"/>
                </a:solidFill>
                <a:ea typeface="Heiti TC Light"/>
                <a:cs typeface="Heiti TC Light"/>
              </a:rPr>
              <a:t>念</a:t>
            </a:r>
            <a:endParaRPr lang="en-US" altLang="zh-TW" sz="5000" dirty="0" smtClean="0">
              <a:solidFill>
                <a:prstClr val="white"/>
              </a:solidFill>
              <a:ea typeface="Heiti TC Light"/>
              <a:cs typeface="Heiti TC Light"/>
            </a:endParaRPr>
          </a:p>
          <a:p>
            <a:pPr defTabSz="685783"/>
            <a:r>
              <a:rPr lang="en-US" sz="4000" dirty="0" smtClean="0">
                <a:solidFill>
                  <a:prstClr val="white"/>
                </a:solidFill>
                <a:ea typeface="Heiti TC Light"/>
                <a:cs typeface="Heiti TC Light"/>
              </a:rPr>
              <a:t>It’s </a:t>
            </a:r>
            <a:r>
              <a:rPr lang="en-US" sz="4000" dirty="0">
                <a:solidFill>
                  <a:prstClr val="white"/>
                </a:solidFill>
                <a:ea typeface="Heiti TC Light"/>
                <a:cs typeface="Heiti TC Light"/>
              </a:rPr>
              <a:t>an Idea </a:t>
            </a:r>
          </a:p>
        </p:txBody>
      </p:sp>
      <p:sp>
        <p:nvSpPr>
          <p:cNvPr id="18" name="Rectangle 17"/>
          <p:cNvSpPr/>
          <p:nvPr/>
        </p:nvSpPr>
        <p:spPr>
          <a:xfrm>
            <a:off x="433045" y="4422573"/>
            <a:ext cx="2119509" cy="346247"/>
          </a:xfrm>
          <a:prstGeom prst="rect">
            <a:avLst/>
          </a:prstGeom>
        </p:spPr>
        <p:txBody>
          <a:bodyPr wrap="none" lIns="68579" tIns="34289" rIns="68579" bIns="34289">
            <a:spAutoFit/>
          </a:bodyPr>
          <a:lstStyle/>
          <a:p>
            <a:pPr algn="ctr" defTabSz="685783"/>
            <a:r>
              <a:rPr lang="en-US" dirty="0" smtClean="0">
                <a:solidFill>
                  <a:prstClr val="white"/>
                </a:solidFill>
                <a:ea typeface="Heiti TC Light"/>
                <a:cs typeface="Heiti TC Light"/>
              </a:rPr>
              <a:t>who’s </a:t>
            </a:r>
            <a:r>
              <a:rPr lang="en-US" dirty="0">
                <a:solidFill>
                  <a:prstClr val="white"/>
                </a:solidFill>
                <a:ea typeface="Heiti TC Light"/>
                <a:cs typeface="Heiti TC Light"/>
              </a:rPr>
              <a:t>time has come</a:t>
            </a:r>
          </a:p>
        </p:txBody>
      </p:sp>
      <p:sp>
        <p:nvSpPr>
          <p:cNvPr id="20" name="Rectangle 19"/>
          <p:cNvSpPr/>
          <p:nvPr/>
        </p:nvSpPr>
        <p:spPr>
          <a:xfrm>
            <a:off x="4882011" y="306269"/>
            <a:ext cx="4074212" cy="715578"/>
          </a:xfrm>
          <a:prstGeom prst="rect">
            <a:avLst/>
          </a:prstGeom>
        </p:spPr>
        <p:txBody>
          <a:bodyPr wrap="square" lIns="68579" tIns="34289" rIns="68579" bIns="34289">
            <a:spAutoFit/>
          </a:bodyPr>
          <a:lstStyle/>
          <a:p>
            <a:pPr defTabSz="685783">
              <a:buClr>
                <a:srgbClr val="404040"/>
              </a:buClr>
              <a:buSzPct val="100000"/>
            </a:pPr>
            <a:r>
              <a:rPr lang="zh-TW" altLang="en-US" sz="1400" dirty="0" smtClean="0">
                <a:solidFill>
                  <a:srgbClr val="E7E6E6"/>
                </a:solidFill>
                <a:ea typeface="Heiti TC Light"/>
                <a:cs typeface="Heiti TC Light"/>
                <a:sym typeface="Century Gothic"/>
              </a:rPr>
              <a:t>推</a:t>
            </a:r>
            <a:r>
              <a:rPr lang="zh-TW" altLang="en-US" sz="1400" dirty="0">
                <a:solidFill>
                  <a:srgbClr val="E7E6E6"/>
                </a:solidFill>
                <a:ea typeface="Heiti TC Light"/>
                <a:cs typeface="Heiti TC Light"/>
                <a:sym typeface="Century Gothic"/>
              </a:rPr>
              <a:t>薦追</a:t>
            </a:r>
            <a:r>
              <a:rPr lang="zh-TW" altLang="en-US" sz="1400" dirty="0" smtClean="0">
                <a:solidFill>
                  <a:srgbClr val="E7E6E6"/>
                </a:solidFill>
                <a:ea typeface="Heiti TC Light"/>
                <a:cs typeface="Heiti TC Light"/>
                <a:sym typeface="Century Gothic"/>
              </a:rPr>
              <a:t>蹤系統讓我們可以善用匯集一體的強大購買力</a:t>
            </a:r>
            <a:r>
              <a:rPr lang="en-US" altLang="zh-TW" sz="1400" dirty="0" smtClean="0">
                <a:solidFill>
                  <a:srgbClr val="E7E6E6"/>
                </a:solidFill>
                <a:ea typeface="Heiti TC Light"/>
                <a:cs typeface="Heiti TC Light"/>
                <a:sym typeface="Century Gothic"/>
              </a:rPr>
              <a:t>︰</a:t>
            </a:r>
            <a:r>
              <a:rPr lang="en-US" sz="1400" dirty="0" smtClean="0">
                <a:solidFill>
                  <a:srgbClr val="E7E6E6"/>
                </a:solidFill>
                <a:ea typeface="Heiti TC Light"/>
                <a:cs typeface="Heiti TC Light"/>
                <a:sym typeface="Century Gothic"/>
              </a:rPr>
              <a:t>Because </a:t>
            </a:r>
            <a:r>
              <a:rPr lang="en-US" sz="1400" dirty="0">
                <a:solidFill>
                  <a:srgbClr val="E7E6E6"/>
                </a:solidFill>
                <a:ea typeface="Heiti TC Light"/>
                <a:cs typeface="Heiti TC Light"/>
                <a:sym typeface="Century Gothic"/>
              </a:rPr>
              <a:t>of </a:t>
            </a:r>
            <a:r>
              <a:rPr lang="en-US" sz="1400" dirty="0" smtClean="0">
                <a:solidFill>
                  <a:srgbClr val="E7E6E6"/>
                </a:solidFill>
                <a:ea typeface="Heiti TC Light"/>
                <a:cs typeface="Heiti TC Light"/>
                <a:sym typeface="Century Gothic"/>
              </a:rPr>
              <a:t>the Referral Tracking </a:t>
            </a:r>
            <a:r>
              <a:rPr lang="en-US" sz="1400" dirty="0">
                <a:solidFill>
                  <a:srgbClr val="E7E6E6"/>
                </a:solidFill>
                <a:ea typeface="Heiti TC Light"/>
                <a:cs typeface="Heiti TC Light"/>
                <a:sym typeface="Century Gothic"/>
              </a:rPr>
              <a:t>S</a:t>
            </a:r>
            <a:r>
              <a:rPr lang="en-US" sz="1400" dirty="0" smtClean="0">
                <a:solidFill>
                  <a:srgbClr val="E7E6E6"/>
                </a:solidFill>
                <a:ea typeface="Heiti TC Light"/>
                <a:cs typeface="Heiti TC Light"/>
                <a:sym typeface="Century Gothic"/>
              </a:rPr>
              <a:t>ystem</a:t>
            </a:r>
            <a:r>
              <a:rPr lang="en-US" sz="1400" dirty="0">
                <a:solidFill>
                  <a:srgbClr val="E7E6E6"/>
                </a:solidFill>
                <a:ea typeface="Heiti TC Light"/>
                <a:cs typeface="Heiti TC Light"/>
                <a:sym typeface="Century Gothic"/>
              </a:rPr>
              <a:t>, we can leverage our collective buying power to:</a:t>
            </a:r>
          </a:p>
        </p:txBody>
      </p:sp>
      <p:pic>
        <p:nvPicPr>
          <p:cNvPr id="21" name="Picture 2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flipH="1">
            <a:off x="2103845" y="2115276"/>
            <a:ext cx="5145027" cy="225045"/>
          </a:xfrm>
          <a:prstGeom prst="rect">
            <a:avLst/>
          </a:prstGeom>
        </p:spPr>
      </p:pic>
      <p:grpSp>
        <p:nvGrpSpPr>
          <p:cNvPr id="59" name="Group 58"/>
          <p:cNvGrpSpPr/>
          <p:nvPr/>
        </p:nvGrpSpPr>
        <p:grpSpPr>
          <a:xfrm>
            <a:off x="4994228" y="1012081"/>
            <a:ext cx="4149771" cy="767446"/>
            <a:chOff x="6658971" y="1807027"/>
            <a:chExt cx="5533028" cy="1023261"/>
          </a:xfrm>
        </p:grpSpPr>
        <p:sp>
          <p:nvSpPr>
            <p:cNvPr id="22" name="Rectangle 21"/>
            <p:cNvSpPr/>
            <p:nvPr/>
          </p:nvSpPr>
          <p:spPr>
            <a:xfrm>
              <a:off x="7660777" y="1807030"/>
              <a:ext cx="4531222" cy="1023258"/>
            </a:xfrm>
            <a:prstGeom prst="rect">
              <a:avLst/>
            </a:prstGeom>
            <a:solidFill>
              <a:srgbClr val="128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0966" lvl="1" defTabSz="685783"/>
              <a:r>
                <a:rPr lang="zh-TW" altLang="en-US" sz="1400" b="1" cap="all" dirty="0" smtClean="0">
                  <a:solidFill>
                    <a:prstClr val="white"/>
                  </a:solidFill>
                  <a:ea typeface="Heiti TC Light"/>
                  <a:cs typeface="Heiti TC Light"/>
                  <a:sym typeface="Century Gothic"/>
                </a:rPr>
                <a:t>轉利潤為永續收入</a:t>
              </a:r>
              <a:r>
                <a:rPr lang="en-US" sz="1400" b="1" cap="all" dirty="0" smtClean="0">
                  <a:solidFill>
                    <a:prstClr val="white"/>
                  </a:solidFill>
                  <a:ea typeface="Heiti TC Light"/>
                  <a:cs typeface="Heiti TC Light"/>
                  <a:sym typeface="Century Gothic"/>
                </a:rPr>
                <a:t>Convert </a:t>
              </a:r>
              <a:r>
                <a:rPr lang="en-US" sz="1400" b="1" cap="all" dirty="0">
                  <a:solidFill>
                    <a:prstClr val="white"/>
                  </a:solidFill>
                  <a:ea typeface="Heiti TC Light"/>
                  <a:cs typeface="Heiti TC Light"/>
                  <a:sym typeface="Century Gothic"/>
                </a:rPr>
                <a:t>margins into an ongoing income </a:t>
              </a:r>
            </a:p>
          </p:txBody>
        </p:sp>
        <p:sp>
          <p:nvSpPr>
            <p:cNvPr id="23" name="Round Same Side Corner Rectangle 22"/>
            <p:cNvSpPr/>
            <p:nvPr/>
          </p:nvSpPr>
          <p:spPr>
            <a:xfrm rot="16200000">
              <a:off x="6648244" y="1817754"/>
              <a:ext cx="1023260" cy="1001806"/>
            </a:xfrm>
            <a:prstGeom prst="round2SameRect">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a:solidFill>
                  <a:prstClr val="white"/>
                </a:solidFill>
                <a:ea typeface="Heiti TC Light"/>
                <a:cs typeface="Heiti TC Light"/>
              </a:endParaRPr>
            </a:p>
          </p:txBody>
        </p:sp>
        <p:sp>
          <p:nvSpPr>
            <p:cNvPr id="29" name="Isosceles Triangle 28"/>
            <p:cNvSpPr/>
            <p:nvPr/>
          </p:nvSpPr>
          <p:spPr>
            <a:xfrm rot="5400000">
              <a:off x="7636683" y="2239336"/>
              <a:ext cx="185057" cy="15863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grpSp>
          <p:nvGrpSpPr>
            <p:cNvPr id="33" name="Group 4"/>
            <p:cNvGrpSpPr>
              <a:grpSpLocks noChangeAspect="1"/>
            </p:cNvGrpSpPr>
            <p:nvPr/>
          </p:nvGrpSpPr>
          <p:grpSpPr bwMode="auto">
            <a:xfrm>
              <a:off x="6865393" y="2028144"/>
              <a:ext cx="588962" cy="581025"/>
              <a:chOff x="4327" y="3439"/>
              <a:chExt cx="371" cy="366"/>
            </a:xfrm>
            <a:solidFill>
              <a:schemeClr val="bg1"/>
            </a:solidFill>
          </p:grpSpPr>
          <p:sp>
            <p:nvSpPr>
              <p:cNvPr id="36" name="Freeform 6"/>
              <p:cNvSpPr>
                <a:spLocks noEditPoints="1"/>
              </p:cNvSpPr>
              <p:nvPr/>
            </p:nvSpPr>
            <p:spPr bwMode="auto">
              <a:xfrm>
                <a:off x="4327" y="3639"/>
                <a:ext cx="371" cy="166"/>
              </a:xfrm>
              <a:custGeom>
                <a:avLst/>
                <a:gdLst>
                  <a:gd name="T0" fmla="*/ 915 w 3342"/>
                  <a:gd name="T1" fmla="*/ 293 h 1491"/>
                  <a:gd name="T2" fmla="*/ 929 w 3342"/>
                  <a:gd name="T3" fmla="*/ 776 h 1491"/>
                  <a:gd name="T4" fmla="*/ 1105 w 3342"/>
                  <a:gd name="T5" fmla="*/ 1048 h 1491"/>
                  <a:gd name="T6" fmla="*/ 1398 w 3342"/>
                  <a:gd name="T7" fmla="*/ 1163 h 1491"/>
                  <a:gd name="T8" fmla="*/ 1832 w 3342"/>
                  <a:gd name="T9" fmla="*/ 1330 h 1491"/>
                  <a:gd name="T10" fmla="*/ 2316 w 3342"/>
                  <a:gd name="T11" fmla="*/ 1295 h 1491"/>
                  <a:gd name="T12" fmla="*/ 2653 w 3342"/>
                  <a:gd name="T13" fmla="*/ 1116 h 1491"/>
                  <a:gd name="T14" fmla="*/ 2724 w 3342"/>
                  <a:gd name="T15" fmla="*/ 1044 h 1491"/>
                  <a:gd name="T16" fmla="*/ 2881 w 3342"/>
                  <a:gd name="T17" fmla="*/ 891 h 1491"/>
                  <a:gd name="T18" fmla="*/ 2999 w 3342"/>
                  <a:gd name="T19" fmla="*/ 772 h 1491"/>
                  <a:gd name="T20" fmla="*/ 3122 w 3342"/>
                  <a:gd name="T21" fmla="*/ 649 h 1491"/>
                  <a:gd name="T22" fmla="*/ 3190 w 3342"/>
                  <a:gd name="T23" fmla="*/ 528 h 1491"/>
                  <a:gd name="T24" fmla="*/ 3130 w 3342"/>
                  <a:gd name="T25" fmla="*/ 368 h 1491"/>
                  <a:gd name="T26" fmla="*/ 2971 w 3342"/>
                  <a:gd name="T27" fmla="*/ 333 h 1491"/>
                  <a:gd name="T28" fmla="*/ 2885 w 3342"/>
                  <a:gd name="T29" fmla="*/ 393 h 1491"/>
                  <a:gd name="T30" fmla="*/ 2736 w 3342"/>
                  <a:gd name="T31" fmla="*/ 528 h 1491"/>
                  <a:gd name="T32" fmla="*/ 2570 w 3342"/>
                  <a:gd name="T33" fmla="*/ 699 h 1491"/>
                  <a:gd name="T34" fmla="*/ 2481 w 3342"/>
                  <a:gd name="T35" fmla="*/ 851 h 1491"/>
                  <a:gd name="T36" fmla="*/ 2272 w 3342"/>
                  <a:gd name="T37" fmla="*/ 968 h 1491"/>
                  <a:gd name="T38" fmla="*/ 2064 w 3342"/>
                  <a:gd name="T39" fmla="*/ 949 h 1491"/>
                  <a:gd name="T40" fmla="*/ 1699 w 3342"/>
                  <a:gd name="T41" fmla="*/ 834 h 1491"/>
                  <a:gd name="T42" fmla="*/ 2018 w 3342"/>
                  <a:gd name="T43" fmla="*/ 785 h 1491"/>
                  <a:gd name="T44" fmla="*/ 2217 w 3342"/>
                  <a:gd name="T45" fmla="*/ 823 h 1491"/>
                  <a:gd name="T46" fmla="*/ 2315 w 3342"/>
                  <a:gd name="T47" fmla="*/ 799 h 1491"/>
                  <a:gd name="T48" fmla="*/ 2401 w 3342"/>
                  <a:gd name="T49" fmla="*/ 652 h 1491"/>
                  <a:gd name="T50" fmla="*/ 2240 w 3342"/>
                  <a:gd name="T51" fmla="*/ 441 h 1491"/>
                  <a:gd name="T52" fmla="*/ 1781 w 3342"/>
                  <a:gd name="T53" fmla="*/ 235 h 1491"/>
                  <a:gd name="T54" fmla="*/ 37 w 3342"/>
                  <a:gd name="T55" fmla="*/ 0 h 1491"/>
                  <a:gd name="T56" fmla="*/ 899 w 3342"/>
                  <a:gd name="T57" fmla="*/ 75 h 1491"/>
                  <a:gd name="T58" fmla="*/ 1512 w 3342"/>
                  <a:gd name="T59" fmla="*/ 40 h 1491"/>
                  <a:gd name="T60" fmla="*/ 2058 w 3342"/>
                  <a:gd name="T61" fmla="*/ 172 h 1491"/>
                  <a:gd name="T62" fmla="*/ 2478 w 3342"/>
                  <a:gd name="T63" fmla="*/ 448 h 1491"/>
                  <a:gd name="T64" fmla="*/ 2625 w 3342"/>
                  <a:gd name="T65" fmla="*/ 433 h 1491"/>
                  <a:gd name="T66" fmla="*/ 2780 w 3342"/>
                  <a:gd name="T67" fmla="*/ 285 h 1491"/>
                  <a:gd name="T68" fmla="*/ 2906 w 3342"/>
                  <a:gd name="T69" fmla="*/ 200 h 1491"/>
                  <a:gd name="T70" fmla="*/ 3144 w 3342"/>
                  <a:gd name="T71" fmla="*/ 204 h 1491"/>
                  <a:gd name="T72" fmla="*/ 3316 w 3342"/>
                  <a:gd name="T73" fmla="*/ 375 h 1491"/>
                  <a:gd name="T74" fmla="*/ 3317 w 3342"/>
                  <a:gd name="T75" fmla="*/ 621 h 1491"/>
                  <a:gd name="T76" fmla="*/ 3250 w 3342"/>
                  <a:gd name="T77" fmla="*/ 723 h 1491"/>
                  <a:gd name="T78" fmla="*/ 3212 w 3342"/>
                  <a:gd name="T79" fmla="*/ 767 h 1491"/>
                  <a:gd name="T80" fmla="*/ 3086 w 3342"/>
                  <a:gd name="T81" fmla="*/ 897 h 1491"/>
                  <a:gd name="T82" fmla="*/ 2881 w 3342"/>
                  <a:gd name="T83" fmla="*/ 1098 h 1491"/>
                  <a:gd name="T84" fmla="*/ 2668 w 3342"/>
                  <a:gd name="T85" fmla="*/ 1283 h 1491"/>
                  <a:gd name="T86" fmla="*/ 2465 w 3342"/>
                  <a:gd name="T87" fmla="*/ 1398 h 1491"/>
                  <a:gd name="T88" fmla="*/ 1997 w 3342"/>
                  <a:gd name="T89" fmla="*/ 1491 h 1491"/>
                  <a:gd name="T90" fmla="*/ 1521 w 3342"/>
                  <a:gd name="T91" fmla="*/ 1400 h 1491"/>
                  <a:gd name="T92" fmla="*/ 1154 w 3342"/>
                  <a:gd name="T93" fmla="*/ 1215 h 1491"/>
                  <a:gd name="T94" fmla="*/ 906 w 3342"/>
                  <a:gd name="T95" fmla="*/ 1231 h 1491"/>
                  <a:gd name="T96" fmla="*/ 893 w 3342"/>
                  <a:gd name="T97" fmla="*/ 1381 h 1491"/>
                  <a:gd name="T98" fmla="*/ 32 w 3342"/>
                  <a:gd name="T99" fmla="*/ 1330 h 1491"/>
                  <a:gd name="T100" fmla="*/ 12 w 3342"/>
                  <a:gd name="T101" fmla="*/ 1079 h 1491"/>
                  <a:gd name="T102" fmla="*/ 0 w 3342"/>
                  <a:gd name="T103" fmla="*/ 692 h 1491"/>
                  <a:gd name="T104" fmla="*/ 12 w 3342"/>
                  <a:gd name="T105" fmla="*/ 305 h 1491"/>
                  <a:gd name="T106" fmla="*/ 32 w 3342"/>
                  <a:gd name="T107" fmla="*/ 54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42" h="1491">
                    <a:moveTo>
                      <a:pt x="1314" y="176"/>
                    </a:moveTo>
                    <a:lnTo>
                      <a:pt x="1209" y="179"/>
                    </a:lnTo>
                    <a:lnTo>
                      <a:pt x="1106" y="187"/>
                    </a:lnTo>
                    <a:lnTo>
                      <a:pt x="1007" y="201"/>
                    </a:lnTo>
                    <a:lnTo>
                      <a:pt x="910" y="220"/>
                    </a:lnTo>
                    <a:lnTo>
                      <a:pt x="915" y="293"/>
                    </a:lnTo>
                    <a:lnTo>
                      <a:pt x="919" y="371"/>
                    </a:lnTo>
                    <a:lnTo>
                      <a:pt x="924" y="453"/>
                    </a:lnTo>
                    <a:lnTo>
                      <a:pt x="927" y="535"/>
                    </a:lnTo>
                    <a:lnTo>
                      <a:pt x="929" y="616"/>
                    </a:lnTo>
                    <a:lnTo>
                      <a:pt x="930" y="692"/>
                    </a:lnTo>
                    <a:lnTo>
                      <a:pt x="929" y="776"/>
                    </a:lnTo>
                    <a:lnTo>
                      <a:pt x="927" y="863"/>
                    </a:lnTo>
                    <a:lnTo>
                      <a:pt x="923" y="952"/>
                    </a:lnTo>
                    <a:lnTo>
                      <a:pt x="918" y="1039"/>
                    </a:lnTo>
                    <a:lnTo>
                      <a:pt x="980" y="1036"/>
                    </a:lnTo>
                    <a:lnTo>
                      <a:pt x="1043" y="1039"/>
                    </a:lnTo>
                    <a:lnTo>
                      <a:pt x="1105" y="1048"/>
                    </a:lnTo>
                    <a:lnTo>
                      <a:pt x="1166" y="1062"/>
                    </a:lnTo>
                    <a:lnTo>
                      <a:pt x="1226" y="1081"/>
                    </a:lnTo>
                    <a:lnTo>
                      <a:pt x="1285" y="1105"/>
                    </a:lnTo>
                    <a:lnTo>
                      <a:pt x="1342" y="1132"/>
                    </a:lnTo>
                    <a:lnTo>
                      <a:pt x="1397" y="1163"/>
                    </a:lnTo>
                    <a:lnTo>
                      <a:pt x="1398" y="1163"/>
                    </a:lnTo>
                    <a:lnTo>
                      <a:pt x="1462" y="1203"/>
                    </a:lnTo>
                    <a:lnTo>
                      <a:pt x="1530" y="1238"/>
                    </a:lnTo>
                    <a:lnTo>
                      <a:pt x="1601" y="1269"/>
                    </a:lnTo>
                    <a:lnTo>
                      <a:pt x="1676" y="1295"/>
                    </a:lnTo>
                    <a:lnTo>
                      <a:pt x="1753" y="1315"/>
                    </a:lnTo>
                    <a:lnTo>
                      <a:pt x="1832" y="1330"/>
                    </a:lnTo>
                    <a:lnTo>
                      <a:pt x="1914" y="1340"/>
                    </a:lnTo>
                    <a:lnTo>
                      <a:pt x="1997" y="1343"/>
                    </a:lnTo>
                    <a:lnTo>
                      <a:pt x="2080" y="1340"/>
                    </a:lnTo>
                    <a:lnTo>
                      <a:pt x="2162" y="1330"/>
                    </a:lnTo>
                    <a:lnTo>
                      <a:pt x="2240" y="1315"/>
                    </a:lnTo>
                    <a:lnTo>
                      <a:pt x="2316" y="1295"/>
                    </a:lnTo>
                    <a:lnTo>
                      <a:pt x="2390" y="1270"/>
                    </a:lnTo>
                    <a:lnTo>
                      <a:pt x="2461" y="1240"/>
                    </a:lnTo>
                    <a:lnTo>
                      <a:pt x="2528" y="1205"/>
                    </a:lnTo>
                    <a:lnTo>
                      <a:pt x="2592" y="1165"/>
                    </a:lnTo>
                    <a:lnTo>
                      <a:pt x="2623" y="1142"/>
                    </a:lnTo>
                    <a:lnTo>
                      <a:pt x="2653" y="1116"/>
                    </a:lnTo>
                    <a:lnTo>
                      <a:pt x="2654" y="1117"/>
                    </a:lnTo>
                    <a:lnTo>
                      <a:pt x="2662" y="1107"/>
                    </a:lnTo>
                    <a:lnTo>
                      <a:pt x="2674" y="1094"/>
                    </a:lnTo>
                    <a:lnTo>
                      <a:pt x="2688" y="1080"/>
                    </a:lnTo>
                    <a:lnTo>
                      <a:pt x="2705" y="1063"/>
                    </a:lnTo>
                    <a:lnTo>
                      <a:pt x="2724" y="1044"/>
                    </a:lnTo>
                    <a:lnTo>
                      <a:pt x="2747" y="1022"/>
                    </a:lnTo>
                    <a:lnTo>
                      <a:pt x="2771" y="998"/>
                    </a:lnTo>
                    <a:lnTo>
                      <a:pt x="2801" y="969"/>
                    </a:lnTo>
                    <a:lnTo>
                      <a:pt x="2833" y="937"/>
                    </a:lnTo>
                    <a:lnTo>
                      <a:pt x="2870" y="903"/>
                    </a:lnTo>
                    <a:lnTo>
                      <a:pt x="2881" y="891"/>
                    </a:lnTo>
                    <a:lnTo>
                      <a:pt x="2896" y="876"/>
                    </a:lnTo>
                    <a:lnTo>
                      <a:pt x="2913" y="859"/>
                    </a:lnTo>
                    <a:lnTo>
                      <a:pt x="2933" y="839"/>
                    </a:lnTo>
                    <a:lnTo>
                      <a:pt x="2954" y="818"/>
                    </a:lnTo>
                    <a:lnTo>
                      <a:pt x="2975" y="796"/>
                    </a:lnTo>
                    <a:lnTo>
                      <a:pt x="2999" y="772"/>
                    </a:lnTo>
                    <a:lnTo>
                      <a:pt x="3021" y="750"/>
                    </a:lnTo>
                    <a:lnTo>
                      <a:pt x="3044" y="727"/>
                    </a:lnTo>
                    <a:lnTo>
                      <a:pt x="3066" y="705"/>
                    </a:lnTo>
                    <a:lnTo>
                      <a:pt x="3086" y="685"/>
                    </a:lnTo>
                    <a:lnTo>
                      <a:pt x="3105" y="666"/>
                    </a:lnTo>
                    <a:lnTo>
                      <a:pt x="3122" y="649"/>
                    </a:lnTo>
                    <a:lnTo>
                      <a:pt x="3136" y="635"/>
                    </a:lnTo>
                    <a:lnTo>
                      <a:pt x="3145" y="624"/>
                    </a:lnTo>
                    <a:lnTo>
                      <a:pt x="3160" y="603"/>
                    </a:lnTo>
                    <a:lnTo>
                      <a:pt x="3173" y="580"/>
                    </a:lnTo>
                    <a:lnTo>
                      <a:pt x="3183" y="554"/>
                    </a:lnTo>
                    <a:lnTo>
                      <a:pt x="3190" y="528"/>
                    </a:lnTo>
                    <a:lnTo>
                      <a:pt x="3192" y="499"/>
                    </a:lnTo>
                    <a:lnTo>
                      <a:pt x="3189" y="469"/>
                    </a:lnTo>
                    <a:lnTo>
                      <a:pt x="3181" y="440"/>
                    </a:lnTo>
                    <a:lnTo>
                      <a:pt x="3169" y="414"/>
                    </a:lnTo>
                    <a:lnTo>
                      <a:pt x="3152" y="389"/>
                    </a:lnTo>
                    <a:lnTo>
                      <a:pt x="3130" y="368"/>
                    </a:lnTo>
                    <a:lnTo>
                      <a:pt x="3107" y="351"/>
                    </a:lnTo>
                    <a:lnTo>
                      <a:pt x="3079" y="339"/>
                    </a:lnTo>
                    <a:lnTo>
                      <a:pt x="3050" y="331"/>
                    </a:lnTo>
                    <a:lnTo>
                      <a:pt x="3019" y="328"/>
                    </a:lnTo>
                    <a:lnTo>
                      <a:pt x="2994" y="329"/>
                    </a:lnTo>
                    <a:lnTo>
                      <a:pt x="2971" y="333"/>
                    </a:lnTo>
                    <a:lnTo>
                      <a:pt x="2953" y="340"/>
                    </a:lnTo>
                    <a:lnTo>
                      <a:pt x="2936" y="348"/>
                    </a:lnTo>
                    <a:lnTo>
                      <a:pt x="2922" y="361"/>
                    </a:lnTo>
                    <a:lnTo>
                      <a:pt x="2905" y="375"/>
                    </a:lnTo>
                    <a:lnTo>
                      <a:pt x="2886" y="391"/>
                    </a:lnTo>
                    <a:lnTo>
                      <a:pt x="2885" y="393"/>
                    </a:lnTo>
                    <a:lnTo>
                      <a:pt x="2884" y="394"/>
                    </a:lnTo>
                    <a:lnTo>
                      <a:pt x="2858" y="417"/>
                    </a:lnTo>
                    <a:lnTo>
                      <a:pt x="2829" y="442"/>
                    </a:lnTo>
                    <a:lnTo>
                      <a:pt x="2799" y="470"/>
                    </a:lnTo>
                    <a:lnTo>
                      <a:pt x="2768" y="498"/>
                    </a:lnTo>
                    <a:lnTo>
                      <a:pt x="2736" y="528"/>
                    </a:lnTo>
                    <a:lnTo>
                      <a:pt x="2704" y="558"/>
                    </a:lnTo>
                    <a:lnTo>
                      <a:pt x="2674" y="588"/>
                    </a:lnTo>
                    <a:lnTo>
                      <a:pt x="2644" y="618"/>
                    </a:lnTo>
                    <a:lnTo>
                      <a:pt x="2617" y="646"/>
                    </a:lnTo>
                    <a:lnTo>
                      <a:pt x="2592" y="674"/>
                    </a:lnTo>
                    <a:lnTo>
                      <a:pt x="2570" y="699"/>
                    </a:lnTo>
                    <a:lnTo>
                      <a:pt x="2551" y="724"/>
                    </a:lnTo>
                    <a:lnTo>
                      <a:pt x="2537" y="744"/>
                    </a:lnTo>
                    <a:lnTo>
                      <a:pt x="2537" y="744"/>
                    </a:lnTo>
                    <a:lnTo>
                      <a:pt x="2523" y="782"/>
                    </a:lnTo>
                    <a:lnTo>
                      <a:pt x="2504" y="818"/>
                    </a:lnTo>
                    <a:lnTo>
                      <a:pt x="2481" y="851"/>
                    </a:lnTo>
                    <a:lnTo>
                      <a:pt x="2453" y="880"/>
                    </a:lnTo>
                    <a:lnTo>
                      <a:pt x="2422" y="907"/>
                    </a:lnTo>
                    <a:lnTo>
                      <a:pt x="2389" y="929"/>
                    </a:lnTo>
                    <a:lnTo>
                      <a:pt x="2352" y="947"/>
                    </a:lnTo>
                    <a:lnTo>
                      <a:pt x="2313" y="960"/>
                    </a:lnTo>
                    <a:lnTo>
                      <a:pt x="2272" y="968"/>
                    </a:lnTo>
                    <a:lnTo>
                      <a:pt x="2229" y="971"/>
                    </a:lnTo>
                    <a:lnTo>
                      <a:pt x="2229" y="972"/>
                    </a:lnTo>
                    <a:lnTo>
                      <a:pt x="2193" y="970"/>
                    </a:lnTo>
                    <a:lnTo>
                      <a:pt x="2153" y="966"/>
                    </a:lnTo>
                    <a:lnTo>
                      <a:pt x="2110" y="959"/>
                    </a:lnTo>
                    <a:lnTo>
                      <a:pt x="2064" y="949"/>
                    </a:lnTo>
                    <a:lnTo>
                      <a:pt x="2014" y="937"/>
                    </a:lnTo>
                    <a:lnTo>
                      <a:pt x="1960" y="922"/>
                    </a:lnTo>
                    <a:lnTo>
                      <a:pt x="1902" y="905"/>
                    </a:lnTo>
                    <a:lnTo>
                      <a:pt x="1839" y="884"/>
                    </a:lnTo>
                    <a:lnTo>
                      <a:pt x="1772" y="860"/>
                    </a:lnTo>
                    <a:lnTo>
                      <a:pt x="1699" y="834"/>
                    </a:lnTo>
                    <a:lnTo>
                      <a:pt x="1754" y="694"/>
                    </a:lnTo>
                    <a:lnTo>
                      <a:pt x="1814" y="717"/>
                    </a:lnTo>
                    <a:lnTo>
                      <a:pt x="1872" y="739"/>
                    </a:lnTo>
                    <a:lnTo>
                      <a:pt x="1926" y="757"/>
                    </a:lnTo>
                    <a:lnTo>
                      <a:pt x="1974" y="772"/>
                    </a:lnTo>
                    <a:lnTo>
                      <a:pt x="2018" y="785"/>
                    </a:lnTo>
                    <a:lnTo>
                      <a:pt x="2060" y="797"/>
                    </a:lnTo>
                    <a:lnTo>
                      <a:pt x="2097" y="806"/>
                    </a:lnTo>
                    <a:lnTo>
                      <a:pt x="2132" y="814"/>
                    </a:lnTo>
                    <a:lnTo>
                      <a:pt x="2163" y="819"/>
                    </a:lnTo>
                    <a:lnTo>
                      <a:pt x="2191" y="822"/>
                    </a:lnTo>
                    <a:lnTo>
                      <a:pt x="2217" y="823"/>
                    </a:lnTo>
                    <a:lnTo>
                      <a:pt x="2217" y="822"/>
                    </a:lnTo>
                    <a:lnTo>
                      <a:pt x="2222" y="822"/>
                    </a:lnTo>
                    <a:lnTo>
                      <a:pt x="2228" y="822"/>
                    </a:lnTo>
                    <a:lnTo>
                      <a:pt x="2260" y="820"/>
                    </a:lnTo>
                    <a:lnTo>
                      <a:pt x="2289" y="812"/>
                    </a:lnTo>
                    <a:lnTo>
                      <a:pt x="2315" y="799"/>
                    </a:lnTo>
                    <a:lnTo>
                      <a:pt x="2340" y="782"/>
                    </a:lnTo>
                    <a:lnTo>
                      <a:pt x="2360" y="762"/>
                    </a:lnTo>
                    <a:lnTo>
                      <a:pt x="2377" y="737"/>
                    </a:lnTo>
                    <a:lnTo>
                      <a:pt x="2390" y="711"/>
                    </a:lnTo>
                    <a:lnTo>
                      <a:pt x="2399" y="682"/>
                    </a:lnTo>
                    <a:lnTo>
                      <a:pt x="2401" y="652"/>
                    </a:lnTo>
                    <a:lnTo>
                      <a:pt x="2398" y="619"/>
                    </a:lnTo>
                    <a:lnTo>
                      <a:pt x="2389" y="589"/>
                    </a:lnTo>
                    <a:lnTo>
                      <a:pt x="2375" y="562"/>
                    </a:lnTo>
                    <a:lnTo>
                      <a:pt x="2357" y="537"/>
                    </a:lnTo>
                    <a:lnTo>
                      <a:pt x="2300" y="488"/>
                    </a:lnTo>
                    <a:lnTo>
                      <a:pt x="2240" y="441"/>
                    </a:lnTo>
                    <a:lnTo>
                      <a:pt x="2173" y="398"/>
                    </a:lnTo>
                    <a:lnTo>
                      <a:pt x="2103" y="358"/>
                    </a:lnTo>
                    <a:lnTo>
                      <a:pt x="2028" y="322"/>
                    </a:lnTo>
                    <a:lnTo>
                      <a:pt x="1949" y="289"/>
                    </a:lnTo>
                    <a:lnTo>
                      <a:pt x="1867" y="259"/>
                    </a:lnTo>
                    <a:lnTo>
                      <a:pt x="1781" y="235"/>
                    </a:lnTo>
                    <a:lnTo>
                      <a:pt x="1693" y="214"/>
                    </a:lnTo>
                    <a:lnTo>
                      <a:pt x="1602" y="198"/>
                    </a:lnTo>
                    <a:lnTo>
                      <a:pt x="1508" y="185"/>
                    </a:lnTo>
                    <a:lnTo>
                      <a:pt x="1412" y="178"/>
                    </a:lnTo>
                    <a:lnTo>
                      <a:pt x="1314" y="176"/>
                    </a:lnTo>
                    <a:close/>
                    <a:moveTo>
                      <a:pt x="37" y="0"/>
                    </a:moveTo>
                    <a:lnTo>
                      <a:pt x="893" y="0"/>
                    </a:lnTo>
                    <a:lnTo>
                      <a:pt x="893" y="3"/>
                    </a:lnTo>
                    <a:lnTo>
                      <a:pt x="894" y="13"/>
                    </a:lnTo>
                    <a:lnTo>
                      <a:pt x="895" y="28"/>
                    </a:lnTo>
                    <a:lnTo>
                      <a:pt x="897" y="50"/>
                    </a:lnTo>
                    <a:lnTo>
                      <a:pt x="899" y="75"/>
                    </a:lnTo>
                    <a:lnTo>
                      <a:pt x="1000" y="57"/>
                    </a:lnTo>
                    <a:lnTo>
                      <a:pt x="1101" y="43"/>
                    </a:lnTo>
                    <a:lnTo>
                      <a:pt x="1206" y="35"/>
                    </a:lnTo>
                    <a:lnTo>
                      <a:pt x="1314" y="32"/>
                    </a:lnTo>
                    <a:lnTo>
                      <a:pt x="1413" y="34"/>
                    </a:lnTo>
                    <a:lnTo>
                      <a:pt x="1512" y="40"/>
                    </a:lnTo>
                    <a:lnTo>
                      <a:pt x="1608" y="51"/>
                    </a:lnTo>
                    <a:lnTo>
                      <a:pt x="1702" y="66"/>
                    </a:lnTo>
                    <a:lnTo>
                      <a:pt x="1794" y="85"/>
                    </a:lnTo>
                    <a:lnTo>
                      <a:pt x="1885" y="109"/>
                    </a:lnTo>
                    <a:lnTo>
                      <a:pt x="1973" y="139"/>
                    </a:lnTo>
                    <a:lnTo>
                      <a:pt x="2058" y="172"/>
                    </a:lnTo>
                    <a:lnTo>
                      <a:pt x="2142" y="212"/>
                    </a:lnTo>
                    <a:lnTo>
                      <a:pt x="2223" y="256"/>
                    </a:lnTo>
                    <a:lnTo>
                      <a:pt x="2303" y="306"/>
                    </a:lnTo>
                    <a:lnTo>
                      <a:pt x="2379" y="362"/>
                    </a:lnTo>
                    <a:lnTo>
                      <a:pt x="2454" y="423"/>
                    </a:lnTo>
                    <a:lnTo>
                      <a:pt x="2478" y="448"/>
                    </a:lnTo>
                    <a:lnTo>
                      <a:pt x="2498" y="475"/>
                    </a:lnTo>
                    <a:lnTo>
                      <a:pt x="2515" y="505"/>
                    </a:lnTo>
                    <a:lnTo>
                      <a:pt x="2529" y="536"/>
                    </a:lnTo>
                    <a:lnTo>
                      <a:pt x="2560" y="502"/>
                    </a:lnTo>
                    <a:lnTo>
                      <a:pt x="2592" y="468"/>
                    </a:lnTo>
                    <a:lnTo>
                      <a:pt x="2625" y="433"/>
                    </a:lnTo>
                    <a:lnTo>
                      <a:pt x="2659" y="399"/>
                    </a:lnTo>
                    <a:lnTo>
                      <a:pt x="2692" y="367"/>
                    </a:lnTo>
                    <a:lnTo>
                      <a:pt x="2724" y="337"/>
                    </a:lnTo>
                    <a:lnTo>
                      <a:pt x="2754" y="310"/>
                    </a:lnTo>
                    <a:lnTo>
                      <a:pt x="2781" y="286"/>
                    </a:lnTo>
                    <a:lnTo>
                      <a:pt x="2780" y="285"/>
                    </a:lnTo>
                    <a:lnTo>
                      <a:pt x="2798" y="267"/>
                    </a:lnTo>
                    <a:lnTo>
                      <a:pt x="2818" y="250"/>
                    </a:lnTo>
                    <a:lnTo>
                      <a:pt x="2839" y="234"/>
                    </a:lnTo>
                    <a:lnTo>
                      <a:pt x="2840" y="234"/>
                    </a:lnTo>
                    <a:lnTo>
                      <a:pt x="2872" y="215"/>
                    </a:lnTo>
                    <a:lnTo>
                      <a:pt x="2906" y="200"/>
                    </a:lnTo>
                    <a:lnTo>
                      <a:pt x="2941" y="188"/>
                    </a:lnTo>
                    <a:lnTo>
                      <a:pt x="2980" y="182"/>
                    </a:lnTo>
                    <a:lnTo>
                      <a:pt x="3019" y="179"/>
                    </a:lnTo>
                    <a:lnTo>
                      <a:pt x="3063" y="182"/>
                    </a:lnTo>
                    <a:lnTo>
                      <a:pt x="3105" y="190"/>
                    </a:lnTo>
                    <a:lnTo>
                      <a:pt x="3144" y="204"/>
                    </a:lnTo>
                    <a:lnTo>
                      <a:pt x="3181" y="223"/>
                    </a:lnTo>
                    <a:lnTo>
                      <a:pt x="3216" y="246"/>
                    </a:lnTo>
                    <a:lnTo>
                      <a:pt x="3248" y="273"/>
                    </a:lnTo>
                    <a:lnTo>
                      <a:pt x="3274" y="304"/>
                    </a:lnTo>
                    <a:lnTo>
                      <a:pt x="3298" y="337"/>
                    </a:lnTo>
                    <a:lnTo>
                      <a:pt x="3316" y="375"/>
                    </a:lnTo>
                    <a:lnTo>
                      <a:pt x="3330" y="415"/>
                    </a:lnTo>
                    <a:lnTo>
                      <a:pt x="3338" y="456"/>
                    </a:lnTo>
                    <a:lnTo>
                      <a:pt x="3342" y="499"/>
                    </a:lnTo>
                    <a:lnTo>
                      <a:pt x="3340" y="542"/>
                    </a:lnTo>
                    <a:lnTo>
                      <a:pt x="3331" y="582"/>
                    </a:lnTo>
                    <a:lnTo>
                      <a:pt x="3317" y="621"/>
                    </a:lnTo>
                    <a:lnTo>
                      <a:pt x="3299" y="657"/>
                    </a:lnTo>
                    <a:lnTo>
                      <a:pt x="3277" y="690"/>
                    </a:lnTo>
                    <a:lnTo>
                      <a:pt x="3251" y="721"/>
                    </a:lnTo>
                    <a:lnTo>
                      <a:pt x="3252" y="721"/>
                    </a:lnTo>
                    <a:lnTo>
                      <a:pt x="3251" y="721"/>
                    </a:lnTo>
                    <a:lnTo>
                      <a:pt x="3250" y="723"/>
                    </a:lnTo>
                    <a:lnTo>
                      <a:pt x="3248" y="726"/>
                    </a:lnTo>
                    <a:lnTo>
                      <a:pt x="3244" y="730"/>
                    </a:lnTo>
                    <a:lnTo>
                      <a:pt x="3239" y="736"/>
                    </a:lnTo>
                    <a:lnTo>
                      <a:pt x="3232" y="744"/>
                    </a:lnTo>
                    <a:lnTo>
                      <a:pt x="3223" y="754"/>
                    </a:lnTo>
                    <a:lnTo>
                      <a:pt x="3212" y="767"/>
                    </a:lnTo>
                    <a:lnTo>
                      <a:pt x="3199" y="782"/>
                    </a:lnTo>
                    <a:lnTo>
                      <a:pt x="3183" y="799"/>
                    </a:lnTo>
                    <a:lnTo>
                      <a:pt x="3163" y="819"/>
                    </a:lnTo>
                    <a:lnTo>
                      <a:pt x="3141" y="842"/>
                    </a:lnTo>
                    <a:lnTo>
                      <a:pt x="3115" y="869"/>
                    </a:lnTo>
                    <a:lnTo>
                      <a:pt x="3086" y="897"/>
                    </a:lnTo>
                    <a:lnTo>
                      <a:pt x="3053" y="931"/>
                    </a:lnTo>
                    <a:lnTo>
                      <a:pt x="3016" y="967"/>
                    </a:lnTo>
                    <a:lnTo>
                      <a:pt x="2974" y="1007"/>
                    </a:lnTo>
                    <a:lnTo>
                      <a:pt x="2940" y="1041"/>
                    </a:lnTo>
                    <a:lnTo>
                      <a:pt x="2909" y="1071"/>
                    </a:lnTo>
                    <a:lnTo>
                      <a:pt x="2881" y="1098"/>
                    </a:lnTo>
                    <a:lnTo>
                      <a:pt x="2857" y="1122"/>
                    </a:lnTo>
                    <a:lnTo>
                      <a:pt x="2835" y="1143"/>
                    </a:lnTo>
                    <a:lnTo>
                      <a:pt x="2816" y="1162"/>
                    </a:lnTo>
                    <a:lnTo>
                      <a:pt x="2769" y="1205"/>
                    </a:lnTo>
                    <a:lnTo>
                      <a:pt x="2720" y="1245"/>
                    </a:lnTo>
                    <a:lnTo>
                      <a:pt x="2668" y="1283"/>
                    </a:lnTo>
                    <a:lnTo>
                      <a:pt x="2665" y="1287"/>
                    </a:lnTo>
                    <a:lnTo>
                      <a:pt x="2661" y="1289"/>
                    </a:lnTo>
                    <a:lnTo>
                      <a:pt x="2661" y="1289"/>
                    </a:lnTo>
                    <a:lnTo>
                      <a:pt x="2598" y="1329"/>
                    </a:lnTo>
                    <a:lnTo>
                      <a:pt x="2533" y="1365"/>
                    </a:lnTo>
                    <a:lnTo>
                      <a:pt x="2465" y="1398"/>
                    </a:lnTo>
                    <a:lnTo>
                      <a:pt x="2393" y="1425"/>
                    </a:lnTo>
                    <a:lnTo>
                      <a:pt x="2320" y="1449"/>
                    </a:lnTo>
                    <a:lnTo>
                      <a:pt x="2243" y="1467"/>
                    </a:lnTo>
                    <a:lnTo>
                      <a:pt x="2164" y="1479"/>
                    </a:lnTo>
                    <a:lnTo>
                      <a:pt x="2081" y="1488"/>
                    </a:lnTo>
                    <a:lnTo>
                      <a:pt x="1997" y="1491"/>
                    </a:lnTo>
                    <a:lnTo>
                      <a:pt x="1913" y="1488"/>
                    </a:lnTo>
                    <a:lnTo>
                      <a:pt x="1830" y="1480"/>
                    </a:lnTo>
                    <a:lnTo>
                      <a:pt x="1750" y="1467"/>
                    </a:lnTo>
                    <a:lnTo>
                      <a:pt x="1671" y="1450"/>
                    </a:lnTo>
                    <a:lnTo>
                      <a:pt x="1596" y="1426"/>
                    </a:lnTo>
                    <a:lnTo>
                      <a:pt x="1521" y="1400"/>
                    </a:lnTo>
                    <a:lnTo>
                      <a:pt x="1450" y="1368"/>
                    </a:lnTo>
                    <a:lnTo>
                      <a:pt x="1382" y="1333"/>
                    </a:lnTo>
                    <a:lnTo>
                      <a:pt x="1317" y="1294"/>
                    </a:lnTo>
                    <a:lnTo>
                      <a:pt x="1261" y="1262"/>
                    </a:lnTo>
                    <a:lnTo>
                      <a:pt x="1207" y="1236"/>
                    </a:lnTo>
                    <a:lnTo>
                      <a:pt x="1154" y="1215"/>
                    </a:lnTo>
                    <a:lnTo>
                      <a:pt x="1103" y="1199"/>
                    </a:lnTo>
                    <a:lnTo>
                      <a:pt x="1054" y="1188"/>
                    </a:lnTo>
                    <a:lnTo>
                      <a:pt x="1005" y="1183"/>
                    </a:lnTo>
                    <a:lnTo>
                      <a:pt x="956" y="1184"/>
                    </a:lnTo>
                    <a:lnTo>
                      <a:pt x="908" y="1189"/>
                    </a:lnTo>
                    <a:lnTo>
                      <a:pt x="906" y="1231"/>
                    </a:lnTo>
                    <a:lnTo>
                      <a:pt x="902" y="1269"/>
                    </a:lnTo>
                    <a:lnTo>
                      <a:pt x="900" y="1301"/>
                    </a:lnTo>
                    <a:lnTo>
                      <a:pt x="897" y="1330"/>
                    </a:lnTo>
                    <a:lnTo>
                      <a:pt x="896" y="1353"/>
                    </a:lnTo>
                    <a:lnTo>
                      <a:pt x="894" y="1370"/>
                    </a:lnTo>
                    <a:lnTo>
                      <a:pt x="893" y="1381"/>
                    </a:lnTo>
                    <a:lnTo>
                      <a:pt x="893" y="1385"/>
                    </a:lnTo>
                    <a:lnTo>
                      <a:pt x="37" y="1385"/>
                    </a:lnTo>
                    <a:lnTo>
                      <a:pt x="37" y="1382"/>
                    </a:lnTo>
                    <a:lnTo>
                      <a:pt x="36" y="1371"/>
                    </a:lnTo>
                    <a:lnTo>
                      <a:pt x="34" y="1353"/>
                    </a:lnTo>
                    <a:lnTo>
                      <a:pt x="32" y="1330"/>
                    </a:lnTo>
                    <a:lnTo>
                      <a:pt x="29" y="1301"/>
                    </a:lnTo>
                    <a:lnTo>
                      <a:pt x="26" y="1267"/>
                    </a:lnTo>
                    <a:lnTo>
                      <a:pt x="22" y="1226"/>
                    </a:lnTo>
                    <a:lnTo>
                      <a:pt x="19" y="1182"/>
                    </a:lnTo>
                    <a:lnTo>
                      <a:pt x="15" y="1133"/>
                    </a:lnTo>
                    <a:lnTo>
                      <a:pt x="12" y="1079"/>
                    </a:lnTo>
                    <a:lnTo>
                      <a:pt x="8" y="1022"/>
                    </a:lnTo>
                    <a:lnTo>
                      <a:pt x="6" y="962"/>
                    </a:lnTo>
                    <a:lnTo>
                      <a:pt x="3" y="898"/>
                    </a:lnTo>
                    <a:lnTo>
                      <a:pt x="2" y="832"/>
                    </a:lnTo>
                    <a:lnTo>
                      <a:pt x="1" y="763"/>
                    </a:lnTo>
                    <a:lnTo>
                      <a:pt x="0" y="692"/>
                    </a:lnTo>
                    <a:lnTo>
                      <a:pt x="1" y="622"/>
                    </a:lnTo>
                    <a:lnTo>
                      <a:pt x="2" y="553"/>
                    </a:lnTo>
                    <a:lnTo>
                      <a:pt x="3" y="487"/>
                    </a:lnTo>
                    <a:lnTo>
                      <a:pt x="6" y="423"/>
                    </a:lnTo>
                    <a:lnTo>
                      <a:pt x="8" y="362"/>
                    </a:lnTo>
                    <a:lnTo>
                      <a:pt x="12" y="305"/>
                    </a:lnTo>
                    <a:lnTo>
                      <a:pt x="15" y="252"/>
                    </a:lnTo>
                    <a:lnTo>
                      <a:pt x="19" y="203"/>
                    </a:lnTo>
                    <a:lnTo>
                      <a:pt x="22" y="158"/>
                    </a:lnTo>
                    <a:lnTo>
                      <a:pt x="26" y="118"/>
                    </a:lnTo>
                    <a:lnTo>
                      <a:pt x="29" y="84"/>
                    </a:lnTo>
                    <a:lnTo>
                      <a:pt x="32" y="54"/>
                    </a:lnTo>
                    <a:lnTo>
                      <a:pt x="34" y="31"/>
                    </a:lnTo>
                    <a:lnTo>
                      <a:pt x="36" y="14"/>
                    </a:lnTo>
                    <a:lnTo>
                      <a:pt x="37" y="3"/>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37" name="Freeform 7"/>
              <p:cNvSpPr>
                <a:spLocks noEditPoints="1"/>
              </p:cNvSpPr>
              <p:nvPr/>
            </p:nvSpPr>
            <p:spPr bwMode="auto">
              <a:xfrm>
                <a:off x="4474" y="3439"/>
                <a:ext cx="215" cy="213"/>
              </a:xfrm>
              <a:custGeom>
                <a:avLst/>
                <a:gdLst>
                  <a:gd name="T0" fmla="*/ 824 w 1935"/>
                  <a:gd name="T1" fmla="*/ 180 h 1916"/>
                  <a:gd name="T2" fmla="*/ 625 w 1935"/>
                  <a:gd name="T3" fmla="*/ 243 h 1916"/>
                  <a:gd name="T4" fmla="*/ 453 w 1935"/>
                  <a:gd name="T5" fmla="*/ 353 h 1916"/>
                  <a:gd name="T6" fmla="*/ 315 w 1935"/>
                  <a:gd name="T7" fmla="*/ 501 h 1916"/>
                  <a:gd name="T8" fmla="*/ 219 w 1935"/>
                  <a:gd name="T9" fmla="*/ 682 h 1916"/>
                  <a:gd name="T10" fmla="*/ 172 w 1935"/>
                  <a:gd name="T11" fmla="*/ 886 h 1916"/>
                  <a:gd name="T12" fmla="*/ 182 w 1935"/>
                  <a:gd name="T13" fmla="*/ 1099 h 1916"/>
                  <a:gd name="T14" fmla="*/ 246 w 1935"/>
                  <a:gd name="T15" fmla="*/ 1296 h 1916"/>
                  <a:gd name="T16" fmla="*/ 357 w 1935"/>
                  <a:gd name="T17" fmla="*/ 1467 h 1916"/>
                  <a:gd name="T18" fmla="*/ 508 w 1935"/>
                  <a:gd name="T19" fmla="*/ 1604 h 1916"/>
                  <a:gd name="T20" fmla="*/ 689 w 1935"/>
                  <a:gd name="T21" fmla="*/ 1699 h 1916"/>
                  <a:gd name="T22" fmla="*/ 895 w 1935"/>
                  <a:gd name="T23" fmla="*/ 1746 h 1916"/>
                  <a:gd name="T24" fmla="*/ 1111 w 1935"/>
                  <a:gd name="T25" fmla="*/ 1736 h 1916"/>
                  <a:gd name="T26" fmla="*/ 1310 w 1935"/>
                  <a:gd name="T27" fmla="*/ 1673 h 1916"/>
                  <a:gd name="T28" fmla="*/ 1482 w 1935"/>
                  <a:gd name="T29" fmla="*/ 1563 h 1916"/>
                  <a:gd name="T30" fmla="*/ 1620 w 1935"/>
                  <a:gd name="T31" fmla="*/ 1414 h 1916"/>
                  <a:gd name="T32" fmla="*/ 1716 w 1935"/>
                  <a:gd name="T33" fmla="*/ 1234 h 1916"/>
                  <a:gd name="T34" fmla="*/ 1763 w 1935"/>
                  <a:gd name="T35" fmla="*/ 1030 h 1916"/>
                  <a:gd name="T36" fmla="*/ 1753 w 1935"/>
                  <a:gd name="T37" fmla="*/ 816 h 1916"/>
                  <a:gd name="T38" fmla="*/ 1689 w 1935"/>
                  <a:gd name="T39" fmla="*/ 619 h 1916"/>
                  <a:gd name="T40" fmla="*/ 1578 w 1935"/>
                  <a:gd name="T41" fmla="*/ 449 h 1916"/>
                  <a:gd name="T42" fmla="*/ 1427 w 1935"/>
                  <a:gd name="T43" fmla="*/ 312 h 1916"/>
                  <a:gd name="T44" fmla="*/ 1246 w 1935"/>
                  <a:gd name="T45" fmla="*/ 217 h 1916"/>
                  <a:gd name="T46" fmla="*/ 1040 w 1935"/>
                  <a:gd name="T47" fmla="*/ 170 h 1916"/>
                  <a:gd name="T48" fmla="*/ 968 w 1935"/>
                  <a:gd name="T49" fmla="*/ 0 h 1916"/>
                  <a:gd name="T50" fmla="*/ 1200 w 1935"/>
                  <a:gd name="T51" fmla="*/ 27 h 1916"/>
                  <a:gd name="T52" fmla="*/ 1411 w 1935"/>
                  <a:gd name="T53" fmla="*/ 107 h 1916"/>
                  <a:gd name="T54" fmla="*/ 1597 w 1935"/>
                  <a:gd name="T55" fmla="*/ 231 h 1916"/>
                  <a:gd name="T56" fmla="*/ 1748 w 1935"/>
                  <a:gd name="T57" fmla="*/ 392 h 1916"/>
                  <a:gd name="T58" fmla="*/ 1859 w 1935"/>
                  <a:gd name="T59" fmla="*/ 585 h 1916"/>
                  <a:gd name="T60" fmla="*/ 1922 w 1935"/>
                  <a:gd name="T61" fmla="*/ 802 h 1916"/>
                  <a:gd name="T62" fmla="*/ 1931 w 1935"/>
                  <a:gd name="T63" fmla="*/ 1036 h 1916"/>
                  <a:gd name="T64" fmla="*/ 1885 w 1935"/>
                  <a:gd name="T65" fmla="*/ 1260 h 1916"/>
                  <a:gd name="T66" fmla="*/ 1789 w 1935"/>
                  <a:gd name="T67" fmla="*/ 1462 h 1916"/>
                  <a:gd name="T68" fmla="*/ 1652 w 1935"/>
                  <a:gd name="T69" fmla="*/ 1635 h 1916"/>
                  <a:gd name="T70" fmla="*/ 1476 w 1935"/>
                  <a:gd name="T71" fmla="*/ 1772 h 1916"/>
                  <a:gd name="T72" fmla="*/ 1272 w 1935"/>
                  <a:gd name="T73" fmla="*/ 1867 h 1916"/>
                  <a:gd name="T74" fmla="*/ 1047 w 1935"/>
                  <a:gd name="T75" fmla="*/ 1913 h 1916"/>
                  <a:gd name="T76" fmla="*/ 811 w 1935"/>
                  <a:gd name="T77" fmla="*/ 1904 h 1916"/>
                  <a:gd name="T78" fmla="*/ 591 w 1935"/>
                  <a:gd name="T79" fmla="*/ 1840 h 1916"/>
                  <a:gd name="T80" fmla="*/ 397 w 1935"/>
                  <a:gd name="T81" fmla="*/ 1731 h 1916"/>
                  <a:gd name="T82" fmla="*/ 233 w 1935"/>
                  <a:gd name="T83" fmla="*/ 1581 h 1916"/>
                  <a:gd name="T84" fmla="*/ 108 w 1935"/>
                  <a:gd name="T85" fmla="*/ 1398 h 1916"/>
                  <a:gd name="T86" fmla="*/ 29 w 1935"/>
                  <a:gd name="T87" fmla="*/ 1187 h 1916"/>
                  <a:gd name="T88" fmla="*/ 0 w 1935"/>
                  <a:gd name="T89" fmla="*/ 958 h 1916"/>
                  <a:gd name="T90" fmla="*/ 29 w 1935"/>
                  <a:gd name="T91" fmla="*/ 728 h 1916"/>
                  <a:gd name="T92" fmla="*/ 108 w 1935"/>
                  <a:gd name="T93" fmla="*/ 517 h 1916"/>
                  <a:gd name="T94" fmla="*/ 233 w 1935"/>
                  <a:gd name="T95" fmla="*/ 334 h 1916"/>
                  <a:gd name="T96" fmla="*/ 397 w 1935"/>
                  <a:gd name="T97" fmla="*/ 185 h 1916"/>
                  <a:gd name="T98" fmla="*/ 591 w 1935"/>
                  <a:gd name="T99" fmla="*/ 75 h 1916"/>
                  <a:gd name="T100" fmla="*/ 811 w 1935"/>
                  <a:gd name="T101" fmla="*/ 13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35" h="1916">
                    <a:moveTo>
                      <a:pt x="968" y="167"/>
                    </a:moveTo>
                    <a:lnTo>
                      <a:pt x="895" y="170"/>
                    </a:lnTo>
                    <a:lnTo>
                      <a:pt x="824" y="180"/>
                    </a:lnTo>
                    <a:lnTo>
                      <a:pt x="756" y="196"/>
                    </a:lnTo>
                    <a:lnTo>
                      <a:pt x="689" y="217"/>
                    </a:lnTo>
                    <a:lnTo>
                      <a:pt x="625" y="243"/>
                    </a:lnTo>
                    <a:lnTo>
                      <a:pt x="564" y="275"/>
                    </a:lnTo>
                    <a:lnTo>
                      <a:pt x="508" y="312"/>
                    </a:lnTo>
                    <a:lnTo>
                      <a:pt x="453" y="353"/>
                    </a:lnTo>
                    <a:lnTo>
                      <a:pt x="403" y="399"/>
                    </a:lnTo>
                    <a:lnTo>
                      <a:pt x="357" y="449"/>
                    </a:lnTo>
                    <a:lnTo>
                      <a:pt x="315" y="501"/>
                    </a:lnTo>
                    <a:lnTo>
                      <a:pt x="278" y="559"/>
                    </a:lnTo>
                    <a:lnTo>
                      <a:pt x="246" y="619"/>
                    </a:lnTo>
                    <a:lnTo>
                      <a:pt x="219" y="682"/>
                    </a:lnTo>
                    <a:lnTo>
                      <a:pt x="198" y="748"/>
                    </a:lnTo>
                    <a:lnTo>
                      <a:pt x="182" y="816"/>
                    </a:lnTo>
                    <a:lnTo>
                      <a:pt x="172" y="886"/>
                    </a:lnTo>
                    <a:lnTo>
                      <a:pt x="169" y="958"/>
                    </a:lnTo>
                    <a:lnTo>
                      <a:pt x="172" y="1030"/>
                    </a:lnTo>
                    <a:lnTo>
                      <a:pt x="182" y="1099"/>
                    </a:lnTo>
                    <a:lnTo>
                      <a:pt x="198" y="1167"/>
                    </a:lnTo>
                    <a:lnTo>
                      <a:pt x="219" y="1234"/>
                    </a:lnTo>
                    <a:lnTo>
                      <a:pt x="246" y="1296"/>
                    </a:lnTo>
                    <a:lnTo>
                      <a:pt x="278" y="1356"/>
                    </a:lnTo>
                    <a:lnTo>
                      <a:pt x="315" y="1414"/>
                    </a:lnTo>
                    <a:lnTo>
                      <a:pt x="357" y="1467"/>
                    </a:lnTo>
                    <a:lnTo>
                      <a:pt x="403" y="1516"/>
                    </a:lnTo>
                    <a:lnTo>
                      <a:pt x="453" y="1563"/>
                    </a:lnTo>
                    <a:lnTo>
                      <a:pt x="508" y="1604"/>
                    </a:lnTo>
                    <a:lnTo>
                      <a:pt x="564" y="1640"/>
                    </a:lnTo>
                    <a:lnTo>
                      <a:pt x="625" y="1673"/>
                    </a:lnTo>
                    <a:lnTo>
                      <a:pt x="689" y="1699"/>
                    </a:lnTo>
                    <a:lnTo>
                      <a:pt x="756" y="1721"/>
                    </a:lnTo>
                    <a:lnTo>
                      <a:pt x="824" y="1736"/>
                    </a:lnTo>
                    <a:lnTo>
                      <a:pt x="895" y="1746"/>
                    </a:lnTo>
                    <a:lnTo>
                      <a:pt x="968" y="1749"/>
                    </a:lnTo>
                    <a:lnTo>
                      <a:pt x="1040" y="1746"/>
                    </a:lnTo>
                    <a:lnTo>
                      <a:pt x="1111" y="1736"/>
                    </a:lnTo>
                    <a:lnTo>
                      <a:pt x="1180" y="1721"/>
                    </a:lnTo>
                    <a:lnTo>
                      <a:pt x="1246" y="1699"/>
                    </a:lnTo>
                    <a:lnTo>
                      <a:pt x="1310" y="1673"/>
                    </a:lnTo>
                    <a:lnTo>
                      <a:pt x="1370" y="1640"/>
                    </a:lnTo>
                    <a:lnTo>
                      <a:pt x="1427" y="1604"/>
                    </a:lnTo>
                    <a:lnTo>
                      <a:pt x="1482" y="1563"/>
                    </a:lnTo>
                    <a:lnTo>
                      <a:pt x="1532" y="1516"/>
                    </a:lnTo>
                    <a:lnTo>
                      <a:pt x="1578" y="1467"/>
                    </a:lnTo>
                    <a:lnTo>
                      <a:pt x="1620" y="1414"/>
                    </a:lnTo>
                    <a:lnTo>
                      <a:pt x="1657" y="1356"/>
                    </a:lnTo>
                    <a:lnTo>
                      <a:pt x="1689" y="1296"/>
                    </a:lnTo>
                    <a:lnTo>
                      <a:pt x="1716" y="1234"/>
                    </a:lnTo>
                    <a:lnTo>
                      <a:pt x="1737" y="1167"/>
                    </a:lnTo>
                    <a:lnTo>
                      <a:pt x="1753" y="1099"/>
                    </a:lnTo>
                    <a:lnTo>
                      <a:pt x="1763" y="1030"/>
                    </a:lnTo>
                    <a:lnTo>
                      <a:pt x="1766" y="958"/>
                    </a:lnTo>
                    <a:lnTo>
                      <a:pt x="1763" y="886"/>
                    </a:lnTo>
                    <a:lnTo>
                      <a:pt x="1753" y="816"/>
                    </a:lnTo>
                    <a:lnTo>
                      <a:pt x="1737" y="748"/>
                    </a:lnTo>
                    <a:lnTo>
                      <a:pt x="1716" y="682"/>
                    </a:lnTo>
                    <a:lnTo>
                      <a:pt x="1689" y="619"/>
                    </a:lnTo>
                    <a:lnTo>
                      <a:pt x="1657" y="559"/>
                    </a:lnTo>
                    <a:lnTo>
                      <a:pt x="1620" y="501"/>
                    </a:lnTo>
                    <a:lnTo>
                      <a:pt x="1578" y="449"/>
                    </a:lnTo>
                    <a:lnTo>
                      <a:pt x="1532" y="399"/>
                    </a:lnTo>
                    <a:lnTo>
                      <a:pt x="1482" y="353"/>
                    </a:lnTo>
                    <a:lnTo>
                      <a:pt x="1427" y="312"/>
                    </a:lnTo>
                    <a:lnTo>
                      <a:pt x="1370" y="275"/>
                    </a:lnTo>
                    <a:lnTo>
                      <a:pt x="1310" y="243"/>
                    </a:lnTo>
                    <a:lnTo>
                      <a:pt x="1246" y="217"/>
                    </a:lnTo>
                    <a:lnTo>
                      <a:pt x="1180" y="196"/>
                    </a:lnTo>
                    <a:lnTo>
                      <a:pt x="1111" y="180"/>
                    </a:lnTo>
                    <a:lnTo>
                      <a:pt x="1040" y="170"/>
                    </a:lnTo>
                    <a:lnTo>
                      <a:pt x="968" y="167"/>
                    </a:lnTo>
                    <a:close/>
                    <a:moveTo>
                      <a:pt x="968" y="0"/>
                    </a:moveTo>
                    <a:lnTo>
                      <a:pt x="968" y="0"/>
                    </a:lnTo>
                    <a:lnTo>
                      <a:pt x="1047" y="3"/>
                    </a:lnTo>
                    <a:lnTo>
                      <a:pt x="1124" y="13"/>
                    </a:lnTo>
                    <a:lnTo>
                      <a:pt x="1200" y="27"/>
                    </a:lnTo>
                    <a:lnTo>
                      <a:pt x="1272" y="49"/>
                    </a:lnTo>
                    <a:lnTo>
                      <a:pt x="1344" y="75"/>
                    </a:lnTo>
                    <a:lnTo>
                      <a:pt x="1411" y="107"/>
                    </a:lnTo>
                    <a:lnTo>
                      <a:pt x="1476" y="144"/>
                    </a:lnTo>
                    <a:lnTo>
                      <a:pt x="1538" y="185"/>
                    </a:lnTo>
                    <a:lnTo>
                      <a:pt x="1597" y="231"/>
                    </a:lnTo>
                    <a:lnTo>
                      <a:pt x="1652" y="280"/>
                    </a:lnTo>
                    <a:lnTo>
                      <a:pt x="1702" y="334"/>
                    </a:lnTo>
                    <a:lnTo>
                      <a:pt x="1748" y="392"/>
                    </a:lnTo>
                    <a:lnTo>
                      <a:pt x="1789" y="454"/>
                    </a:lnTo>
                    <a:lnTo>
                      <a:pt x="1827" y="517"/>
                    </a:lnTo>
                    <a:lnTo>
                      <a:pt x="1859" y="585"/>
                    </a:lnTo>
                    <a:lnTo>
                      <a:pt x="1885" y="655"/>
                    </a:lnTo>
                    <a:lnTo>
                      <a:pt x="1907" y="728"/>
                    </a:lnTo>
                    <a:lnTo>
                      <a:pt x="1922" y="802"/>
                    </a:lnTo>
                    <a:lnTo>
                      <a:pt x="1931" y="879"/>
                    </a:lnTo>
                    <a:lnTo>
                      <a:pt x="1935" y="958"/>
                    </a:lnTo>
                    <a:lnTo>
                      <a:pt x="1931" y="1036"/>
                    </a:lnTo>
                    <a:lnTo>
                      <a:pt x="1922" y="1113"/>
                    </a:lnTo>
                    <a:lnTo>
                      <a:pt x="1907" y="1187"/>
                    </a:lnTo>
                    <a:lnTo>
                      <a:pt x="1885" y="1260"/>
                    </a:lnTo>
                    <a:lnTo>
                      <a:pt x="1859" y="1330"/>
                    </a:lnTo>
                    <a:lnTo>
                      <a:pt x="1827" y="1398"/>
                    </a:lnTo>
                    <a:lnTo>
                      <a:pt x="1789" y="1462"/>
                    </a:lnTo>
                    <a:lnTo>
                      <a:pt x="1748" y="1524"/>
                    </a:lnTo>
                    <a:lnTo>
                      <a:pt x="1702" y="1581"/>
                    </a:lnTo>
                    <a:lnTo>
                      <a:pt x="1652" y="1635"/>
                    </a:lnTo>
                    <a:lnTo>
                      <a:pt x="1597" y="1685"/>
                    </a:lnTo>
                    <a:lnTo>
                      <a:pt x="1538" y="1731"/>
                    </a:lnTo>
                    <a:lnTo>
                      <a:pt x="1476" y="1772"/>
                    </a:lnTo>
                    <a:lnTo>
                      <a:pt x="1411" y="1808"/>
                    </a:lnTo>
                    <a:lnTo>
                      <a:pt x="1344" y="1840"/>
                    </a:lnTo>
                    <a:lnTo>
                      <a:pt x="1272" y="1867"/>
                    </a:lnTo>
                    <a:lnTo>
                      <a:pt x="1200" y="1888"/>
                    </a:lnTo>
                    <a:lnTo>
                      <a:pt x="1124" y="1904"/>
                    </a:lnTo>
                    <a:lnTo>
                      <a:pt x="1047" y="1913"/>
                    </a:lnTo>
                    <a:lnTo>
                      <a:pt x="968" y="1916"/>
                    </a:lnTo>
                    <a:lnTo>
                      <a:pt x="888" y="1913"/>
                    </a:lnTo>
                    <a:lnTo>
                      <a:pt x="811" y="1904"/>
                    </a:lnTo>
                    <a:lnTo>
                      <a:pt x="735" y="1888"/>
                    </a:lnTo>
                    <a:lnTo>
                      <a:pt x="663" y="1867"/>
                    </a:lnTo>
                    <a:lnTo>
                      <a:pt x="591" y="1840"/>
                    </a:lnTo>
                    <a:lnTo>
                      <a:pt x="524" y="1808"/>
                    </a:lnTo>
                    <a:lnTo>
                      <a:pt x="459" y="1772"/>
                    </a:lnTo>
                    <a:lnTo>
                      <a:pt x="397" y="1731"/>
                    </a:lnTo>
                    <a:lnTo>
                      <a:pt x="339" y="1685"/>
                    </a:lnTo>
                    <a:lnTo>
                      <a:pt x="285" y="1635"/>
                    </a:lnTo>
                    <a:lnTo>
                      <a:pt x="233" y="1581"/>
                    </a:lnTo>
                    <a:lnTo>
                      <a:pt x="187" y="1524"/>
                    </a:lnTo>
                    <a:lnTo>
                      <a:pt x="146" y="1462"/>
                    </a:lnTo>
                    <a:lnTo>
                      <a:pt x="108" y="1398"/>
                    </a:lnTo>
                    <a:lnTo>
                      <a:pt x="77" y="1330"/>
                    </a:lnTo>
                    <a:lnTo>
                      <a:pt x="51" y="1260"/>
                    </a:lnTo>
                    <a:lnTo>
                      <a:pt x="29" y="1187"/>
                    </a:lnTo>
                    <a:lnTo>
                      <a:pt x="13" y="1113"/>
                    </a:lnTo>
                    <a:lnTo>
                      <a:pt x="4" y="1036"/>
                    </a:lnTo>
                    <a:lnTo>
                      <a:pt x="0" y="958"/>
                    </a:lnTo>
                    <a:lnTo>
                      <a:pt x="4" y="879"/>
                    </a:lnTo>
                    <a:lnTo>
                      <a:pt x="13" y="802"/>
                    </a:lnTo>
                    <a:lnTo>
                      <a:pt x="29" y="728"/>
                    </a:lnTo>
                    <a:lnTo>
                      <a:pt x="51" y="655"/>
                    </a:lnTo>
                    <a:lnTo>
                      <a:pt x="77" y="585"/>
                    </a:lnTo>
                    <a:lnTo>
                      <a:pt x="108" y="517"/>
                    </a:lnTo>
                    <a:lnTo>
                      <a:pt x="146" y="454"/>
                    </a:lnTo>
                    <a:lnTo>
                      <a:pt x="187" y="392"/>
                    </a:lnTo>
                    <a:lnTo>
                      <a:pt x="233" y="334"/>
                    </a:lnTo>
                    <a:lnTo>
                      <a:pt x="285" y="280"/>
                    </a:lnTo>
                    <a:lnTo>
                      <a:pt x="339" y="231"/>
                    </a:lnTo>
                    <a:lnTo>
                      <a:pt x="397" y="185"/>
                    </a:lnTo>
                    <a:lnTo>
                      <a:pt x="459" y="144"/>
                    </a:lnTo>
                    <a:lnTo>
                      <a:pt x="524" y="107"/>
                    </a:lnTo>
                    <a:lnTo>
                      <a:pt x="591" y="75"/>
                    </a:lnTo>
                    <a:lnTo>
                      <a:pt x="663" y="49"/>
                    </a:lnTo>
                    <a:lnTo>
                      <a:pt x="735" y="27"/>
                    </a:lnTo>
                    <a:lnTo>
                      <a:pt x="811" y="13"/>
                    </a:lnTo>
                    <a:lnTo>
                      <a:pt x="888" y="3"/>
                    </a:lnTo>
                    <a:lnTo>
                      <a:pt x="9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38" name="Freeform 8"/>
              <p:cNvSpPr>
                <a:spLocks/>
              </p:cNvSpPr>
              <p:nvPr/>
            </p:nvSpPr>
            <p:spPr bwMode="auto">
              <a:xfrm>
                <a:off x="4548" y="3493"/>
                <a:ext cx="68" cy="104"/>
              </a:xfrm>
              <a:custGeom>
                <a:avLst/>
                <a:gdLst>
                  <a:gd name="T0" fmla="*/ 370 w 607"/>
                  <a:gd name="T1" fmla="*/ 0 h 937"/>
                  <a:gd name="T2" fmla="*/ 393 w 607"/>
                  <a:gd name="T3" fmla="*/ 92 h 937"/>
                  <a:gd name="T4" fmla="*/ 433 w 607"/>
                  <a:gd name="T5" fmla="*/ 112 h 937"/>
                  <a:gd name="T6" fmla="*/ 590 w 607"/>
                  <a:gd name="T7" fmla="*/ 78 h 937"/>
                  <a:gd name="T8" fmla="*/ 432 w 607"/>
                  <a:gd name="T9" fmla="*/ 313 h 937"/>
                  <a:gd name="T10" fmla="*/ 395 w 607"/>
                  <a:gd name="T11" fmla="*/ 275 h 937"/>
                  <a:gd name="T12" fmla="*/ 356 w 607"/>
                  <a:gd name="T13" fmla="*/ 248 h 937"/>
                  <a:gd name="T14" fmla="*/ 313 w 607"/>
                  <a:gd name="T15" fmla="*/ 233 h 937"/>
                  <a:gd name="T16" fmla="*/ 255 w 607"/>
                  <a:gd name="T17" fmla="*/ 226 h 937"/>
                  <a:gd name="T18" fmla="*/ 213 w 607"/>
                  <a:gd name="T19" fmla="*/ 233 h 937"/>
                  <a:gd name="T20" fmla="*/ 182 w 607"/>
                  <a:gd name="T21" fmla="*/ 248 h 937"/>
                  <a:gd name="T22" fmla="*/ 161 w 607"/>
                  <a:gd name="T23" fmla="*/ 280 h 937"/>
                  <a:gd name="T24" fmla="*/ 160 w 607"/>
                  <a:gd name="T25" fmla="*/ 314 h 937"/>
                  <a:gd name="T26" fmla="*/ 180 w 607"/>
                  <a:gd name="T27" fmla="*/ 345 h 937"/>
                  <a:gd name="T28" fmla="*/ 219 w 607"/>
                  <a:gd name="T29" fmla="*/ 369 h 937"/>
                  <a:gd name="T30" fmla="*/ 278 w 607"/>
                  <a:gd name="T31" fmla="*/ 386 h 937"/>
                  <a:gd name="T32" fmla="*/ 362 w 607"/>
                  <a:gd name="T33" fmla="*/ 402 h 937"/>
                  <a:gd name="T34" fmla="*/ 440 w 607"/>
                  <a:gd name="T35" fmla="*/ 425 h 937"/>
                  <a:gd name="T36" fmla="*/ 507 w 607"/>
                  <a:gd name="T37" fmla="*/ 463 h 937"/>
                  <a:gd name="T38" fmla="*/ 559 w 607"/>
                  <a:gd name="T39" fmla="*/ 512 h 937"/>
                  <a:gd name="T40" fmla="*/ 590 w 607"/>
                  <a:gd name="T41" fmla="*/ 563 h 937"/>
                  <a:gd name="T42" fmla="*/ 603 w 607"/>
                  <a:gd name="T43" fmla="*/ 611 h 937"/>
                  <a:gd name="T44" fmla="*/ 607 w 607"/>
                  <a:gd name="T45" fmla="*/ 648 h 937"/>
                  <a:gd name="T46" fmla="*/ 599 w 607"/>
                  <a:gd name="T47" fmla="*/ 706 h 937"/>
                  <a:gd name="T48" fmla="*/ 575 w 607"/>
                  <a:gd name="T49" fmla="*/ 756 h 937"/>
                  <a:gd name="T50" fmla="*/ 539 w 607"/>
                  <a:gd name="T51" fmla="*/ 799 h 937"/>
                  <a:gd name="T52" fmla="*/ 492 w 607"/>
                  <a:gd name="T53" fmla="*/ 833 h 937"/>
                  <a:gd name="T54" fmla="*/ 434 w 607"/>
                  <a:gd name="T55" fmla="*/ 856 h 937"/>
                  <a:gd name="T56" fmla="*/ 370 w 607"/>
                  <a:gd name="T57" fmla="*/ 867 h 937"/>
                  <a:gd name="T58" fmla="*/ 212 w 607"/>
                  <a:gd name="T59" fmla="*/ 937 h 937"/>
                  <a:gd name="T60" fmla="*/ 189 w 607"/>
                  <a:gd name="T61" fmla="*/ 836 h 937"/>
                  <a:gd name="T62" fmla="*/ 165 w 607"/>
                  <a:gd name="T63" fmla="*/ 860 h 937"/>
                  <a:gd name="T64" fmla="*/ 7 w 607"/>
                  <a:gd name="T65" fmla="*/ 625 h 937"/>
                  <a:gd name="T66" fmla="*/ 185 w 607"/>
                  <a:gd name="T67" fmla="*/ 646 h 937"/>
                  <a:gd name="T68" fmla="*/ 225 w 607"/>
                  <a:gd name="T69" fmla="*/ 678 h 937"/>
                  <a:gd name="T70" fmla="*/ 268 w 607"/>
                  <a:gd name="T71" fmla="*/ 699 h 937"/>
                  <a:gd name="T72" fmla="*/ 319 w 607"/>
                  <a:gd name="T73" fmla="*/ 710 h 937"/>
                  <a:gd name="T74" fmla="*/ 377 w 607"/>
                  <a:gd name="T75" fmla="*/ 709 h 937"/>
                  <a:gd name="T76" fmla="*/ 422 w 607"/>
                  <a:gd name="T77" fmla="*/ 694 h 937"/>
                  <a:gd name="T78" fmla="*/ 443 w 607"/>
                  <a:gd name="T79" fmla="*/ 674 h 937"/>
                  <a:gd name="T80" fmla="*/ 449 w 607"/>
                  <a:gd name="T81" fmla="*/ 648 h 937"/>
                  <a:gd name="T82" fmla="*/ 443 w 607"/>
                  <a:gd name="T83" fmla="*/ 620 h 937"/>
                  <a:gd name="T84" fmla="*/ 418 w 607"/>
                  <a:gd name="T85" fmla="*/ 592 h 937"/>
                  <a:gd name="T86" fmla="*/ 372 w 607"/>
                  <a:gd name="T87" fmla="*/ 567 h 937"/>
                  <a:gd name="T88" fmla="*/ 319 w 607"/>
                  <a:gd name="T89" fmla="*/ 552 h 937"/>
                  <a:gd name="T90" fmla="*/ 246 w 607"/>
                  <a:gd name="T91" fmla="*/ 538 h 937"/>
                  <a:gd name="T92" fmla="*/ 169 w 607"/>
                  <a:gd name="T93" fmla="*/ 516 h 937"/>
                  <a:gd name="T94" fmla="*/ 103 w 607"/>
                  <a:gd name="T95" fmla="*/ 481 h 937"/>
                  <a:gd name="T96" fmla="*/ 50 w 607"/>
                  <a:gd name="T97" fmla="*/ 437 h 937"/>
                  <a:gd name="T98" fmla="*/ 18 w 607"/>
                  <a:gd name="T99" fmla="*/ 388 h 937"/>
                  <a:gd name="T100" fmla="*/ 4 w 607"/>
                  <a:gd name="T101" fmla="*/ 339 h 937"/>
                  <a:gd name="T102" fmla="*/ 0 w 607"/>
                  <a:gd name="T103" fmla="*/ 297 h 937"/>
                  <a:gd name="T104" fmla="*/ 7 w 607"/>
                  <a:gd name="T105" fmla="*/ 242 h 937"/>
                  <a:gd name="T106" fmla="*/ 27 w 607"/>
                  <a:gd name="T107" fmla="*/ 192 h 937"/>
                  <a:gd name="T108" fmla="*/ 59 w 607"/>
                  <a:gd name="T109" fmla="*/ 149 h 937"/>
                  <a:gd name="T110" fmla="*/ 103 w 607"/>
                  <a:gd name="T111" fmla="*/ 114 h 937"/>
                  <a:gd name="T112" fmla="*/ 155 w 607"/>
                  <a:gd name="T113" fmla="*/ 89 h 937"/>
                  <a:gd name="T114" fmla="*/ 212 w 607"/>
                  <a:gd name="T115" fmla="*/ 74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7" h="937">
                    <a:moveTo>
                      <a:pt x="212" y="0"/>
                    </a:moveTo>
                    <a:lnTo>
                      <a:pt x="370" y="0"/>
                    </a:lnTo>
                    <a:lnTo>
                      <a:pt x="370" y="84"/>
                    </a:lnTo>
                    <a:lnTo>
                      <a:pt x="393" y="92"/>
                    </a:lnTo>
                    <a:lnTo>
                      <a:pt x="414" y="101"/>
                    </a:lnTo>
                    <a:lnTo>
                      <a:pt x="433" y="112"/>
                    </a:lnTo>
                    <a:lnTo>
                      <a:pt x="433" y="78"/>
                    </a:lnTo>
                    <a:lnTo>
                      <a:pt x="590" y="78"/>
                    </a:lnTo>
                    <a:lnTo>
                      <a:pt x="590" y="313"/>
                    </a:lnTo>
                    <a:lnTo>
                      <a:pt x="432" y="313"/>
                    </a:lnTo>
                    <a:lnTo>
                      <a:pt x="413" y="293"/>
                    </a:lnTo>
                    <a:lnTo>
                      <a:pt x="395" y="275"/>
                    </a:lnTo>
                    <a:lnTo>
                      <a:pt x="377" y="260"/>
                    </a:lnTo>
                    <a:lnTo>
                      <a:pt x="356" y="248"/>
                    </a:lnTo>
                    <a:lnTo>
                      <a:pt x="335" y="239"/>
                    </a:lnTo>
                    <a:lnTo>
                      <a:pt x="313" y="233"/>
                    </a:lnTo>
                    <a:lnTo>
                      <a:pt x="286" y="228"/>
                    </a:lnTo>
                    <a:lnTo>
                      <a:pt x="255" y="226"/>
                    </a:lnTo>
                    <a:lnTo>
                      <a:pt x="234" y="228"/>
                    </a:lnTo>
                    <a:lnTo>
                      <a:pt x="213" y="233"/>
                    </a:lnTo>
                    <a:lnTo>
                      <a:pt x="197" y="239"/>
                    </a:lnTo>
                    <a:lnTo>
                      <a:pt x="182" y="248"/>
                    </a:lnTo>
                    <a:lnTo>
                      <a:pt x="168" y="264"/>
                    </a:lnTo>
                    <a:lnTo>
                      <a:pt x="161" y="280"/>
                    </a:lnTo>
                    <a:lnTo>
                      <a:pt x="158" y="297"/>
                    </a:lnTo>
                    <a:lnTo>
                      <a:pt x="160" y="314"/>
                    </a:lnTo>
                    <a:lnTo>
                      <a:pt x="167" y="330"/>
                    </a:lnTo>
                    <a:lnTo>
                      <a:pt x="180" y="345"/>
                    </a:lnTo>
                    <a:lnTo>
                      <a:pt x="197" y="357"/>
                    </a:lnTo>
                    <a:lnTo>
                      <a:pt x="219" y="369"/>
                    </a:lnTo>
                    <a:lnTo>
                      <a:pt x="246" y="379"/>
                    </a:lnTo>
                    <a:lnTo>
                      <a:pt x="278" y="386"/>
                    </a:lnTo>
                    <a:lnTo>
                      <a:pt x="316" y="392"/>
                    </a:lnTo>
                    <a:lnTo>
                      <a:pt x="362" y="402"/>
                    </a:lnTo>
                    <a:lnTo>
                      <a:pt x="403" y="412"/>
                    </a:lnTo>
                    <a:lnTo>
                      <a:pt x="440" y="425"/>
                    </a:lnTo>
                    <a:lnTo>
                      <a:pt x="472" y="440"/>
                    </a:lnTo>
                    <a:lnTo>
                      <a:pt x="507" y="463"/>
                    </a:lnTo>
                    <a:lnTo>
                      <a:pt x="536" y="487"/>
                    </a:lnTo>
                    <a:lnTo>
                      <a:pt x="559" y="512"/>
                    </a:lnTo>
                    <a:lnTo>
                      <a:pt x="577" y="537"/>
                    </a:lnTo>
                    <a:lnTo>
                      <a:pt x="590" y="563"/>
                    </a:lnTo>
                    <a:lnTo>
                      <a:pt x="599" y="588"/>
                    </a:lnTo>
                    <a:lnTo>
                      <a:pt x="603" y="611"/>
                    </a:lnTo>
                    <a:lnTo>
                      <a:pt x="606" y="632"/>
                    </a:lnTo>
                    <a:lnTo>
                      <a:pt x="607" y="648"/>
                    </a:lnTo>
                    <a:lnTo>
                      <a:pt x="605" y="678"/>
                    </a:lnTo>
                    <a:lnTo>
                      <a:pt x="599" y="706"/>
                    </a:lnTo>
                    <a:lnTo>
                      <a:pt x="588" y="732"/>
                    </a:lnTo>
                    <a:lnTo>
                      <a:pt x="575" y="756"/>
                    </a:lnTo>
                    <a:lnTo>
                      <a:pt x="558" y="779"/>
                    </a:lnTo>
                    <a:lnTo>
                      <a:pt x="539" y="799"/>
                    </a:lnTo>
                    <a:lnTo>
                      <a:pt x="517" y="817"/>
                    </a:lnTo>
                    <a:lnTo>
                      <a:pt x="492" y="833"/>
                    </a:lnTo>
                    <a:lnTo>
                      <a:pt x="464" y="846"/>
                    </a:lnTo>
                    <a:lnTo>
                      <a:pt x="434" y="856"/>
                    </a:lnTo>
                    <a:lnTo>
                      <a:pt x="403" y="863"/>
                    </a:lnTo>
                    <a:lnTo>
                      <a:pt x="370" y="867"/>
                    </a:lnTo>
                    <a:lnTo>
                      <a:pt x="370" y="937"/>
                    </a:lnTo>
                    <a:lnTo>
                      <a:pt x="212" y="937"/>
                    </a:lnTo>
                    <a:lnTo>
                      <a:pt x="212" y="846"/>
                    </a:lnTo>
                    <a:lnTo>
                      <a:pt x="189" y="836"/>
                    </a:lnTo>
                    <a:lnTo>
                      <a:pt x="165" y="825"/>
                    </a:lnTo>
                    <a:lnTo>
                      <a:pt x="165" y="860"/>
                    </a:lnTo>
                    <a:lnTo>
                      <a:pt x="7" y="860"/>
                    </a:lnTo>
                    <a:lnTo>
                      <a:pt x="7" y="625"/>
                    </a:lnTo>
                    <a:lnTo>
                      <a:pt x="165" y="625"/>
                    </a:lnTo>
                    <a:lnTo>
                      <a:pt x="185" y="646"/>
                    </a:lnTo>
                    <a:lnTo>
                      <a:pt x="205" y="663"/>
                    </a:lnTo>
                    <a:lnTo>
                      <a:pt x="225" y="678"/>
                    </a:lnTo>
                    <a:lnTo>
                      <a:pt x="246" y="691"/>
                    </a:lnTo>
                    <a:lnTo>
                      <a:pt x="268" y="699"/>
                    </a:lnTo>
                    <a:lnTo>
                      <a:pt x="292" y="706"/>
                    </a:lnTo>
                    <a:lnTo>
                      <a:pt x="319" y="710"/>
                    </a:lnTo>
                    <a:lnTo>
                      <a:pt x="350" y="711"/>
                    </a:lnTo>
                    <a:lnTo>
                      <a:pt x="377" y="709"/>
                    </a:lnTo>
                    <a:lnTo>
                      <a:pt x="400" y="703"/>
                    </a:lnTo>
                    <a:lnTo>
                      <a:pt x="422" y="694"/>
                    </a:lnTo>
                    <a:lnTo>
                      <a:pt x="433" y="684"/>
                    </a:lnTo>
                    <a:lnTo>
                      <a:pt x="443" y="674"/>
                    </a:lnTo>
                    <a:lnTo>
                      <a:pt x="447" y="662"/>
                    </a:lnTo>
                    <a:lnTo>
                      <a:pt x="449" y="648"/>
                    </a:lnTo>
                    <a:lnTo>
                      <a:pt x="447" y="634"/>
                    </a:lnTo>
                    <a:lnTo>
                      <a:pt x="443" y="620"/>
                    </a:lnTo>
                    <a:lnTo>
                      <a:pt x="434" y="608"/>
                    </a:lnTo>
                    <a:lnTo>
                      <a:pt x="418" y="592"/>
                    </a:lnTo>
                    <a:lnTo>
                      <a:pt x="397" y="579"/>
                    </a:lnTo>
                    <a:lnTo>
                      <a:pt x="372" y="567"/>
                    </a:lnTo>
                    <a:lnTo>
                      <a:pt x="347" y="558"/>
                    </a:lnTo>
                    <a:lnTo>
                      <a:pt x="319" y="552"/>
                    </a:lnTo>
                    <a:lnTo>
                      <a:pt x="292" y="547"/>
                    </a:lnTo>
                    <a:lnTo>
                      <a:pt x="246" y="538"/>
                    </a:lnTo>
                    <a:lnTo>
                      <a:pt x="206" y="529"/>
                    </a:lnTo>
                    <a:lnTo>
                      <a:pt x="169" y="516"/>
                    </a:lnTo>
                    <a:lnTo>
                      <a:pt x="139" y="502"/>
                    </a:lnTo>
                    <a:lnTo>
                      <a:pt x="103" y="481"/>
                    </a:lnTo>
                    <a:lnTo>
                      <a:pt x="73" y="460"/>
                    </a:lnTo>
                    <a:lnTo>
                      <a:pt x="50" y="437"/>
                    </a:lnTo>
                    <a:lnTo>
                      <a:pt x="32" y="412"/>
                    </a:lnTo>
                    <a:lnTo>
                      <a:pt x="18" y="388"/>
                    </a:lnTo>
                    <a:lnTo>
                      <a:pt x="9" y="364"/>
                    </a:lnTo>
                    <a:lnTo>
                      <a:pt x="4" y="339"/>
                    </a:lnTo>
                    <a:lnTo>
                      <a:pt x="1" y="317"/>
                    </a:lnTo>
                    <a:lnTo>
                      <a:pt x="0" y="297"/>
                    </a:lnTo>
                    <a:lnTo>
                      <a:pt x="2" y="269"/>
                    </a:lnTo>
                    <a:lnTo>
                      <a:pt x="7" y="242"/>
                    </a:lnTo>
                    <a:lnTo>
                      <a:pt x="16" y="217"/>
                    </a:lnTo>
                    <a:lnTo>
                      <a:pt x="27" y="192"/>
                    </a:lnTo>
                    <a:lnTo>
                      <a:pt x="42" y="170"/>
                    </a:lnTo>
                    <a:lnTo>
                      <a:pt x="59" y="149"/>
                    </a:lnTo>
                    <a:lnTo>
                      <a:pt x="80" y="130"/>
                    </a:lnTo>
                    <a:lnTo>
                      <a:pt x="103" y="114"/>
                    </a:lnTo>
                    <a:lnTo>
                      <a:pt x="128" y="100"/>
                    </a:lnTo>
                    <a:lnTo>
                      <a:pt x="155" y="89"/>
                    </a:lnTo>
                    <a:lnTo>
                      <a:pt x="182" y="79"/>
                    </a:lnTo>
                    <a:lnTo>
                      <a:pt x="212" y="74"/>
                    </a:lnTo>
                    <a:lnTo>
                      <a:pt x="2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58" name="Group 57"/>
          <p:cNvGrpSpPr/>
          <p:nvPr/>
        </p:nvGrpSpPr>
        <p:grpSpPr>
          <a:xfrm>
            <a:off x="4986065" y="1873546"/>
            <a:ext cx="4149771" cy="767446"/>
            <a:chOff x="6648086" y="2955647"/>
            <a:chExt cx="5533028" cy="1023261"/>
          </a:xfrm>
        </p:grpSpPr>
        <p:sp>
          <p:nvSpPr>
            <p:cNvPr id="24" name="Rectangle 23"/>
            <p:cNvSpPr/>
            <p:nvPr/>
          </p:nvSpPr>
          <p:spPr>
            <a:xfrm>
              <a:off x="7649892" y="2955650"/>
              <a:ext cx="4531222" cy="1023258"/>
            </a:xfrm>
            <a:prstGeom prst="rect">
              <a:avLst/>
            </a:prstGeom>
            <a:solidFill>
              <a:srgbClr val="128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0966" lvl="1" defTabSz="685783">
                <a:buClr>
                  <a:srgbClr val="404040"/>
                </a:buClr>
                <a:buSzPct val="100000"/>
              </a:pPr>
              <a:r>
                <a:rPr lang="zh-TW" altLang="en-US" sz="1400" b="1" cap="all" dirty="0" smtClean="0">
                  <a:solidFill>
                    <a:prstClr val="white"/>
                  </a:solidFill>
                  <a:ea typeface="Heiti TC Light"/>
                  <a:cs typeface="Heiti TC Light"/>
                  <a:sym typeface="Century Gothic"/>
                </a:rPr>
                <a:t>調低價格</a:t>
              </a:r>
              <a:r>
                <a:rPr lang="en-US" sz="1400" b="1" cap="all" dirty="0" smtClean="0">
                  <a:solidFill>
                    <a:prstClr val="white"/>
                  </a:solidFill>
                  <a:ea typeface="Heiti TC Light"/>
                  <a:cs typeface="Heiti TC Light"/>
                  <a:sym typeface="Century Gothic"/>
                </a:rPr>
                <a:t>Force </a:t>
              </a:r>
              <a:r>
                <a:rPr lang="en-US" sz="1400" b="1" cap="all" dirty="0">
                  <a:solidFill>
                    <a:prstClr val="white"/>
                  </a:solidFill>
                  <a:ea typeface="Heiti TC Light"/>
                  <a:cs typeface="Heiti TC Light"/>
                  <a:sym typeface="Century Gothic"/>
                </a:rPr>
                <a:t>prices down  </a:t>
              </a:r>
            </a:p>
          </p:txBody>
        </p:sp>
        <p:sp>
          <p:nvSpPr>
            <p:cNvPr id="25" name="Round Same Side Corner Rectangle 24"/>
            <p:cNvSpPr/>
            <p:nvPr/>
          </p:nvSpPr>
          <p:spPr>
            <a:xfrm rot="16200000">
              <a:off x="6637359" y="2966374"/>
              <a:ext cx="1023260" cy="1001806"/>
            </a:xfrm>
            <a:prstGeom prst="round2SameRect">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a:solidFill>
                  <a:prstClr val="white"/>
                </a:solidFill>
                <a:ea typeface="Heiti TC Light"/>
                <a:cs typeface="Heiti TC Light"/>
              </a:endParaRPr>
            </a:p>
          </p:txBody>
        </p:sp>
        <p:sp>
          <p:nvSpPr>
            <p:cNvPr id="30" name="Isosceles Triangle 29"/>
            <p:cNvSpPr/>
            <p:nvPr/>
          </p:nvSpPr>
          <p:spPr>
            <a:xfrm rot="5400000">
              <a:off x="7636682" y="3387958"/>
              <a:ext cx="185057" cy="15863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grpSp>
          <p:nvGrpSpPr>
            <p:cNvPr id="40" name="Group 11"/>
            <p:cNvGrpSpPr>
              <a:grpSpLocks noChangeAspect="1"/>
            </p:cNvGrpSpPr>
            <p:nvPr/>
          </p:nvGrpSpPr>
          <p:grpSpPr bwMode="auto">
            <a:xfrm>
              <a:off x="6943077" y="3233423"/>
              <a:ext cx="496990" cy="496990"/>
              <a:chOff x="2721" y="1041"/>
              <a:chExt cx="2238" cy="2238"/>
            </a:xfrm>
            <a:solidFill>
              <a:schemeClr val="bg1"/>
            </a:solidFill>
          </p:grpSpPr>
          <p:sp>
            <p:nvSpPr>
              <p:cNvPr id="43" name="Freeform 13"/>
              <p:cNvSpPr>
                <a:spLocks/>
              </p:cNvSpPr>
              <p:nvPr/>
            </p:nvSpPr>
            <p:spPr bwMode="auto">
              <a:xfrm>
                <a:off x="2721" y="1041"/>
                <a:ext cx="2238" cy="2238"/>
              </a:xfrm>
              <a:custGeom>
                <a:avLst/>
                <a:gdLst>
                  <a:gd name="T0" fmla="*/ 0 w 4476"/>
                  <a:gd name="T1" fmla="*/ 0 h 4476"/>
                  <a:gd name="T2" fmla="*/ 511 w 4476"/>
                  <a:gd name="T3" fmla="*/ 0 h 4476"/>
                  <a:gd name="T4" fmla="*/ 511 w 4476"/>
                  <a:gd name="T5" fmla="*/ 3965 h 4476"/>
                  <a:gd name="T6" fmla="*/ 4476 w 4476"/>
                  <a:gd name="T7" fmla="*/ 3965 h 4476"/>
                  <a:gd name="T8" fmla="*/ 4476 w 4476"/>
                  <a:gd name="T9" fmla="*/ 4476 h 4476"/>
                  <a:gd name="T10" fmla="*/ 0 w 4476"/>
                  <a:gd name="T11" fmla="*/ 4476 h 4476"/>
                  <a:gd name="T12" fmla="*/ 0 w 4476"/>
                  <a:gd name="T13" fmla="*/ 0 h 4476"/>
                </a:gdLst>
                <a:ahLst/>
                <a:cxnLst>
                  <a:cxn ang="0">
                    <a:pos x="T0" y="T1"/>
                  </a:cxn>
                  <a:cxn ang="0">
                    <a:pos x="T2" y="T3"/>
                  </a:cxn>
                  <a:cxn ang="0">
                    <a:pos x="T4" y="T5"/>
                  </a:cxn>
                  <a:cxn ang="0">
                    <a:pos x="T6" y="T7"/>
                  </a:cxn>
                  <a:cxn ang="0">
                    <a:pos x="T8" y="T9"/>
                  </a:cxn>
                  <a:cxn ang="0">
                    <a:pos x="T10" y="T11"/>
                  </a:cxn>
                  <a:cxn ang="0">
                    <a:pos x="T12" y="T13"/>
                  </a:cxn>
                </a:cxnLst>
                <a:rect l="0" t="0" r="r" b="b"/>
                <a:pathLst>
                  <a:path w="4476" h="4476">
                    <a:moveTo>
                      <a:pt x="0" y="0"/>
                    </a:moveTo>
                    <a:lnTo>
                      <a:pt x="511" y="0"/>
                    </a:lnTo>
                    <a:lnTo>
                      <a:pt x="511" y="3965"/>
                    </a:lnTo>
                    <a:lnTo>
                      <a:pt x="4476" y="3965"/>
                    </a:lnTo>
                    <a:lnTo>
                      <a:pt x="4476" y="4476"/>
                    </a:lnTo>
                    <a:lnTo>
                      <a:pt x="0" y="447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44" name="Freeform 14"/>
              <p:cNvSpPr>
                <a:spLocks/>
              </p:cNvSpPr>
              <p:nvPr/>
            </p:nvSpPr>
            <p:spPr bwMode="auto">
              <a:xfrm>
                <a:off x="3138" y="1516"/>
                <a:ext cx="1598" cy="1226"/>
              </a:xfrm>
              <a:custGeom>
                <a:avLst/>
                <a:gdLst>
                  <a:gd name="T0" fmla="*/ 324 w 3196"/>
                  <a:gd name="T1" fmla="*/ 0 h 2453"/>
                  <a:gd name="T2" fmla="*/ 1034 w 3196"/>
                  <a:gd name="T3" fmla="*/ 920 h 2453"/>
                  <a:gd name="T4" fmla="*/ 1987 w 3196"/>
                  <a:gd name="T5" fmla="*/ 365 h 2453"/>
                  <a:gd name="T6" fmla="*/ 2878 w 3196"/>
                  <a:gd name="T7" fmla="*/ 1640 h 2453"/>
                  <a:gd name="T8" fmla="*/ 3112 w 3196"/>
                  <a:gd name="T9" fmla="*/ 1478 h 2453"/>
                  <a:gd name="T10" fmla="*/ 3196 w 3196"/>
                  <a:gd name="T11" fmla="*/ 2453 h 2453"/>
                  <a:gd name="T12" fmla="*/ 2309 w 3196"/>
                  <a:gd name="T13" fmla="*/ 2038 h 2453"/>
                  <a:gd name="T14" fmla="*/ 2543 w 3196"/>
                  <a:gd name="T15" fmla="*/ 1875 h 2453"/>
                  <a:gd name="T16" fmla="*/ 1868 w 3196"/>
                  <a:gd name="T17" fmla="*/ 908 h 2453"/>
                  <a:gd name="T18" fmla="*/ 928 w 3196"/>
                  <a:gd name="T19" fmla="*/ 1453 h 2453"/>
                  <a:gd name="T20" fmla="*/ 0 w 3196"/>
                  <a:gd name="T21" fmla="*/ 250 h 2453"/>
                  <a:gd name="T22" fmla="*/ 324 w 3196"/>
                  <a:gd name="T23" fmla="*/ 0 h 2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96" h="2453">
                    <a:moveTo>
                      <a:pt x="324" y="0"/>
                    </a:moveTo>
                    <a:lnTo>
                      <a:pt x="1034" y="920"/>
                    </a:lnTo>
                    <a:lnTo>
                      <a:pt x="1987" y="365"/>
                    </a:lnTo>
                    <a:lnTo>
                      <a:pt x="2878" y="1640"/>
                    </a:lnTo>
                    <a:lnTo>
                      <a:pt x="3112" y="1478"/>
                    </a:lnTo>
                    <a:lnTo>
                      <a:pt x="3196" y="2453"/>
                    </a:lnTo>
                    <a:lnTo>
                      <a:pt x="2309" y="2038"/>
                    </a:lnTo>
                    <a:lnTo>
                      <a:pt x="2543" y="1875"/>
                    </a:lnTo>
                    <a:lnTo>
                      <a:pt x="1868" y="908"/>
                    </a:lnTo>
                    <a:lnTo>
                      <a:pt x="928" y="1453"/>
                    </a:lnTo>
                    <a:lnTo>
                      <a:pt x="0" y="250"/>
                    </a:lnTo>
                    <a:lnTo>
                      <a:pt x="3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57" name="Group 56"/>
          <p:cNvGrpSpPr/>
          <p:nvPr/>
        </p:nvGrpSpPr>
        <p:grpSpPr>
          <a:xfrm>
            <a:off x="4986065" y="2735011"/>
            <a:ext cx="4149771" cy="767446"/>
            <a:chOff x="6648086" y="4104266"/>
            <a:chExt cx="5533028" cy="1023261"/>
          </a:xfrm>
        </p:grpSpPr>
        <p:sp>
          <p:nvSpPr>
            <p:cNvPr id="27" name="Round Same Side Corner Rectangle 26"/>
            <p:cNvSpPr/>
            <p:nvPr/>
          </p:nvSpPr>
          <p:spPr>
            <a:xfrm rot="16200000">
              <a:off x="6637359" y="4114993"/>
              <a:ext cx="1023260" cy="1001806"/>
            </a:xfrm>
            <a:prstGeom prst="round2SameRect">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a:solidFill>
                  <a:prstClr val="white"/>
                </a:solidFill>
                <a:ea typeface="Heiti TC Light"/>
                <a:cs typeface="Heiti TC Light"/>
              </a:endParaRPr>
            </a:p>
          </p:txBody>
        </p:sp>
        <p:grpSp>
          <p:nvGrpSpPr>
            <p:cNvPr id="56" name="Group 55"/>
            <p:cNvGrpSpPr/>
            <p:nvPr/>
          </p:nvGrpSpPr>
          <p:grpSpPr>
            <a:xfrm>
              <a:off x="6824997" y="4104269"/>
              <a:ext cx="5356117" cy="1023258"/>
              <a:chOff x="6824997" y="4104269"/>
              <a:chExt cx="5356117" cy="1023258"/>
            </a:xfrm>
          </p:grpSpPr>
          <p:sp>
            <p:nvSpPr>
              <p:cNvPr id="26" name="Rectangle 25"/>
              <p:cNvSpPr/>
              <p:nvPr/>
            </p:nvSpPr>
            <p:spPr>
              <a:xfrm>
                <a:off x="7649892" y="4104269"/>
                <a:ext cx="4531222" cy="1023258"/>
              </a:xfrm>
              <a:prstGeom prst="rect">
                <a:avLst/>
              </a:prstGeom>
              <a:solidFill>
                <a:srgbClr val="128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0966" lvl="1" defTabSz="685783">
                  <a:buClr>
                    <a:srgbClr val="404040"/>
                  </a:buClr>
                  <a:buSzPct val="100000"/>
                </a:pPr>
                <a:r>
                  <a:rPr lang="zh-TW" altLang="en-US" sz="1400" b="1" cap="all" dirty="0" smtClean="0">
                    <a:solidFill>
                      <a:prstClr val="white"/>
                    </a:solidFill>
                    <a:ea typeface="Heiti TC Light"/>
                    <a:cs typeface="Heiti TC Light"/>
                    <a:sym typeface="Century Gothic"/>
                  </a:rPr>
                  <a:t>賺取更高利</a:t>
                </a:r>
                <a:r>
                  <a:rPr lang="zh-TW" altLang="en-US" sz="1400" b="1" cap="all" dirty="0">
                    <a:solidFill>
                      <a:prstClr val="white"/>
                    </a:solidFill>
                    <a:ea typeface="Heiti TC Light"/>
                    <a:cs typeface="Heiti TC Light"/>
                    <a:sym typeface="Century Gothic"/>
                  </a:rPr>
                  <a:t>潤，</a:t>
                </a:r>
                <a:r>
                  <a:rPr lang="zh-TW" altLang="en-US" sz="1400" b="1" cap="all" dirty="0" smtClean="0">
                    <a:solidFill>
                      <a:prstClr val="white"/>
                    </a:solidFill>
                    <a:ea typeface="Heiti TC Light"/>
                    <a:cs typeface="Heiti TC Light"/>
                    <a:sym typeface="Century Gothic"/>
                  </a:rPr>
                  <a:t>並增</a:t>
                </a:r>
                <a:r>
                  <a:rPr lang="zh-TW" altLang="en-US" sz="1400" b="1" cap="all" dirty="0">
                    <a:solidFill>
                      <a:prstClr val="white"/>
                    </a:solidFill>
                    <a:ea typeface="Heiti TC Light"/>
                    <a:cs typeface="Heiti TC Light"/>
                    <a:sym typeface="Century Gothic"/>
                  </a:rPr>
                  <a:t>加</a:t>
                </a:r>
                <a:r>
                  <a:rPr lang="en-US" altLang="zh-TW" sz="1400" b="1" cap="all" dirty="0">
                    <a:solidFill>
                      <a:prstClr val="white"/>
                    </a:solidFill>
                    <a:ea typeface="Heiti TC Light"/>
                    <a:cs typeface="Heiti TC Light"/>
                    <a:sym typeface="Century Gothic"/>
                  </a:rPr>
                  <a:t>BV</a:t>
                </a:r>
                <a:r>
                  <a:rPr lang="zh-TW" altLang="en-US" sz="1400" b="1" cap="all" dirty="0">
                    <a:solidFill>
                      <a:prstClr val="white"/>
                    </a:solidFill>
                    <a:ea typeface="Heiti TC Light"/>
                    <a:cs typeface="Heiti TC Light"/>
                    <a:sym typeface="Century Gothic"/>
                  </a:rPr>
                  <a:t>和</a:t>
                </a:r>
                <a:r>
                  <a:rPr lang="en-US" altLang="zh-TW" sz="1400" b="1" cap="all" dirty="0">
                    <a:solidFill>
                      <a:prstClr val="white"/>
                    </a:solidFill>
                    <a:ea typeface="Heiti TC Light"/>
                    <a:cs typeface="Heiti TC Light"/>
                    <a:sym typeface="Century Gothic"/>
                  </a:rPr>
                  <a:t>IBV</a:t>
                </a:r>
                <a:r>
                  <a:rPr lang="zh-TW" altLang="en-US" sz="1400" b="1" cap="all" dirty="0">
                    <a:solidFill>
                      <a:prstClr val="white"/>
                    </a:solidFill>
                    <a:ea typeface="Heiti TC Light"/>
                    <a:cs typeface="Heiti TC Light"/>
                    <a:sym typeface="Century Gothic"/>
                  </a:rPr>
                  <a:t>，從而增加你</a:t>
                </a:r>
                <a:r>
                  <a:rPr lang="zh-TW" altLang="en-US" sz="1400" b="1" cap="all" dirty="0" smtClean="0">
                    <a:solidFill>
                      <a:prstClr val="white"/>
                    </a:solidFill>
                    <a:ea typeface="Heiti TC Light"/>
                    <a:cs typeface="Heiti TC Light"/>
                    <a:sym typeface="Century Gothic"/>
                  </a:rPr>
                  <a:t>的永續收入</a:t>
                </a:r>
                <a:r>
                  <a:rPr lang="en-US" sz="1100" b="1" cap="all" dirty="0" smtClean="0">
                    <a:solidFill>
                      <a:prstClr val="white"/>
                    </a:solidFill>
                    <a:ea typeface="Heiti TC Light"/>
                    <a:cs typeface="Heiti TC Light"/>
                    <a:sym typeface="Century Gothic"/>
                  </a:rPr>
                  <a:t>Get </a:t>
                </a:r>
                <a:r>
                  <a:rPr lang="en-US" sz="1100" b="1" cap="all" dirty="0">
                    <a:solidFill>
                      <a:prstClr val="white"/>
                    </a:solidFill>
                    <a:ea typeface="Heiti TC Light"/>
                    <a:cs typeface="Heiti TC Light"/>
                    <a:sym typeface="Century Gothic"/>
                  </a:rPr>
                  <a:t>better margins and give increased BV and IBV, thereby, increasing </a:t>
                </a:r>
                <a:r>
                  <a:rPr lang="en-US" sz="1100" b="1" cap="all" dirty="0" smtClean="0">
                    <a:solidFill>
                      <a:prstClr val="white"/>
                    </a:solidFill>
                    <a:ea typeface="Heiti TC Light"/>
                    <a:cs typeface="Heiti TC Light"/>
                    <a:sym typeface="Century Gothic"/>
                  </a:rPr>
                  <a:t>YOUR RESIDUAL INCOME</a:t>
                </a:r>
                <a:endParaRPr lang="en-US" sz="1100" b="1" cap="all" dirty="0">
                  <a:solidFill>
                    <a:prstClr val="white"/>
                  </a:solidFill>
                  <a:ea typeface="Heiti TC Light"/>
                  <a:cs typeface="Heiti TC Light"/>
                  <a:sym typeface="Century Gothic"/>
                </a:endParaRPr>
              </a:p>
            </p:txBody>
          </p:sp>
          <p:sp>
            <p:nvSpPr>
              <p:cNvPr id="31" name="Isosceles Triangle 30"/>
              <p:cNvSpPr/>
              <p:nvPr/>
            </p:nvSpPr>
            <p:spPr>
              <a:xfrm rot="5400000">
                <a:off x="7636682" y="4536575"/>
                <a:ext cx="185057" cy="15863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grpSp>
            <p:nvGrpSpPr>
              <p:cNvPr id="46" name="Group 17"/>
              <p:cNvGrpSpPr>
                <a:grpSpLocks noChangeAspect="1"/>
              </p:cNvGrpSpPr>
              <p:nvPr/>
            </p:nvGrpSpPr>
            <p:grpSpPr bwMode="auto">
              <a:xfrm>
                <a:off x="6824997" y="4329583"/>
                <a:ext cx="669753" cy="572621"/>
                <a:chOff x="3477" y="1848"/>
                <a:chExt cx="724" cy="619"/>
              </a:xfrm>
              <a:solidFill>
                <a:schemeClr val="bg1"/>
              </a:solidFill>
            </p:grpSpPr>
            <p:sp>
              <p:nvSpPr>
                <p:cNvPr id="49" name="Freeform 19"/>
                <p:cNvSpPr>
                  <a:spLocks/>
                </p:cNvSpPr>
                <p:nvPr/>
              </p:nvSpPr>
              <p:spPr bwMode="auto">
                <a:xfrm>
                  <a:off x="3990" y="1848"/>
                  <a:ext cx="149" cy="241"/>
                </a:xfrm>
                <a:custGeom>
                  <a:avLst/>
                  <a:gdLst>
                    <a:gd name="T0" fmla="*/ 48 w 745"/>
                    <a:gd name="T1" fmla="*/ 0 h 1203"/>
                    <a:gd name="T2" fmla="*/ 697 w 745"/>
                    <a:gd name="T3" fmla="*/ 0 h 1203"/>
                    <a:gd name="T4" fmla="*/ 712 w 745"/>
                    <a:gd name="T5" fmla="*/ 3 h 1203"/>
                    <a:gd name="T6" fmla="*/ 725 w 745"/>
                    <a:gd name="T7" fmla="*/ 9 h 1203"/>
                    <a:gd name="T8" fmla="*/ 735 w 745"/>
                    <a:gd name="T9" fmla="*/ 20 h 1203"/>
                    <a:gd name="T10" fmla="*/ 743 w 745"/>
                    <a:gd name="T11" fmla="*/ 33 h 1203"/>
                    <a:gd name="T12" fmla="*/ 745 w 745"/>
                    <a:gd name="T13" fmla="*/ 48 h 1203"/>
                    <a:gd name="T14" fmla="*/ 745 w 745"/>
                    <a:gd name="T15" fmla="*/ 329 h 1203"/>
                    <a:gd name="T16" fmla="*/ 0 w 745"/>
                    <a:gd name="T17" fmla="*/ 1203 h 1203"/>
                    <a:gd name="T18" fmla="*/ 0 w 745"/>
                    <a:gd name="T19" fmla="*/ 48 h 1203"/>
                    <a:gd name="T20" fmla="*/ 3 w 745"/>
                    <a:gd name="T21" fmla="*/ 33 h 1203"/>
                    <a:gd name="T22" fmla="*/ 9 w 745"/>
                    <a:gd name="T23" fmla="*/ 20 h 1203"/>
                    <a:gd name="T24" fmla="*/ 20 w 745"/>
                    <a:gd name="T25" fmla="*/ 9 h 1203"/>
                    <a:gd name="T26" fmla="*/ 33 w 745"/>
                    <a:gd name="T27" fmla="*/ 3 h 1203"/>
                    <a:gd name="T28" fmla="*/ 48 w 745"/>
                    <a:gd name="T29" fmla="*/ 0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5" h="1203">
                      <a:moveTo>
                        <a:pt x="48" y="0"/>
                      </a:moveTo>
                      <a:lnTo>
                        <a:pt x="697" y="0"/>
                      </a:lnTo>
                      <a:lnTo>
                        <a:pt x="712" y="3"/>
                      </a:lnTo>
                      <a:lnTo>
                        <a:pt x="725" y="9"/>
                      </a:lnTo>
                      <a:lnTo>
                        <a:pt x="735" y="20"/>
                      </a:lnTo>
                      <a:lnTo>
                        <a:pt x="743" y="33"/>
                      </a:lnTo>
                      <a:lnTo>
                        <a:pt x="745" y="48"/>
                      </a:lnTo>
                      <a:lnTo>
                        <a:pt x="745" y="329"/>
                      </a:lnTo>
                      <a:lnTo>
                        <a:pt x="0" y="1203"/>
                      </a:lnTo>
                      <a:lnTo>
                        <a:pt x="0" y="48"/>
                      </a:lnTo>
                      <a:lnTo>
                        <a:pt x="3" y="33"/>
                      </a:lnTo>
                      <a:lnTo>
                        <a:pt x="9" y="20"/>
                      </a:lnTo>
                      <a:lnTo>
                        <a:pt x="20" y="9"/>
                      </a:lnTo>
                      <a:lnTo>
                        <a:pt x="33" y="3"/>
                      </a:lnTo>
                      <a:lnTo>
                        <a:pt x="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50" name="Freeform 20"/>
                <p:cNvSpPr>
                  <a:spLocks/>
                </p:cNvSpPr>
                <p:nvPr/>
              </p:nvSpPr>
              <p:spPr bwMode="auto">
                <a:xfrm>
                  <a:off x="3990" y="2012"/>
                  <a:ext cx="149" cy="455"/>
                </a:xfrm>
                <a:custGeom>
                  <a:avLst/>
                  <a:gdLst>
                    <a:gd name="T0" fmla="*/ 745 w 745"/>
                    <a:gd name="T1" fmla="*/ 0 h 2273"/>
                    <a:gd name="T2" fmla="*/ 745 w 745"/>
                    <a:gd name="T3" fmla="*/ 2226 h 2273"/>
                    <a:gd name="T4" fmla="*/ 743 w 745"/>
                    <a:gd name="T5" fmla="*/ 2240 h 2273"/>
                    <a:gd name="T6" fmla="*/ 735 w 745"/>
                    <a:gd name="T7" fmla="*/ 2254 h 2273"/>
                    <a:gd name="T8" fmla="*/ 725 w 745"/>
                    <a:gd name="T9" fmla="*/ 2265 h 2273"/>
                    <a:gd name="T10" fmla="*/ 712 w 745"/>
                    <a:gd name="T11" fmla="*/ 2271 h 2273"/>
                    <a:gd name="T12" fmla="*/ 697 w 745"/>
                    <a:gd name="T13" fmla="*/ 2273 h 2273"/>
                    <a:gd name="T14" fmla="*/ 48 w 745"/>
                    <a:gd name="T15" fmla="*/ 2273 h 2273"/>
                    <a:gd name="T16" fmla="*/ 33 w 745"/>
                    <a:gd name="T17" fmla="*/ 2271 h 2273"/>
                    <a:gd name="T18" fmla="*/ 20 w 745"/>
                    <a:gd name="T19" fmla="*/ 2265 h 2273"/>
                    <a:gd name="T20" fmla="*/ 9 w 745"/>
                    <a:gd name="T21" fmla="*/ 2254 h 2273"/>
                    <a:gd name="T22" fmla="*/ 3 w 745"/>
                    <a:gd name="T23" fmla="*/ 2240 h 2273"/>
                    <a:gd name="T24" fmla="*/ 0 w 745"/>
                    <a:gd name="T25" fmla="*/ 2226 h 2273"/>
                    <a:gd name="T26" fmla="*/ 0 w 745"/>
                    <a:gd name="T27" fmla="*/ 873 h 2273"/>
                    <a:gd name="T28" fmla="*/ 745 w 745"/>
                    <a:gd name="T29" fmla="*/ 0 h 2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5" h="2273">
                      <a:moveTo>
                        <a:pt x="745" y="0"/>
                      </a:moveTo>
                      <a:lnTo>
                        <a:pt x="745" y="2226"/>
                      </a:lnTo>
                      <a:lnTo>
                        <a:pt x="743" y="2240"/>
                      </a:lnTo>
                      <a:lnTo>
                        <a:pt x="735" y="2254"/>
                      </a:lnTo>
                      <a:lnTo>
                        <a:pt x="725" y="2265"/>
                      </a:lnTo>
                      <a:lnTo>
                        <a:pt x="712" y="2271"/>
                      </a:lnTo>
                      <a:lnTo>
                        <a:pt x="697" y="2273"/>
                      </a:lnTo>
                      <a:lnTo>
                        <a:pt x="48" y="2273"/>
                      </a:lnTo>
                      <a:lnTo>
                        <a:pt x="33" y="2271"/>
                      </a:lnTo>
                      <a:lnTo>
                        <a:pt x="20" y="2265"/>
                      </a:lnTo>
                      <a:lnTo>
                        <a:pt x="9" y="2254"/>
                      </a:lnTo>
                      <a:lnTo>
                        <a:pt x="3" y="2240"/>
                      </a:lnTo>
                      <a:lnTo>
                        <a:pt x="0" y="2226"/>
                      </a:lnTo>
                      <a:lnTo>
                        <a:pt x="0" y="873"/>
                      </a:lnTo>
                      <a:lnTo>
                        <a:pt x="7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51" name="Freeform 21"/>
                <p:cNvSpPr>
                  <a:spLocks/>
                </p:cNvSpPr>
                <p:nvPr/>
              </p:nvSpPr>
              <p:spPr bwMode="auto">
                <a:xfrm>
                  <a:off x="3758" y="2204"/>
                  <a:ext cx="149" cy="263"/>
                </a:xfrm>
                <a:custGeom>
                  <a:avLst/>
                  <a:gdLst>
                    <a:gd name="T0" fmla="*/ 423 w 745"/>
                    <a:gd name="T1" fmla="*/ 0 h 1313"/>
                    <a:gd name="T2" fmla="*/ 745 w 745"/>
                    <a:gd name="T3" fmla="*/ 94 h 1313"/>
                    <a:gd name="T4" fmla="*/ 745 w 745"/>
                    <a:gd name="T5" fmla="*/ 1266 h 1313"/>
                    <a:gd name="T6" fmla="*/ 742 w 745"/>
                    <a:gd name="T7" fmla="*/ 1280 h 1313"/>
                    <a:gd name="T8" fmla="*/ 735 w 745"/>
                    <a:gd name="T9" fmla="*/ 1294 h 1313"/>
                    <a:gd name="T10" fmla="*/ 725 w 745"/>
                    <a:gd name="T11" fmla="*/ 1305 h 1313"/>
                    <a:gd name="T12" fmla="*/ 712 w 745"/>
                    <a:gd name="T13" fmla="*/ 1311 h 1313"/>
                    <a:gd name="T14" fmla="*/ 696 w 745"/>
                    <a:gd name="T15" fmla="*/ 1313 h 1313"/>
                    <a:gd name="T16" fmla="*/ 47 w 745"/>
                    <a:gd name="T17" fmla="*/ 1313 h 1313"/>
                    <a:gd name="T18" fmla="*/ 33 w 745"/>
                    <a:gd name="T19" fmla="*/ 1311 h 1313"/>
                    <a:gd name="T20" fmla="*/ 20 w 745"/>
                    <a:gd name="T21" fmla="*/ 1305 h 1313"/>
                    <a:gd name="T22" fmla="*/ 9 w 745"/>
                    <a:gd name="T23" fmla="*/ 1294 h 1313"/>
                    <a:gd name="T24" fmla="*/ 2 w 745"/>
                    <a:gd name="T25" fmla="*/ 1280 h 1313"/>
                    <a:gd name="T26" fmla="*/ 0 w 745"/>
                    <a:gd name="T27" fmla="*/ 1266 h 1313"/>
                    <a:gd name="T28" fmla="*/ 0 w 745"/>
                    <a:gd name="T29" fmla="*/ 629 h 1313"/>
                    <a:gd name="T30" fmla="*/ 423 w 745"/>
                    <a:gd name="T31" fmla="*/ 0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5" h="1313">
                      <a:moveTo>
                        <a:pt x="423" y="0"/>
                      </a:moveTo>
                      <a:lnTo>
                        <a:pt x="745" y="94"/>
                      </a:lnTo>
                      <a:lnTo>
                        <a:pt x="745" y="1266"/>
                      </a:lnTo>
                      <a:lnTo>
                        <a:pt x="742" y="1280"/>
                      </a:lnTo>
                      <a:lnTo>
                        <a:pt x="735" y="1294"/>
                      </a:lnTo>
                      <a:lnTo>
                        <a:pt x="725" y="1305"/>
                      </a:lnTo>
                      <a:lnTo>
                        <a:pt x="712" y="1311"/>
                      </a:lnTo>
                      <a:lnTo>
                        <a:pt x="696" y="1313"/>
                      </a:lnTo>
                      <a:lnTo>
                        <a:pt x="47" y="1313"/>
                      </a:lnTo>
                      <a:lnTo>
                        <a:pt x="33" y="1311"/>
                      </a:lnTo>
                      <a:lnTo>
                        <a:pt x="20" y="1305"/>
                      </a:lnTo>
                      <a:lnTo>
                        <a:pt x="9" y="1294"/>
                      </a:lnTo>
                      <a:lnTo>
                        <a:pt x="2" y="1280"/>
                      </a:lnTo>
                      <a:lnTo>
                        <a:pt x="0" y="1266"/>
                      </a:lnTo>
                      <a:lnTo>
                        <a:pt x="0" y="629"/>
                      </a:lnTo>
                      <a:lnTo>
                        <a:pt x="4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52" name="Freeform 22"/>
                <p:cNvSpPr>
                  <a:spLocks/>
                </p:cNvSpPr>
                <p:nvPr/>
              </p:nvSpPr>
              <p:spPr bwMode="auto">
                <a:xfrm>
                  <a:off x="3758" y="1998"/>
                  <a:ext cx="149" cy="218"/>
                </a:xfrm>
                <a:custGeom>
                  <a:avLst/>
                  <a:gdLst>
                    <a:gd name="T0" fmla="*/ 47 w 745"/>
                    <a:gd name="T1" fmla="*/ 0 h 1088"/>
                    <a:gd name="T2" fmla="*/ 696 w 745"/>
                    <a:gd name="T3" fmla="*/ 0 h 1088"/>
                    <a:gd name="T4" fmla="*/ 712 w 745"/>
                    <a:gd name="T5" fmla="*/ 2 h 1088"/>
                    <a:gd name="T6" fmla="*/ 725 w 745"/>
                    <a:gd name="T7" fmla="*/ 8 h 1088"/>
                    <a:gd name="T8" fmla="*/ 735 w 745"/>
                    <a:gd name="T9" fmla="*/ 19 h 1088"/>
                    <a:gd name="T10" fmla="*/ 742 w 745"/>
                    <a:gd name="T11" fmla="*/ 33 h 1088"/>
                    <a:gd name="T12" fmla="*/ 745 w 745"/>
                    <a:gd name="T13" fmla="*/ 47 h 1088"/>
                    <a:gd name="T14" fmla="*/ 745 w 745"/>
                    <a:gd name="T15" fmla="*/ 792 h 1088"/>
                    <a:gd name="T16" fmla="*/ 400 w 745"/>
                    <a:gd name="T17" fmla="*/ 691 h 1088"/>
                    <a:gd name="T18" fmla="*/ 372 w 745"/>
                    <a:gd name="T19" fmla="*/ 686 h 1088"/>
                    <a:gd name="T20" fmla="*/ 343 w 745"/>
                    <a:gd name="T21" fmla="*/ 685 h 1088"/>
                    <a:gd name="T22" fmla="*/ 316 w 745"/>
                    <a:gd name="T23" fmla="*/ 690 h 1088"/>
                    <a:gd name="T24" fmla="*/ 289 w 745"/>
                    <a:gd name="T25" fmla="*/ 700 h 1088"/>
                    <a:gd name="T26" fmla="*/ 264 w 745"/>
                    <a:gd name="T27" fmla="*/ 715 h 1088"/>
                    <a:gd name="T28" fmla="*/ 242 w 745"/>
                    <a:gd name="T29" fmla="*/ 732 h 1088"/>
                    <a:gd name="T30" fmla="*/ 224 w 745"/>
                    <a:gd name="T31" fmla="*/ 755 h 1088"/>
                    <a:gd name="T32" fmla="*/ 0 w 745"/>
                    <a:gd name="T33" fmla="*/ 1088 h 1088"/>
                    <a:gd name="T34" fmla="*/ 0 w 745"/>
                    <a:gd name="T35" fmla="*/ 47 h 1088"/>
                    <a:gd name="T36" fmla="*/ 2 w 745"/>
                    <a:gd name="T37" fmla="*/ 33 h 1088"/>
                    <a:gd name="T38" fmla="*/ 9 w 745"/>
                    <a:gd name="T39" fmla="*/ 19 h 1088"/>
                    <a:gd name="T40" fmla="*/ 20 w 745"/>
                    <a:gd name="T41" fmla="*/ 8 h 1088"/>
                    <a:gd name="T42" fmla="*/ 33 w 745"/>
                    <a:gd name="T43" fmla="*/ 2 h 1088"/>
                    <a:gd name="T44" fmla="*/ 47 w 745"/>
                    <a:gd name="T45" fmla="*/ 0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5" h="1088">
                      <a:moveTo>
                        <a:pt x="47" y="0"/>
                      </a:moveTo>
                      <a:lnTo>
                        <a:pt x="696" y="0"/>
                      </a:lnTo>
                      <a:lnTo>
                        <a:pt x="712" y="2"/>
                      </a:lnTo>
                      <a:lnTo>
                        <a:pt x="725" y="8"/>
                      </a:lnTo>
                      <a:lnTo>
                        <a:pt x="735" y="19"/>
                      </a:lnTo>
                      <a:lnTo>
                        <a:pt x="742" y="33"/>
                      </a:lnTo>
                      <a:lnTo>
                        <a:pt x="745" y="47"/>
                      </a:lnTo>
                      <a:lnTo>
                        <a:pt x="745" y="792"/>
                      </a:lnTo>
                      <a:lnTo>
                        <a:pt x="400" y="691"/>
                      </a:lnTo>
                      <a:lnTo>
                        <a:pt x="372" y="686"/>
                      </a:lnTo>
                      <a:lnTo>
                        <a:pt x="343" y="685"/>
                      </a:lnTo>
                      <a:lnTo>
                        <a:pt x="316" y="690"/>
                      </a:lnTo>
                      <a:lnTo>
                        <a:pt x="289" y="700"/>
                      </a:lnTo>
                      <a:lnTo>
                        <a:pt x="264" y="715"/>
                      </a:lnTo>
                      <a:lnTo>
                        <a:pt x="242" y="732"/>
                      </a:lnTo>
                      <a:lnTo>
                        <a:pt x="224" y="755"/>
                      </a:lnTo>
                      <a:lnTo>
                        <a:pt x="0" y="1088"/>
                      </a:lnTo>
                      <a:lnTo>
                        <a:pt x="0" y="47"/>
                      </a:lnTo>
                      <a:lnTo>
                        <a:pt x="2" y="33"/>
                      </a:lnTo>
                      <a:lnTo>
                        <a:pt x="9" y="19"/>
                      </a:lnTo>
                      <a:lnTo>
                        <a:pt x="20" y="8"/>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53" name="Freeform 23"/>
                <p:cNvSpPr>
                  <a:spLocks/>
                </p:cNvSpPr>
                <p:nvPr/>
              </p:nvSpPr>
              <p:spPr bwMode="auto">
                <a:xfrm>
                  <a:off x="3539" y="2110"/>
                  <a:ext cx="149" cy="150"/>
                </a:xfrm>
                <a:custGeom>
                  <a:avLst/>
                  <a:gdLst>
                    <a:gd name="T0" fmla="*/ 48 w 745"/>
                    <a:gd name="T1" fmla="*/ 0 h 751"/>
                    <a:gd name="T2" fmla="*/ 697 w 745"/>
                    <a:gd name="T3" fmla="*/ 0 h 751"/>
                    <a:gd name="T4" fmla="*/ 712 w 745"/>
                    <a:gd name="T5" fmla="*/ 4 h 751"/>
                    <a:gd name="T6" fmla="*/ 725 w 745"/>
                    <a:gd name="T7" fmla="*/ 10 h 751"/>
                    <a:gd name="T8" fmla="*/ 735 w 745"/>
                    <a:gd name="T9" fmla="*/ 20 h 751"/>
                    <a:gd name="T10" fmla="*/ 743 w 745"/>
                    <a:gd name="T11" fmla="*/ 33 h 751"/>
                    <a:gd name="T12" fmla="*/ 745 w 745"/>
                    <a:gd name="T13" fmla="*/ 49 h 751"/>
                    <a:gd name="T14" fmla="*/ 745 w 745"/>
                    <a:gd name="T15" fmla="*/ 751 h 751"/>
                    <a:gd name="T16" fmla="*/ 483 w 745"/>
                    <a:gd name="T17" fmla="*/ 500 h 751"/>
                    <a:gd name="T18" fmla="*/ 460 w 745"/>
                    <a:gd name="T19" fmla="*/ 481 h 751"/>
                    <a:gd name="T20" fmla="*/ 435 w 745"/>
                    <a:gd name="T21" fmla="*/ 468 h 751"/>
                    <a:gd name="T22" fmla="*/ 407 w 745"/>
                    <a:gd name="T23" fmla="*/ 459 h 751"/>
                    <a:gd name="T24" fmla="*/ 379 w 745"/>
                    <a:gd name="T25" fmla="*/ 454 h 751"/>
                    <a:gd name="T26" fmla="*/ 350 w 745"/>
                    <a:gd name="T27" fmla="*/ 457 h 751"/>
                    <a:gd name="T28" fmla="*/ 323 w 745"/>
                    <a:gd name="T29" fmla="*/ 463 h 751"/>
                    <a:gd name="T30" fmla="*/ 296 w 745"/>
                    <a:gd name="T31" fmla="*/ 474 h 751"/>
                    <a:gd name="T32" fmla="*/ 271 w 745"/>
                    <a:gd name="T33" fmla="*/ 491 h 751"/>
                    <a:gd name="T34" fmla="*/ 0 w 745"/>
                    <a:gd name="T35" fmla="*/ 714 h 751"/>
                    <a:gd name="T36" fmla="*/ 0 w 745"/>
                    <a:gd name="T37" fmla="*/ 49 h 751"/>
                    <a:gd name="T38" fmla="*/ 3 w 745"/>
                    <a:gd name="T39" fmla="*/ 33 h 751"/>
                    <a:gd name="T40" fmla="*/ 9 w 745"/>
                    <a:gd name="T41" fmla="*/ 20 h 751"/>
                    <a:gd name="T42" fmla="*/ 20 w 745"/>
                    <a:gd name="T43" fmla="*/ 10 h 751"/>
                    <a:gd name="T44" fmla="*/ 33 w 745"/>
                    <a:gd name="T45" fmla="*/ 4 h 751"/>
                    <a:gd name="T46" fmla="*/ 48 w 745"/>
                    <a:gd name="T47" fmla="*/ 0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5" h="751">
                      <a:moveTo>
                        <a:pt x="48" y="0"/>
                      </a:moveTo>
                      <a:lnTo>
                        <a:pt x="697" y="0"/>
                      </a:lnTo>
                      <a:lnTo>
                        <a:pt x="712" y="4"/>
                      </a:lnTo>
                      <a:lnTo>
                        <a:pt x="725" y="10"/>
                      </a:lnTo>
                      <a:lnTo>
                        <a:pt x="735" y="20"/>
                      </a:lnTo>
                      <a:lnTo>
                        <a:pt x="743" y="33"/>
                      </a:lnTo>
                      <a:lnTo>
                        <a:pt x="745" y="49"/>
                      </a:lnTo>
                      <a:lnTo>
                        <a:pt x="745" y="751"/>
                      </a:lnTo>
                      <a:lnTo>
                        <a:pt x="483" y="500"/>
                      </a:lnTo>
                      <a:lnTo>
                        <a:pt x="460" y="481"/>
                      </a:lnTo>
                      <a:lnTo>
                        <a:pt x="435" y="468"/>
                      </a:lnTo>
                      <a:lnTo>
                        <a:pt x="407" y="459"/>
                      </a:lnTo>
                      <a:lnTo>
                        <a:pt x="379" y="454"/>
                      </a:lnTo>
                      <a:lnTo>
                        <a:pt x="350" y="457"/>
                      </a:lnTo>
                      <a:lnTo>
                        <a:pt x="323" y="463"/>
                      </a:lnTo>
                      <a:lnTo>
                        <a:pt x="296" y="474"/>
                      </a:lnTo>
                      <a:lnTo>
                        <a:pt x="271" y="491"/>
                      </a:lnTo>
                      <a:lnTo>
                        <a:pt x="0" y="714"/>
                      </a:lnTo>
                      <a:lnTo>
                        <a:pt x="0" y="49"/>
                      </a:lnTo>
                      <a:lnTo>
                        <a:pt x="3" y="33"/>
                      </a:lnTo>
                      <a:lnTo>
                        <a:pt x="9" y="20"/>
                      </a:lnTo>
                      <a:lnTo>
                        <a:pt x="20" y="10"/>
                      </a:lnTo>
                      <a:lnTo>
                        <a:pt x="33" y="4"/>
                      </a:lnTo>
                      <a:lnTo>
                        <a:pt x="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54" name="Freeform 24"/>
                <p:cNvSpPr>
                  <a:spLocks/>
                </p:cNvSpPr>
                <p:nvPr/>
              </p:nvSpPr>
              <p:spPr bwMode="auto">
                <a:xfrm>
                  <a:off x="3539" y="2275"/>
                  <a:ext cx="149" cy="192"/>
                </a:xfrm>
                <a:custGeom>
                  <a:avLst/>
                  <a:gdLst>
                    <a:gd name="T0" fmla="*/ 364 w 745"/>
                    <a:gd name="T1" fmla="*/ 0 h 958"/>
                    <a:gd name="T2" fmla="*/ 745 w 745"/>
                    <a:gd name="T3" fmla="*/ 367 h 958"/>
                    <a:gd name="T4" fmla="*/ 745 w 745"/>
                    <a:gd name="T5" fmla="*/ 911 h 958"/>
                    <a:gd name="T6" fmla="*/ 743 w 745"/>
                    <a:gd name="T7" fmla="*/ 925 h 958"/>
                    <a:gd name="T8" fmla="*/ 735 w 745"/>
                    <a:gd name="T9" fmla="*/ 939 h 958"/>
                    <a:gd name="T10" fmla="*/ 725 w 745"/>
                    <a:gd name="T11" fmla="*/ 950 h 958"/>
                    <a:gd name="T12" fmla="*/ 712 w 745"/>
                    <a:gd name="T13" fmla="*/ 956 h 958"/>
                    <a:gd name="T14" fmla="*/ 697 w 745"/>
                    <a:gd name="T15" fmla="*/ 958 h 958"/>
                    <a:gd name="T16" fmla="*/ 48 w 745"/>
                    <a:gd name="T17" fmla="*/ 958 h 958"/>
                    <a:gd name="T18" fmla="*/ 33 w 745"/>
                    <a:gd name="T19" fmla="*/ 956 h 958"/>
                    <a:gd name="T20" fmla="*/ 20 w 745"/>
                    <a:gd name="T21" fmla="*/ 950 h 958"/>
                    <a:gd name="T22" fmla="*/ 9 w 745"/>
                    <a:gd name="T23" fmla="*/ 939 h 958"/>
                    <a:gd name="T24" fmla="*/ 3 w 745"/>
                    <a:gd name="T25" fmla="*/ 925 h 958"/>
                    <a:gd name="T26" fmla="*/ 0 w 745"/>
                    <a:gd name="T27" fmla="*/ 911 h 958"/>
                    <a:gd name="T28" fmla="*/ 0 w 745"/>
                    <a:gd name="T29" fmla="*/ 298 h 958"/>
                    <a:gd name="T30" fmla="*/ 364 w 745"/>
                    <a:gd name="T31" fmla="*/ 0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5" h="958">
                      <a:moveTo>
                        <a:pt x="364" y="0"/>
                      </a:moveTo>
                      <a:lnTo>
                        <a:pt x="745" y="367"/>
                      </a:lnTo>
                      <a:lnTo>
                        <a:pt x="745" y="911"/>
                      </a:lnTo>
                      <a:lnTo>
                        <a:pt x="743" y="925"/>
                      </a:lnTo>
                      <a:lnTo>
                        <a:pt x="735" y="939"/>
                      </a:lnTo>
                      <a:lnTo>
                        <a:pt x="725" y="950"/>
                      </a:lnTo>
                      <a:lnTo>
                        <a:pt x="712" y="956"/>
                      </a:lnTo>
                      <a:lnTo>
                        <a:pt x="697" y="958"/>
                      </a:lnTo>
                      <a:lnTo>
                        <a:pt x="48" y="958"/>
                      </a:lnTo>
                      <a:lnTo>
                        <a:pt x="33" y="956"/>
                      </a:lnTo>
                      <a:lnTo>
                        <a:pt x="20" y="950"/>
                      </a:lnTo>
                      <a:lnTo>
                        <a:pt x="9" y="939"/>
                      </a:lnTo>
                      <a:lnTo>
                        <a:pt x="3" y="925"/>
                      </a:lnTo>
                      <a:lnTo>
                        <a:pt x="0" y="911"/>
                      </a:lnTo>
                      <a:lnTo>
                        <a:pt x="0" y="298"/>
                      </a:lnTo>
                      <a:lnTo>
                        <a:pt x="3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55" name="Freeform 25"/>
                <p:cNvSpPr>
                  <a:spLocks/>
                </p:cNvSpPr>
                <p:nvPr/>
              </p:nvSpPr>
              <p:spPr bwMode="auto">
                <a:xfrm>
                  <a:off x="3477" y="1898"/>
                  <a:ext cx="724" cy="454"/>
                </a:xfrm>
                <a:custGeom>
                  <a:avLst/>
                  <a:gdLst>
                    <a:gd name="T0" fmla="*/ 3535 w 3622"/>
                    <a:gd name="T1" fmla="*/ 0 h 2271"/>
                    <a:gd name="T2" fmla="*/ 3556 w 3622"/>
                    <a:gd name="T3" fmla="*/ 1 h 2271"/>
                    <a:gd name="T4" fmla="*/ 3576 w 3622"/>
                    <a:gd name="T5" fmla="*/ 8 h 2271"/>
                    <a:gd name="T6" fmla="*/ 3594 w 3622"/>
                    <a:gd name="T7" fmla="*/ 19 h 2271"/>
                    <a:gd name="T8" fmla="*/ 3608 w 3622"/>
                    <a:gd name="T9" fmla="*/ 35 h 2271"/>
                    <a:gd name="T10" fmla="*/ 3618 w 3622"/>
                    <a:gd name="T11" fmla="*/ 54 h 2271"/>
                    <a:gd name="T12" fmla="*/ 3622 w 3622"/>
                    <a:gd name="T13" fmla="*/ 74 h 2271"/>
                    <a:gd name="T14" fmla="*/ 3621 w 3622"/>
                    <a:gd name="T15" fmla="*/ 93 h 2271"/>
                    <a:gd name="T16" fmla="*/ 3615 w 3622"/>
                    <a:gd name="T17" fmla="*/ 113 h 2271"/>
                    <a:gd name="T18" fmla="*/ 3603 w 3622"/>
                    <a:gd name="T19" fmla="*/ 132 h 2271"/>
                    <a:gd name="T20" fmla="*/ 2374 w 3622"/>
                    <a:gd name="T21" fmla="*/ 1572 h 2271"/>
                    <a:gd name="T22" fmla="*/ 2361 w 3622"/>
                    <a:gd name="T23" fmla="*/ 1585 h 2271"/>
                    <a:gd name="T24" fmla="*/ 2345 w 3622"/>
                    <a:gd name="T25" fmla="*/ 1594 h 2271"/>
                    <a:gd name="T26" fmla="*/ 2328 w 3622"/>
                    <a:gd name="T27" fmla="*/ 1598 h 2271"/>
                    <a:gd name="T28" fmla="*/ 2309 w 3622"/>
                    <a:gd name="T29" fmla="*/ 1599 h 2271"/>
                    <a:gd name="T30" fmla="*/ 2291 w 3622"/>
                    <a:gd name="T31" fmla="*/ 1597 h 2271"/>
                    <a:gd name="T32" fmla="*/ 1805 w 3622"/>
                    <a:gd name="T33" fmla="*/ 1454 h 2271"/>
                    <a:gd name="T34" fmla="*/ 1279 w 3622"/>
                    <a:gd name="T35" fmla="*/ 2236 h 2271"/>
                    <a:gd name="T36" fmla="*/ 1267 w 3622"/>
                    <a:gd name="T37" fmla="*/ 2249 h 2271"/>
                    <a:gd name="T38" fmla="*/ 1254 w 3622"/>
                    <a:gd name="T39" fmla="*/ 2259 h 2271"/>
                    <a:gd name="T40" fmla="*/ 1239 w 3622"/>
                    <a:gd name="T41" fmla="*/ 2267 h 2271"/>
                    <a:gd name="T42" fmla="*/ 1221 w 3622"/>
                    <a:gd name="T43" fmla="*/ 2270 h 2271"/>
                    <a:gd name="T44" fmla="*/ 1203 w 3622"/>
                    <a:gd name="T45" fmla="*/ 2270 h 2271"/>
                    <a:gd name="T46" fmla="*/ 1187 w 3622"/>
                    <a:gd name="T47" fmla="*/ 2267 h 2271"/>
                    <a:gd name="T48" fmla="*/ 1172 w 3622"/>
                    <a:gd name="T49" fmla="*/ 2259 h 2271"/>
                    <a:gd name="T50" fmla="*/ 1157 w 3622"/>
                    <a:gd name="T51" fmla="*/ 2248 h 2271"/>
                    <a:gd name="T52" fmla="*/ 688 w 3622"/>
                    <a:gd name="T53" fmla="*/ 1795 h 2271"/>
                    <a:gd name="T54" fmla="*/ 131 w 3622"/>
                    <a:gd name="T55" fmla="*/ 2252 h 2271"/>
                    <a:gd name="T56" fmla="*/ 114 w 3622"/>
                    <a:gd name="T57" fmla="*/ 2262 h 2271"/>
                    <a:gd name="T58" fmla="*/ 98 w 3622"/>
                    <a:gd name="T59" fmla="*/ 2269 h 2271"/>
                    <a:gd name="T60" fmla="*/ 80 w 3622"/>
                    <a:gd name="T61" fmla="*/ 2271 h 2271"/>
                    <a:gd name="T62" fmla="*/ 63 w 3622"/>
                    <a:gd name="T63" fmla="*/ 2269 h 2271"/>
                    <a:gd name="T64" fmla="*/ 46 w 3622"/>
                    <a:gd name="T65" fmla="*/ 2263 h 2271"/>
                    <a:gd name="T66" fmla="*/ 31 w 3622"/>
                    <a:gd name="T67" fmla="*/ 2255 h 2271"/>
                    <a:gd name="T68" fmla="*/ 18 w 3622"/>
                    <a:gd name="T69" fmla="*/ 2241 h 2271"/>
                    <a:gd name="T70" fmla="*/ 7 w 3622"/>
                    <a:gd name="T71" fmla="*/ 2224 h 2271"/>
                    <a:gd name="T72" fmla="*/ 1 w 3622"/>
                    <a:gd name="T73" fmla="*/ 2204 h 2271"/>
                    <a:gd name="T74" fmla="*/ 0 w 3622"/>
                    <a:gd name="T75" fmla="*/ 2183 h 2271"/>
                    <a:gd name="T76" fmla="*/ 6 w 3622"/>
                    <a:gd name="T77" fmla="*/ 2163 h 2271"/>
                    <a:gd name="T78" fmla="*/ 14 w 3622"/>
                    <a:gd name="T79" fmla="*/ 2145 h 2271"/>
                    <a:gd name="T80" fmla="*/ 29 w 3622"/>
                    <a:gd name="T81" fmla="*/ 2129 h 2271"/>
                    <a:gd name="T82" fmla="*/ 640 w 3622"/>
                    <a:gd name="T83" fmla="*/ 1627 h 2271"/>
                    <a:gd name="T84" fmla="*/ 658 w 3622"/>
                    <a:gd name="T85" fmla="*/ 1617 h 2271"/>
                    <a:gd name="T86" fmla="*/ 675 w 3622"/>
                    <a:gd name="T87" fmla="*/ 1610 h 2271"/>
                    <a:gd name="T88" fmla="*/ 694 w 3622"/>
                    <a:gd name="T89" fmla="*/ 1609 h 2271"/>
                    <a:gd name="T90" fmla="*/ 714 w 3622"/>
                    <a:gd name="T91" fmla="*/ 1611 h 2271"/>
                    <a:gd name="T92" fmla="*/ 732 w 3622"/>
                    <a:gd name="T93" fmla="*/ 1619 h 2271"/>
                    <a:gd name="T94" fmla="*/ 747 w 3622"/>
                    <a:gd name="T95" fmla="*/ 1631 h 2271"/>
                    <a:gd name="T96" fmla="*/ 1199 w 3622"/>
                    <a:gd name="T97" fmla="*/ 2068 h 2271"/>
                    <a:gd name="T98" fmla="*/ 1705 w 3622"/>
                    <a:gd name="T99" fmla="*/ 1316 h 2271"/>
                    <a:gd name="T100" fmla="*/ 1718 w 3622"/>
                    <a:gd name="T101" fmla="*/ 1301 h 2271"/>
                    <a:gd name="T102" fmla="*/ 1735 w 3622"/>
                    <a:gd name="T103" fmla="*/ 1290 h 2271"/>
                    <a:gd name="T104" fmla="*/ 1753 w 3622"/>
                    <a:gd name="T105" fmla="*/ 1283 h 2271"/>
                    <a:gd name="T106" fmla="*/ 1773 w 3622"/>
                    <a:gd name="T107" fmla="*/ 1281 h 2271"/>
                    <a:gd name="T108" fmla="*/ 1793 w 3622"/>
                    <a:gd name="T109" fmla="*/ 1285 h 2271"/>
                    <a:gd name="T110" fmla="*/ 2287 w 3622"/>
                    <a:gd name="T111" fmla="*/ 1429 h 2271"/>
                    <a:gd name="T112" fmla="*/ 3482 w 3622"/>
                    <a:gd name="T113" fmla="*/ 27 h 2271"/>
                    <a:gd name="T114" fmla="*/ 3498 w 3622"/>
                    <a:gd name="T115" fmla="*/ 13 h 2271"/>
                    <a:gd name="T116" fmla="*/ 3516 w 3622"/>
                    <a:gd name="T117" fmla="*/ 4 h 2271"/>
                    <a:gd name="T118" fmla="*/ 3535 w 3622"/>
                    <a:gd name="T119" fmla="*/ 0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22" h="2271">
                      <a:moveTo>
                        <a:pt x="3535" y="0"/>
                      </a:moveTo>
                      <a:lnTo>
                        <a:pt x="3556" y="1"/>
                      </a:lnTo>
                      <a:lnTo>
                        <a:pt x="3576" y="8"/>
                      </a:lnTo>
                      <a:lnTo>
                        <a:pt x="3594" y="19"/>
                      </a:lnTo>
                      <a:lnTo>
                        <a:pt x="3608" y="35"/>
                      </a:lnTo>
                      <a:lnTo>
                        <a:pt x="3618" y="54"/>
                      </a:lnTo>
                      <a:lnTo>
                        <a:pt x="3622" y="74"/>
                      </a:lnTo>
                      <a:lnTo>
                        <a:pt x="3621" y="93"/>
                      </a:lnTo>
                      <a:lnTo>
                        <a:pt x="3615" y="113"/>
                      </a:lnTo>
                      <a:lnTo>
                        <a:pt x="3603" y="132"/>
                      </a:lnTo>
                      <a:lnTo>
                        <a:pt x="2374" y="1572"/>
                      </a:lnTo>
                      <a:lnTo>
                        <a:pt x="2361" y="1585"/>
                      </a:lnTo>
                      <a:lnTo>
                        <a:pt x="2345" y="1594"/>
                      </a:lnTo>
                      <a:lnTo>
                        <a:pt x="2328" y="1598"/>
                      </a:lnTo>
                      <a:lnTo>
                        <a:pt x="2309" y="1599"/>
                      </a:lnTo>
                      <a:lnTo>
                        <a:pt x="2291" y="1597"/>
                      </a:lnTo>
                      <a:lnTo>
                        <a:pt x="1805" y="1454"/>
                      </a:lnTo>
                      <a:lnTo>
                        <a:pt x="1279" y="2236"/>
                      </a:lnTo>
                      <a:lnTo>
                        <a:pt x="1267" y="2249"/>
                      </a:lnTo>
                      <a:lnTo>
                        <a:pt x="1254" y="2259"/>
                      </a:lnTo>
                      <a:lnTo>
                        <a:pt x="1239" y="2267"/>
                      </a:lnTo>
                      <a:lnTo>
                        <a:pt x="1221" y="2270"/>
                      </a:lnTo>
                      <a:lnTo>
                        <a:pt x="1203" y="2270"/>
                      </a:lnTo>
                      <a:lnTo>
                        <a:pt x="1187" y="2267"/>
                      </a:lnTo>
                      <a:lnTo>
                        <a:pt x="1172" y="2259"/>
                      </a:lnTo>
                      <a:lnTo>
                        <a:pt x="1157" y="2248"/>
                      </a:lnTo>
                      <a:lnTo>
                        <a:pt x="688" y="1795"/>
                      </a:lnTo>
                      <a:lnTo>
                        <a:pt x="131" y="2252"/>
                      </a:lnTo>
                      <a:lnTo>
                        <a:pt x="114" y="2262"/>
                      </a:lnTo>
                      <a:lnTo>
                        <a:pt x="98" y="2269"/>
                      </a:lnTo>
                      <a:lnTo>
                        <a:pt x="80" y="2271"/>
                      </a:lnTo>
                      <a:lnTo>
                        <a:pt x="63" y="2269"/>
                      </a:lnTo>
                      <a:lnTo>
                        <a:pt x="46" y="2263"/>
                      </a:lnTo>
                      <a:lnTo>
                        <a:pt x="31" y="2255"/>
                      </a:lnTo>
                      <a:lnTo>
                        <a:pt x="18" y="2241"/>
                      </a:lnTo>
                      <a:lnTo>
                        <a:pt x="7" y="2224"/>
                      </a:lnTo>
                      <a:lnTo>
                        <a:pt x="1" y="2204"/>
                      </a:lnTo>
                      <a:lnTo>
                        <a:pt x="0" y="2183"/>
                      </a:lnTo>
                      <a:lnTo>
                        <a:pt x="6" y="2163"/>
                      </a:lnTo>
                      <a:lnTo>
                        <a:pt x="14" y="2145"/>
                      </a:lnTo>
                      <a:lnTo>
                        <a:pt x="29" y="2129"/>
                      </a:lnTo>
                      <a:lnTo>
                        <a:pt x="640" y="1627"/>
                      </a:lnTo>
                      <a:lnTo>
                        <a:pt x="658" y="1617"/>
                      </a:lnTo>
                      <a:lnTo>
                        <a:pt x="675" y="1610"/>
                      </a:lnTo>
                      <a:lnTo>
                        <a:pt x="694" y="1609"/>
                      </a:lnTo>
                      <a:lnTo>
                        <a:pt x="714" y="1611"/>
                      </a:lnTo>
                      <a:lnTo>
                        <a:pt x="732" y="1619"/>
                      </a:lnTo>
                      <a:lnTo>
                        <a:pt x="747" y="1631"/>
                      </a:lnTo>
                      <a:lnTo>
                        <a:pt x="1199" y="2068"/>
                      </a:lnTo>
                      <a:lnTo>
                        <a:pt x="1705" y="1316"/>
                      </a:lnTo>
                      <a:lnTo>
                        <a:pt x="1718" y="1301"/>
                      </a:lnTo>
                      <a:lnTo>
                        <a:pt x="1735" y="1290"/>
                      </a:lnTo>
                      <a:lnTo>
                        <a:pt x="1753" y="1283"/>
                      </a:lnTo>
                      <a:lnTo>
                        <a:pt x="1773" y="1281"/>
                      </a:lnTo>
                      <a:lnTo>
                        <a:pt x="1793" y="1285"/>
                      </a:lnTo>
                      <a:lnTo>
                        <a:pt x="2287" y="1429"/>
                      </a:lnTo>
                      <a:lnTo>
                        <a:pt x="3482" y="27"/>
                      </a:lnTo>
                      <a:lnTo>
                        <a:pt x="3498" y="13"/>
                      </a:lnTo>
                      <a:lnTo>
                        <a:pt x="3516" y="4"/>
                      </a:lnTo>
                      <a:lnTo>
                        <a:pt x="35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sp>
        <p:nvSpPr>
          <p:cNvPr id="60" name="Rectangle 59"/>
          <p:cNvSpPr/>
          <p:nvPr/>
        </p:nvSpPr>
        <p:spPr>
          <a:xfrm>
            <a:off x="4882011" y="3546639"/>
            <a:ext cx="3997151" cy="1269576"/>
          </a:xfrm>
          <a:prstGeom prst="rect">
            <a:avLst/>
          </a:prstGeom>
        </p:spPr>
        <p:txBody>
          <a:bodyPr wrap="square" lIns="68579" tIns="34289" rIns="68579" bIns="34289">
            <a:spAutoFit/>
          </a:bodyPr>
          <a:lstStyle/>
          <a:p>
            <a:pPr defTabSz="685783">
              <a:buClr>
                <a:srgbClr val="404040"/>
              </a:buClr>
              <a:buSzPct val="100000"/>
            </a:pPr>
            <a:r>
              <a:rPr lang="zh-TW" altLang="en-US" sz="1300" dirty="0" smtClean="0">
                <a:solidFill>
                  <a:schemeClr val="bg1"/>
                </a:solidFill>
                <a:ea typeface="Heiti TC Light"/>
                <a:cs typeface="Heiti TC Light"/>
                <a:sym typeface="Century Gothic"/>
              </a:rPr>
              <a:t>擁有人力、數</a:t>
            </a:r>
            <a:r>
              <a:rPr lang="zh-TW" altLang="en-US" sz="1300" dirty="0">
                <a:solidFill>
                  <a:schemeClr val="bg1"/>
                </a:solidFill>
                <a:ea typeface="Heiti TC Light"/>
                <a:cs typeface="Heiti TC Light"/>
                <a:sym typeface="Century Gothic"/>
              </a:rPr>
              <a:t>字的力量</a:t>
            </a:r>
            <a:r>
              <a:rPr lang="zh-TW" altLang="en-US" sz="1300" dirty="0" smtClean="0">
                <a:solidFill>
                  <a:schemeClr val="bg1"/>
                </a:solidFill>
                <a:ea typeface="Heiti TC Light"/>
                <a:cs typeface="Heiti TC Light"/>
                <a:sym typeface="Century Gothic"/>
              </a:rPr>
              <a:t>，推薦追蹤系統，管理業績紅利計劃、</a:t>
            </a:r>
            <a:r>
              <a:rPr lang="en-US" altLang="zh-TW" sz="1300" dirty="0" smtClean="0">
                <a:solidFill>
                  <a:schemeClr val="bg1"/>
                </a:solidFill>
                <a:ea typeface="Heiti TC Light"/>
                <a:cs typeface="Heiti TC Light"/>
                <a:sym typeface="Century Gothic"/>
              </a:rPr>
              <a:t>SHOP.COM</a:t>
            </a:r>
            <a:r>
              <a:rPr lang="zh-TW" altLang="en-US" sz="1300" dirty="0">
                <a:solidFill>
                  <a:schemeClr val="bg1"/>
                </a:solidFill>
                <a:ea typeface="Heiti TC Light"/>
                <a:cs typeface="Heiti TC Light"/>
                <a:sym typeface="Century Gothic"/>
              </a:rPr>
              <a:t>優勢</a:t>
            </a:r>
            <a:r>
              <a:rPr lang="en-US" altLang="zh-TW" sz="1300" dirty="0">
                <a:solidFill>
                  <a:schemeClr val="bg1"/>
                </a:solidFill>
                <a:ea typeface="Heiti TC Light"/>
                <a:cs typeface="Heiti TC Light"/>
                <a:sym typeface="Century Gothic"/>
              </a:rPr>
              <a:t>......</a:t>
            </a:r>
            <a:r>
              <a:rPr lang="zh-TW" altLang="en-US" sz="1300" dirty="0" smtClean="0">
                <a:solidFill>
                  <a:schemeClr val="bg1"/>
                </a:solidFill>
                <a:ea typeface="Heiti TC Light"/>
                <a:cs typeface="Heiti TC Light"/>
                <a:sym typeface="Century Gothic"/>
              </a:rPr>
              <a:t>這劃時代概念已經來臨，而且勢不可擋。</a:t>
            </a:r>
            <a:r>
              <a:rPr lang="en-US" sz="1300" dirty="0" smtClean="0">
                <a:solidFill>
                  <a:schemeClr val="bg1"/>
                </a:solidFill>
                <a:ea typeface="Heiti TC Light"/>
                <a:cs typeface="Heiti TC Light"/>
                <a:sym typeface="Century Gothic"/>
              </a:rPr>
              <a:t>With </a:t>
            </a:r>
            <a:r>
              <a:rPr lang="en-US" sz="1300" dirty="0">
                <a:solidFill>
                  <a:schemeClr val="bg1"/>
                </a:solidFill>
                <a:ea typeface="Heiti TC Light"/>
                <a:cs typeface="Heiti TC Light"/>
                <a:sym typeface="Century Gothic"/>
              </a:rPr>
              <a:t>people power, the power of numbers, </a:t>
            </a:r>
            <a:r>
              <a:rPr lang="en-US" sz="1300" dirty="0" smtClean="0">
                <a:solidFill>
                  <a:schemeClr val="bg1"/>
                </a:solidFill>
                <a:ea typeface="Heiti TC Light"/>
                <a:cs typeface="Heiti TC Light"/>
                <a:sym typeface="Century Gothic"/>
              </a:rPr>
              <a:t>The Referral Tracking </a:t>
            </a:r>
            <a:r>
              <a:rPr lang="en-US" sz="1300" dirty="0">
                <a:solidFill>
                  <a:schemeClr val="bg1"/>
                </a:solidFill>
                <a:ea typeface="Heiti TC Light"/>
                <a:cs typeface="Heiti TC Light"/>
                <a:sym typeface="Century Gothic"/>
              </a:rPr>
              <a:t>system, the MPCP, the SHOP.COM </a:t>
            </a:r>
            <a:r>
              <a:rPr lang="en-US" sz="1300" dirty="0" smtClean="0">
                <a:solidFill>
                  <a:schemeClr val="bg1"/>
                </a:solidFill>
                <a:ea typeface="Heiti TC Light"/>
                <a:cs typeface="Heiti TC Light"/>
                <a:sym typeface="Century Gothic"/>
              </a:rPr>
              <a:t>advantage…  </a:t>
            </a:r>
            <a:r>
              <a:rPr lang="en-US" sz="1300" dirty="0">
                <a:solidFill>
                  <a:schemeClr val="bg1"/>
                </a:solidFill>
                <a:ea typeface="Heiti TC Light"/>
                <a:cs typeface="Heiti TC Light"/>
                <a:sym typeface="Century Gothic"/>
              </a:rPr>
              <a:t>it’s time has come and </a:t>
            </a:r>
            <a:r>
              <a:rPr lang="en-US" sz="1300" dirty="0" smtClean="0">
                <a:solidFill>
                  <a:schemeClr val="bg1"/>
                </a:solidFill>
                <a:ea typeface="Heiti TC Light"/>
                <a:cs typeface="Heiti TC Light"/>
                <a:sym typeface="Century Gothic"/>
              </a:rPr>
              <a:t>it can’t be stopped.  </a:t>
            </a:r>
            <a:endParaRPr lang="en-US" sz="1300" dirty="0">
              <a:solidFill>
                <a:schemeClr val="bg1"/>
              </a:solidFill>
              <a:ea typeface="Heiti TC Light"/>
              <a:cs typeface="Heiti TC Light"/>
              <a:sym typeface="Century Gothic"/>
            </a:endParaRPr>
          </a:p>
        </p:txBody>
      </p:sp>
    </p:spTree>
    <p:extLst>
      <p:ext uri="{BB962C8B-B14F-4D97-AF65-F5344CB8AC3E}">
        <p14:creationId xmlns:p14="http://schemas.microsoft.com/office/powerpoint/2010/main" val="2425678635"/>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wipe(left)">
                                      <p:cBhvr>
                                        <p:cTn id="15" dur="500"/>
                                        <p:tgtEl>
                                          <p:spTgt spid="20">
                                            <p:txEl>
                                              <p:pRg st="0" end="0"/>
                                            </p:txEl>
                                          </p:spTgt>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right)">
                                      <p:cBhvr>
                                        <p:cTn id="19" dur="500"/>
                                        <p:tgtEl>
                                          <p:spTgt spid="59"/>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right)">
                                      <p:cBhvr>
                                        <p:cTn id="23" dur="500"/>
                                        <p:tgtEl>
                                          <p:spTgt spid="58"/>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right)">
                                      <p:cBhvr>
                                        <p:cTn id="27" dur="500"/>
                                        <p:tgtEl>
                                          <p:spTgt spid="57"/>
                                        </p:tgtEl>
                                      </p:cBhvr>
                                    </p:animEffect>
                                  </p:childTnLst>
                                </p:cTn>
                              </p:par>
                            </p:childTnLst>
                          </p:cTn>
                        </p:par>
                        <p:par>
                          <p:cTn id="28" fill="hold">
                            <p:stCondLst>
                              <p:cond delay="3000"/>
                            </p:stCondLst>
                            <p:childTnLst>
                              <p:par>
                                <p:cTn id="29" presetID="2" presetClass="entr" presetSubtype="4" fill="hold" grpId="0" nodeType="after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ppt_x"/>
                                          </p:val>
                                        </p:tav>
                                        <p:tav tm="100000">
                                          <p:val>
                                            <p:strVal val="#ppt_x"/>
                                          </p:val>
                                        </p:tav>
                                      </p:tavLst>
                                    </p:anim>
                                    <p:anim calcmode="lin" valueType="num">
                                      <p:cBhvr additive="base">
                                        <p:cTn id="32"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build="p"/>
      <p:bldP spid="6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grpSp>
        <p:nvGrpSpPr>
          <p:cNvPr id="8" name="Group 7"/>
          <p:cNvGrpSpPr/>
          <p:nvPr/>
        </p:nvGrpSpPr>
        <p:grpSpPr>
          <a:xfrm>
            <a:off x="1639615" y="1194239"/>
            <a:ext cx="2814146" cy="3547241"/>
            <a:chOff x="898634" y="1592318"/>
            <a:chExt cx="3752194" cy="4729654"/>
          </a:xfrm>
        </p:grpSpPr>
        <p:sp>
          <p:nvSpPr>
            <p:cNvPr id="2" name="Rectangle 1"/>
            <p:cNvSpPr/>
            <p:nvPr/>
          </p:nvSpPr>
          <p:spPr>
            <a:xfrm>
              <a:off x="898634" y="1592318"/>
              <a:ext cx="3752194" cy="3547241"/>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4" name="Rectangle 3"/>
            <p:cNvSpPr/>
            <p:nvPr/>
          </p:nvSpPr>
          <p:spPr>
            <a:xfrm>
              <a:off x="898634" y="5139559"/>
              <a:ext cx="3752194" cy="1182413"/>
            </a:xfrm>
            <a:prstGeom prst="rect">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zh-TW" altLang="en-US" sz="1400" dirty="0" smtClean="0">
                  <a:solidFill>
                    <a:prstClr val="white"/>
                  </a:solidFill>
                  <a:ea typeface="Heiti TC Light"/>
                  <a:cs typeface="Heiti TC Light"/>
                </a:rPr>
                <a:t>你每星期可賺取</a:t>
              </a:r>
              <a:r>
                <a:rPr lang="en-US" altLang="zh-TW" sz="1400" dirty="0" smtClean="0">
                  <a:solidFill>
                    <a:prstClr val="white"/>
                  </a:solidFill>
                  <a:ea typeface="Heiti TC Light"/>
                  <a:cs typeface="Heiti TC Light"/>
                </a:rPr>
                <a:t>HK$11,500-27,600</a:t>
              </a:r>
              <a:endParaRPr lang="en-US" sz="1400" dirty="0" smtClean="0">
                <a:solidFill>
                  <a:prstClr val="white"/>
                </a:solidFill>
                <a:ea typeface="Heiti TC Light"/>
                <a:cs typeface="Heiti TC Light"/>
              </a:endParaRPr>
            </a:p>
            <a:p>
              <a:pPr algn="ctr" defTabSz="685783"/>
              <a:r>
                <a:rPr lang="en-US" sz="1400" dirty="0" smtClean="0">
                  <a:solidFill>
                    <a:prstClr val="white"/>
                  </a:solidFill>
                  <a:ea typeface="Heiti TC Light"/>
                  <a:cs typeface="Heiti TC Light"/>
                </a:rPr>
                <a:t>You </a:t>
              </a:r>
              <a:r>
                <a:rPr lang="en-US" sz="1400" dirty="0">
                  <a:solidFill>
                    <a:prstClr val="white"/>
                  </a:solidFill>
                  <a:ea typeface="Heiti TC Light"/>
                  <a:cs typeface="Heiti TC Light"/>
                </a:rPr>
                <a:t>can reasonably expect to earn </a:t>
              </a:r>
              <a:r>
                <a:rPr lang="en-US" sz="1400" dirty="0" smtClean="0">
                  <a:solidFill>
                    <a:prstClr val="white"/>
                  </a:solidFill>
                  <a:ea typeface="Heiti TC Light"/>
                  <a:cs typeface="Heiti TC Light"/>
                </a:rPr>
                <a:t>$11,500 </a:t>
              </a:r>
              <a:r>
                <a:rPr lang="en-US" sz="1400" dirty="0">
                  <a:solidFill>
                    <a:prstClr val="white"/>
                  </a:solidFill>
                  <a:ea typeface="Heiti TC Light"/>
                  <a:cs typeface="Heiti TC Light"/>
                </a:rPr>
                <a:t>- </a:t>
              </a:r>
              <a:r>
                <a:rPr lang="en-US" sz="1400" dirty="0" smtClean="0">
                  <a:solidFill>
                    <a:prstClr val="white"/>
                  </a:solidFill>
                  <a:ea typeface="Heiti TC Light"/>
                  <a:cs typeface="Heiti TC Light"/>
                </a:rPr>
                <a:t>$27,600 /</a:t>
              </a:r>
            </a:p>
            <a:p>
              <a:pPr algn="ctr" defTabSz="685783"/>
              <a:r>
                <a:rPr lang="en-US" sz="1400" dirty="0" smtClean="0">
                  <a:solidFill>
                    <a:prstClr val="white"/>
                  </a:solidFill>
                  <a:ea typeface="Heiti TC Light"/>
                  <a:cs typeface="Heiti TC Light"/>
                </a:rPr>
                <a:t> </a:t>
              </a:r>
              <a:r>
                <a:rPr lang="en-US" sz="1400" dirty="0">
                  <a:solidFill>
                    <a:prstClr val="white"/>
                  </a:solidFill>
                  <a:ea typeface="Heiti TC Light"/>
                  <a:cs typeface="Heiti TC Light"/>
                </a:rPr>
                <a:t>week in perpetuity</a:t>
              </a: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898634" y="5139558"/>
              <a:ext cx="3752194" cy="630621"/>
            </a:xfrm>
            <a:prstGeom prst="rect">
              <a:avLst/>
            </a:prstGeom>
            <a:ln>
              <a:noFill/>
            </a:ln>
          </p:spPr>
        </p:pic>
      </p:grpSp>
      <p:grpSp>
        <p:nvGrpSpPr>
          <p:cNvPr id="9" name="Group 8"/>
          <p:cNvGrpSpPr/>
          <p:nvPr/>
        </p:nvGrpSpPr>
        <p:grpSpPr>
          <a:xfrm>
            <a:off x="4690241" y="1194239"/>
            <a:ext cx="2814146" cy="3557874"/>
            <a:chOff x="4966137" y="1592317"/>
            <a:chExt cx="3752194" cy="4743831"/>
          </a:xfrm>
        </p:grpSpPr>
        <p:sp>
          <p:nvSpPr>
            <p:cNvPr id="3" name="Rectangle 2"/>
            <p:cNvSpPr/>
            <p:nvPr/>
          </p:nvSpPr>
          <p:spPr>
            <a:xfrm>
              <a:off x="4966137" y="1592317"/>
              <a:ext cx="3752194" cy="3547241"/>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5" name="Rectangle 4"/>
            <p:cNvSpPr/>
            <p:nvPr/>
          </p:nvSpPr>
          <p:spPr>
            <a:xfrm>
              <a:off x="4966137" y="5153735"/>
              <a:ext cx="3752194" cy="1182413"/>
            </a:xfrm>
            <a:prstGeom prst="rect">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zh-TW" altLang="en-US" sz="1400" dirty="0" smtClean="0">
                  <a:solidFill>
                    <a:prstClr val="white"/>
                  </a:solidFill>
                  <a:ea typeface="Heiti TC Light"/>
                  <a:cs typeface="Heiti TC Light"/>
                </a:rPr>
                <a:t>你可以把你的資產留給你的家庭和後代</a:t>
              </a:r>
              <a:endParaRPr lang="en-US" sz="1400" dirty="0" smtClean="0">
                <a:solidFill>
                  <a:prstClr val="white"/>
                </a:solidFill>
                <a:ea typeface="Heiti TC Light"/>
                <a:cs typeface="Heiti TC Light"/>
              </a:endParaRPr>
            </a:p>
            <a:p>
              <a:pPr algn="ctr" defTabSz="685783"/>
              <a:r>
                <a:rPr lang="en-US" sz="1400" dirty="0" smtClean="0">
                  <a:solidFill>
                    <a:prstClr val="white"/>
                  </a:solidFill>
                  <a:ea typeface="Heiti TC Light"/>
                  <a:cs typeface="Heiti TC Light"/>
                </a:rPr>
                <a:t>You </a:t>
              </a:r>
              <a:r>
                <a:rPr lang="en-US" sz="1400" dirty="0">
                  <a:solidFill>
                    <a:prstClr val="white"/>
                  </a:solidFill>
                  <a:ea typeface="Heiti TC Light"/>
                  <a:cs typeface="Heiti TC Light"/>
                </a:rPr>
                <a:t>can will this </a:t>
              </a:r>
              <a:r>
                <a:rPr lang="en-US" sz="1400" dirty="0" smtClean="0">
                  <a:solidFill>
                    <a:prstClr val="white"/>
                  </a:solidFill>
                  <a:ea typeface="Heiti TC Light"/>
                  <a:cs typeface="Heiti TC Light"/>
                </a:rPr>
                <a:t>asset </a:t>
              </a:r>
              <a:r>
                <a:rPr lang="en-US" sz="1400" dirty="0">
                  <a:solidFill>
                    <a:prstClr val="white"/>
                  </a:solidFill>
                  <a:ea typeface="Heiti TC Light"/>
                  <a:cs typeface="Heiti TC Light"/>
                </a:rPr>
                <a:t>to family and generations to come. </a:t>
              </a: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4966137" y="5139558"/>
              <a:ext cx="3752194" cy="630621"/>
            </a:xfrm>
            <a:prstGeom prst="rect">
              <a:avLst/>
            </a:prstGeom>
            <a:ln>
              <a:noFill/>
            </a:ln>
          </p:spPr>
        </p:pic>
      </p:grpSp>
      <p:sp>
        <p:nvSpPr>
          <p:cNvPr id="11" name="Title 1"/>
          <p:cNvSpPr txBox="1">
            <a:spLocks/>
          </p:cNvSpPr>
          <p:nvPr/>
        </p:nvSpPr>
        <p:spPr>
          <a:xfrm>
            <a:off x="1497724" y="295604"/>
            <a:ext cx="6172200" cy="637559"/>
          </a:xfrm>
          <a:prstGeom prst="rect">
            <a:avLst/>
          </a:prstGeom>
        </p:spPr>
        <p:txBody>
          <a:bodyPr lIns="68579" tIns="34289" rIns="68579" bIns="34289"/>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100" dirty="0" smtClean="0">
                <a:solidFill>
                  <a:prstClr val="white"/>
                </a:solidFill>
                <a:latin typeface="+mn-lt"/>
                <a:ea typeface="Heiti TC Light"/>
                <a:cs typeface="Heiti TC Light"/>
              </a:rPr>
              <a:t>資產</a:t>
            </a:r>
            <a:r>
              <a:rPr lang="en-US" sz="4100" dirty="0" smtClean="0">
                <a:solidFill>
                  <a:prstClr val="white"/>
                </a:solidFill>
                <a:latin typeface="+mn-lt"/>
                <a:ea typeface="Heiti TC Light"/>
                <a:cs typeface="Heiti TC Light"/>
              </a:rPr>
              <a:t>Willable </a:t>
            </a:r>
            <a:r>
              <a:rPr lang="en-US" sz="4100" dirty="0">
                <a:solidFill>
                  <a:prstClr val="white"/>
                </a:solidFill>
                <a:latin typeface="+mn-lt"/>
                <a:ea typeface="Heiti TC Light"/>
                <a:cs typeface="Heiti TC Light"/>
              </a:rPr>
              <a:t>Asset</a:t>
            </a:r>
          </a:p>
        </p:txBody>
      </p:sp>
    </p:spTree>
    <p:extLst>
      <p:ext uri="{BB962C8B-B14F-4D97-AF65-F5344CB8AC3E}">
        <p14:creationId xmlns:p14="http://schemas.microsoft.com/office/powerpoint/2010/main" val="39943397"/>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03200"/>
            <a:ext cx="9144000" cy="5346700"/>
          </a:xfrm>
          <a:prstGeom prst="rect">
            <a:avLst/>
          </a:prstGeom>
        </p:spPr>
      </p:pic>
      <p:sp>
        <p:nvSpPr>
          <p:cNvPr id="5" name="Rectangle 4"/>
          <p:cNvSpPr/>
          <p:nvPr/>
        </p:nvSpPr>
        <p:spPr>
          <a:xfrm>
            <a:off x="-8164" y="718459"/>
            <a:ext cx="9152165" cy="4425043"/>
          </a:xfrm>
          <a:prstGeom prst="rect">
            <a:avLst/>
          </a:prstGeom>
          <a:gradFill>
            <a:gsLst>
              <a:gs pos="0">
                <a:schemeClr val="tx1">
                  <a:alpha val="0"/>
                </a:schemeClr>
              </a:gs>
              <a:gs pos="5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dirty="0">
              <a:solidFill>
                <a:prstClr val="white"/>
              </a:solidFill>
              <a:ea typeface="儷黑 Pro"/>
              <a:cs typeface="儷黑 Pro"/>
            </a:endParaRPr>
          </a:p>
        </p:txBody>
      </p:sp>
      <p:sp>
        <p:nvSpPr>
          <p:cNvPr id="4" name="Rectangle 3"/>
          <p:cNvSpPr/>
          <p:nvPr/>
        </p:nvSpPr>
        <p:spPr>
          <a:xfrm>
            <a:off x="165101" y="3403598"/>
            <a:ext cx="8851901" cy="1591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r>
              <a:rPr lang="zh-TW" altLang="en-US" sz="3000" dirty="0" smtClean="0">
                <a:solidFill>
                  <a:prstClr val="white"/>
                </a:solidFill>
                <a:ea typeface="儷黑 Pro"/>
                <a:cs typeface="儷黑 Pro"/>
              </a:rPr>
              <a:t>你本身已不斷消費</a:t>
            </a:r>
            <a:r>
              <a:rPr lang="en-US" sz="3000" dirty="0" smtClean="0">
                <a:solidFill>
                  <a:prstClr val="white"/>
                </a:solidFill>
                <a:ea typeface="儷黑 Pro"/>
                <a:cs typeface="儷黑 Pro"/>
              </a:rPr>
              <a:t>You’re </a:t>
            </a:r>
            <a:r>
              <a:rPr lang="en-US" sz="3000" dirty="0">
                <a:solidFill>
                  <a:prstClr val="white"/>
                </a:solidFill>
                <a:ea typeface="儷黑 Pro"/>
                <a:cs typeface="儷黑 Pro"/>
              </a:rPr>
              <a:t>Already Spending It…</a:t>
            </a:r>
          </a:p>
          <a:p>
            <a:pPr algn="r" defTabSz="685783"/>
            <a:r>
              <a:rPr lang="en-US" sz="3000" dirty="0">
                <a:solidFill>
                  <a:prstClr val="white"/>
                </a:solidFill>
                <a:ea typeface="儷黑 Pro"/>
                <a:cs typeface="儷黑 Pro"/>
              </a:rPr>
              <a:t/>
            </a:r>
            <a:br>
              <a:rPr lang="en-US" sz="3000" dirty="0">
                <a:solidFill>
                  <a:prstClr val="white"/>
                </a:solidFill>
                <a:ea typeface="儷黑 Pro"/>
                <a:cs typeface="儷黑 Pro"/>
              </a:rPr>
            </a:br>
            <a:r>
              <a:rPr lang="zh-TW" altLang="en-US" sz="3000" dirty="0" smtClean="0">
                <a:solidFill>
                  <a:prstClr val="white"/>
                </a:solidFill>
                <a:ea typeface="儷黑 Pro"/>
                <a:cs typeface="儷黑 Pro"/>
              </a:rPr>
              <a:t>何不將你的消費轉為收入</a:t>
            </a:r>
            <a:r>
              <a:rPr lang="en-US" altLang="zh-TW" sz="3000" dirty="0" smtClean="0">
                <a:solidFill>
                  <a:prstClr val="white"/>
                </a:solidFill>
                <a:ea typeface="儷黑 Pro"/>
                <a:cs typeface="儷黑 Pro"/>
              </a:rPr>
              <a:t>﹖</a:t>
            </a:r>
          </a:p>
          <a:p>
            <a:pPr algn="r" defTabSz="685783"/>
            <a:r>
              <a:rPr lang="en-US" sz="3000" dirty="0" smtClean="0">
                <a:solidFill>
                  <a:prstClr val="white"/>
                </a:solidFill>
                <a:ea typeface="儷黑 Pro"/>
                <a:cs typeface="儷黑 Pro"/>
              </a:rPr>
              <a:t>Why </a:t>
            </a:r>
            <a:r>
              <a:rPr lang="en-US" sz="3000" dirty="0">
                <a:solidFill>
                  <a:prstClr val="white"/>
                </a:solidFill>
                <a:ea typeface="儷黑 Pro"/>
                <a:cs typeface="儷黑 Pro"/>
              </a:rPr>
              <a:t>Not Convert Your Spending Into Earning?</a:t>
            </a:r>
          </a:p>
        </p:txBody>
      </p:sp>
    </p:spTree>
    <p:extLst>
      <p:ext uri="{BB962C8B-B14F-4D97-AF65-F5344CB8AC3E}">
        <p14:creationId xmlns:p14="http://schemas.microsoft.com/office/powerpoint/2010/main" val="15967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hape 1228"/>
          <p:cNvSpPr txBox="1">
            <a:spLocks/>
          </p:cNvSpPr>
          <p:nvPr/>
        </p:nvSpPr>
        <p:spPr>
          <a:xfrm>
            <a:off x="1485900" y="261822"/>
            <a:ext cx="6172200" cy="392415"/>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Clr>
                <a:srgbClr val="404040"/>
              </a:buClr>
              <a:buSzPct val="100000"/>
              <a:buFont typeface="Arial" panose="020B0604020202020204" pitchFamily="34" charset="0"/>
              <a:buNone/>
            </a:pPr>
            <a:r>
              <a:rPr lang="zh-TW" altLang="en-US" sz="1800" b="1" dirty="0" smtClean="0">
                <a:solidFill>
                  <a:srgbClr val="00B0F0"/>
                </a:solidFill>
                <a:ea typeface="Heiti TC Light"/>
                <a:cs typeface="Heiti TC Light"/>
                <a:sym typeface="Century Gothic"/>
              </a:rPr>
              <a:t>入息與開支數據 </a:t>
            </a:r>
            <a:r>
              <a:rPr lang="en-US" sz="1800" b="1" dirty="0" smtClean="0">
                <a:solidFill>
                  <a:srgbClr val="00B0F0"/>
                </a:solidFill>
                <a:ea typeface="Heiti TC Light"/>
                <a:cs typeface="Heiti TC Light"/>
                <a:sym typeface="Century Gothic"/>
              </a:rPr>
              <a:t>Income </a:t>
            </a:r>
            <a:r>
              <a:rPr lang="en-US" sz="1800" b="1" dirty="0">
                <a:solidFill>
                  <a:srgbClr val="00B0F0"/>
                </a:solidFill>
                <a:ea typeface="Heiti TC Light"/>
                <a:cs typeface="Heiti TC Light"/>
                <a:sym typeface="Century Gothic"/>
              </a:rPr>
              <a:t>and Household Statistics</a:t>
            </a:r>
          </a:p>
        </p:txBody>
      </p:sp>
      <p:sp>
        <p:nvSpPr>
          <p:cNvPr id="5" name="Rectangle 4"/>
          <p:cNvSpPr/>
          <p:nvPr/>
        </p:nvSpPr>
        <p:spPr>
          <a:xfrm>
            <a:off x="612323" y="666687"/>
            <a:ext cx="8442902" cy="577079"/>
          </a:xfrm>
          <a:prstGeom prst="rect">
            <a:avLst/>
          </a:prstGeom>
        </p:spPr>
        <p:txBody>
          <a:bodyPr wrap="square" lIns="68579" tIns="34289" rIns="68579" bIns="34289">
            <a:spAutoFit/>
          </a:bodyPr>
          <a:lstStyle/>
          <a:p>
            <a:pPr algn="ctr" defTabSz="685783"/>
            <a:r>
              <a:rPr lang="zh-TW" altLang="en-US" sz="1100" i="1" dirty="0" smtClean="0">
                <a:solidFill>
                  <a:prstClr val="white"/>
                </a:solidFill>
                <a:ea typeface="Heiti TC Light"/>
                <a:cs typeface="Heiti TC Light"/>
              </a:rPr>
              <a:t>以下數據均來自政府統計</a:t>
            </a:r>
            <a:r>
              <a:rPr lang="zh-TW" altLang="en-US" sz="1100" i="1" dirty="0" smtClean="0">
                <a:solidFill>
                  <a:schemeClr val="bg1"/>
                </a:solidFill>
                <a:ea typeface="Heiti TC Light"/>
                <a:cs typeface="Heiti TC Light"/>
              </a:rPr>
              <a:t>處</a:t>
            </a:r>
            <a:r>
              <a:rPr lang="en-US" altLang="zh-TW" sz="1100" i="1" dirty="0" smtClean="0">
                <a:solidFill>
                  <a:schemeClr val="bg1"/>
                </a:solidFill>
                <a:ea typeface="Heiti TC Light"/>
                <a:cs typeface="Heiti TC Light"/>
              </a:rPr>
              <a:t>, 《</a:t>
            </a:r>
            <a:r>
              <a:rPr lang="zh-TW" altLang="en-US" sz="1100" i="1" dirty="0" smtClean="0">
                <a:solidFill>
                  <a:schemeClr val="bg1"/>
                </a:solidFill>
                <a:ea typeface="Heiti TC Light"/>
                <a:cs typeface="Heiti TC Light"/>
              </a:rPr>
              <a:t>二</a:t>
            </a:r>
            <a:r>
              <a:rPr lang="zh-TW" altLang="en-US" sz="1100" i="1" dirty="0">
                <a:solidFill>
                  <a:schemeClr val="bg1"/>
                </a:solidFill>
                <a:ea typeface="Heiti TC Light"/>
                <a:cs typeface="Heiti TC Light"/>
              </a:rPr>
              <a:t>零零九至一零</a:t>
            </a:r>
            <a:r>
              <a:rPr lang="zh-TW" altLang="en-US" sz="1100" i="1" dirty="0" smtClean="0">
                <a:solidFill>
                  <a:schemeClr val="bg1"/>
                </a:solidFill>
                <a:ea typeface="Heiti TC Light"/>
                <a:cs typeface="Heiti TC Light"/>
              </a:rPr>
              <a:t>年住</a:t>
            </a:r>
            <a:r>
              <a:rPr lang="zh-TW" altLang="en-US" sz="1100" i="1" dirty="0">
                <a:solidFill>
                  <a:schemeClr val="bg1"/>
                </a:solidFill>
                <a:ea typeface="Heiti TC Light"/>
                <a:cs typeface="Heiti TC Light"/>
              </a:rPr>
              <a:t>戶開支統計調</a:t>
            </a:r>
            <a:r>
              <a:rPr lang="zh-TW" altLang="en-US" sz="1100" i="1" dirty="0" smtClean="0">
                <a:solidFill>
                  <a:schemeClr val="bg1"/>
                </a:solidFill>
                <a:ea typeface="Heiti TC Light"/>
                <a:cs typeface="Heiti TC Light"/>
              </a:rPr>
              <a:t>查及</a:t>
            </a:r>
            <a:r>
              <a:rPr lang="zh-TW" altLang="en-US" sz="1100" i="1" dirty="0">
                <a:solidFill>
                  <a:schemeClr val="bg1"/>
                </a:solidFill>
                <a:ea typeface="Heiti TC Light"/>
                <a:cs typeface="Heiti TC Light"/>
              </a:rPr>
              <a:t>重訂消費物價指數基期 </a:t>
            </a:r>
            <a:r>
              <a:rPr lang="en-US" altLang="zh-TW" sz="1100" i="1" dirty="0" smtClean="0">
                <a:solidFill>
                  <a:schemeClr val="bg1"/>
                </a:solidFill>
                <a:ea typeface="Heiti TC Light"/>
                <a:cs typeface="Heiti TC Light"/>
              </a:rPr>
              <a:t>》</a:t>
            </a:r>
            <a:endParaRPr lang="zh-TW" altLang="en-US" sz="1100" i="1" dirty="0">
              <a:solidFill>
                <a:schemeClr val="bg1"/>
              </a:solidFill>
              <a:ea typeface="Heiti TC Light"/>
              <a:cs typeface="Heiti TC Light"/>
            </a:endParaRPr>
          </a:p>
          <a:p>
            <a:pPr algn="ctr" defTabSz="685783"/>
            <a:r>
              <a:rPr lang="en-US" sz="1100" i="1" dirty="0" smtClean="0">
                <a:solidFill>
                  <a:prstClr val="white"/>
                </a:solidFill>
                <a:ea typeface="Heiti TC Light"/>
                <a:cs typeface="Heiti TC Light"/>
              </a:rPr>
              <a:t>The </a:t>
            </a:r>
            <a:r>
              <a:rPr lang="en-US" sz="1100" i="1" dirty="0">
                <a:solidFill>
                  <a:prstClr val="white"/>
                </a:solidFill>
                <a:ea typeface="Heiti TC Light"/>
                <a:cs typeface="Heiti TC Light"/>
              </a:rPr>
              <a:t>following is from </a:t>
            </a:r>
            <a:r>
              <a:rPr lang="en-US" sz="1100" i="1" dirty="0" smtClean="0">
                <a:solidFill>
                  <a:prstClr val="white"/>
                </a:solidFill>
                <a:ea typeface="Heiti TC Light"/>
                <a:cs typeface="Heiti TC Light"/>
              </a:rPr>
              <a:t>the </a:t>
            </a:r>
            <a:r>
              <a:rPr lang="en-US" sz="1100" i="1" dirty="0">
                <a:solidFill>
                  <a:prstClr val="white"/>
                </a:solidFill>
                <a:ea typeface="Heiti TC Light"/>
                <a:cs typeface="Heiti TC Light"/>
              </a:rPr>
              <a:t>Census and Statistics Department (C&amp;SD), 2009/10 Household Expenditure Survey</a:t>
            </a:r>
          </a:p>
          <a:p>
            <a:pPr algn="ctr" defTabSz="685783"/>
            <a:r>
              <a:rPr lang="en-US" sz="1100" i="1" dirty="0">
                <a:solidFill>
                  <a:prstClr val="white"/>
                </a:solidFill>
                <a:ea typeface="Heiti TC Light"/>
                <a:cs typeface="Heiti TC Light"/>
              </a:rPr>
              <a:t>and the Rebasing of the Consumer Price Indices, based on consumer unit </a:t>
            </a:r>
            <a:r>
              <a:rPr lang="en-US" sz="1100" i="1" u="sng" dirty="0">
                <a:solidFill>
                  <a:prstClr val="white"/>
                </a:solidFill>
                <a:ea typeface="Heiti TC Light"/>
                <a:cs typeface="Heiti TC Light"/>
              </a:rPr>
              <a:t>http://www.statistics.gov.hk/pub/B10600082010XXXXB0100.pdf </a:t>
            </a:r>
          </a:p>
        </p:txBody>
      </p:sp>
      <p:cxnSp>
        <p:nvCxnSpPr>
          <p:cNvPr id="8" name="Straight Connector 7"/>
          <p:cNvCxnSpPr/>
          <p:nvPr/>
        </p:nvCxnSpPr>
        <p:spPr>
          <a:xfrm>
            <a:off x="-28743" y="3100587"/>
            <a:ext cx="3017520" cy="0"/>
          </a:xfrm>
          <a:prstGeom prst="line">
            <a:avLst/>
          </a:prstGeom>
          <a:ln>
            <a:solidFill>
              <a:srgbClr val="9EA6A8"/>
            </a:solidFill>
          </a:ln>
        </p:spPr>
        <p:style>
          <a:lnRef idx="1">
            <a:schemeClr val="accent1"/>
          </a:lnRef>
          <a:fillRef idx="0">
            <a:schemeClr val="accent1"/>
          </a:fillRef>
          <a:effectRef idx="0">
            <a:schemeClr val="accent1"/>
          </a:effectRef>
          <a:fontRef idx="minor">
            <a:schemeClr val="tx1"/>
          </a:fontRef>
        </p:style>
      </p:cxnSp>
      <p:sp>
        <p:nvSpPr>
          <p:cNvPr id="9" name="Donut 8"/>
          <p:cNvSpPr/>
          <p:nvPr/>
        </p:nvSpPr>
        <p:spPr>
          <a:xfrm>
            <a:off x="2947171" y="2990371"/>
            <a:ext cx="219456" cy="220436"/>
          </a:xfrm>
          <a:prstGeom prst="donut">
            <a:avLst/>
          </a:prstGeom>
          <a:solidFill>
            <a:srgbClr val="008EA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black"/>
              </a:solidFill>
              <a:ea typeface="Heiti TC Light"/>
              <a:cs typeface="Heiti TC Light"/>
            </a:endParaRPr>
          </a:p>
        </p:txBody>
      </p:sp>
      <p:cxnSp>
        <p:nvCxnSpPr>
          <p:cNvPr id="10" name="Straight Connector 9"/>
          <p:cNvCxnSpPr/>
          <p:nvPr/>
        </p:nvCxnSpPr>
        <p:spPr>
          <a:xfrm>
            <a:off x="3157688" y="3100587"/>
            <a:ext cx="1935383" cy="0"/>
          </a:xfrm>
          <a:prstGeom prst="line">
            <a:avLst/>
          </a:prstGeom>
          <a:ln>
            <a:solidFill>
              <a:srgbClr val="008EA2"/>
            </a:solidFill>
          </a:ln>
        </p:spPr>
        <p:style>
          <a:lnRef idx="1">
            <a:schemeClr val="accent1"/>
          </a:lnRef>
          <a:fillRef idx="0">
            <a:schemeClr val="accent1"/>
          </a:fillRef>
          <a:effectRef idx="0">
            <a:schemeClr val="accent1"/>
          </a:effectRef>
          <a:fontRef idx="minor">
            <a:schemeClr val="tx1"/>
          </a:fontRef>
        </p:style>
      </p:cxnSp>
      <p:sp>
        <p:nvSpPr>
          <p:cNvPr id="11" name="Donut 10"/>
          <p:cNvSpPr/>
          <p:nvPr/>
        </p:nvSpPr>
        <p:spPr>
          <a:xfrm>
            <a:off x="5093071" y="2990371"/>
            <a:ext cx="219456" cy="220436"/>
          </a:xfrm>
          <a:prstGeom prst="donu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black"/>
              </a:solidFill>
              <a:ea typeface="Heiti TC Light"/>
              <a:cs typeface="Heiti TC Light"/>
            </a:endParaRPr>
          </a:p>
        </p:txBody>
      </p:sp>
      <p:cxnSp>
        <p:nvCxnSpPr>
          <p:cNvPr id="12" name="Straight Connector 11"/>
          <p:cNvCxnSpPr/>
          <p:nvPr/>
        </p:nvCxnSpPr>
        <p:spPr>
          <a:xfrm>
            <a:off x="5303590" y="3100587"/>
            <a:ext cx="1935383"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sp>
        <p:nvSpPr>
          <p:cNvPr id="13" name="Donut 12"/>
          <p:cNvSpPr/>
          <p:nvPr/>
        </p:nvSpPr>
        <p:spPr>
          <a:xfrm>
            <a:off x="7238972" y="2990371"/>
            <a:ext cx="219456" cy="220436"/>
          </a:xfrm>
          <a:prstGeom prst="don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black"/>
              </a:solidFill>
              <a:ea typeface="Heiti TC Light"/>
              <a:cs typeface="Heiti TC Light"/>
            </a:endParaRPr>
          </a:p>
        </p:txBody>
      </p:sp>
      <p:cxnSp>
        <p:nvCxnSpPr>
          <p:cNvPr id="14" name="Straight Connector 13"/>
          <p:cNvCxnSpPr/>
          <p:nvPr/>
        </p:nvCxnSpPr>
        <p:spPr>
          <a:xfrm>
            <a:off x="7444783" y="3100587"/>
            <a:ext cx="171449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Round Diagonal Corner Rectangle 15"/>
          <p:cNvSpPr/>
          <p:nvPr/>
        </p:nvSpPr>
        <p:spPr>
          <a:xfrm>
            <a:off x="3322862" y="1586068"/>
            <a:ext cx="1077687" cy="791361"/>
          </a:xfrm>
          <a:prstGeom prst="round2DiagRect">
            <a:avLst/>
          </a:prstGeom>
          <a:solidFill>
            <a:srgbClr val="008EA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1500" b="1" dirty="0">
                <a:solidFill>
                  <a:prstClr val="white"/>
                </a:solidFill>
                <a:ea typeface="Heiti TC Light"/>
                <a:cs typeface="Heiti TC Light"/>
              </a:rPr>
              <a:t>$586,491 </a:t>
            </a:r>
          </a:p>
        </p:txBody>
      </p:sp>
      <p:sp>
        <p:nvSpPr>
          <p:cNvPr id="17" name="Round Diagonal Corner Rectangle 16"/>
          <p:cNvSpPr/>
          <p:nvPr/>
        </p:nvSpPr>
        <p:spPr>
          <a:xfrm>
            <a:off x="5412920" y="1586068"/>
            <a:ext cx="1102180" cy="791361"/>
          </a:xfrm>
          <a:prstGeom prst="round2Diag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1500" b="1" dirty="0">
                <a:solidFill>
                  <a:prstClr val="white"/>
                </a:solidFill>
                <a:ea typeface="Heiti TC Light"/>
                <a:cs typeface="Heiti TC Light"/>
              </a:rPr>
              <a:t>$565,693</a:t>
            </a:r>
          </a:p>
        </p:txBody>
      </p:sp>
      <p:sp>
        <p:nvSpPr>
          <p:cNvPr id="18" name="Round Diagonal Corner Rectangle 17"/>
          <p:cNvSpPr/>
          <p:nvPr/>
        </p:nvSpPr>
        <p:spPr>
          <a:xfrm>
            <a:off x="7502978" y="1586068"/>
            <a:ext cx="1028702" cy="791361"/>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1500" b="1" dirty="0" smtClean="0">
                <a:solidFill>
                  <a:prstClr val="white"/>
                </a:solidFill>
                <a:ea typeface="Heiti TC Light"/>
                <a:cs typeface="Heiti TC Light"/>
              </a:rPr>
              <a:t>$259,476</a:t>
            </a:r>
            <a:endParaRPr lang="en-US" sz="1500" b="1" dirty="0">
              <a:solidFill>
                <a:prstClr val="white"/>
              </a:solidFill>
              <a:ea typeface="Heiti TC Light"/>
              <a:cs typeface="Heiti TC Light"/>
            </a:endParaRPr>
          </a:p>
        </p:txBody>
      </p:sp>
      <p:cxnSp>
        <p:nvCxnSpPr>
          <p:cNvPr id="20" name="Elbow Connector 19"/>
          <p:cNvCxnSpPr>
            <a:stCxn id="16" idx="3"/>
            <a:endCxn id="9" idx="0"/>
          </p:cNvCxnSpPr>
          <p:nvPr/>
        </p:nvCxnSpPr>
        <p:spPr>
          <a:xfrm rot="16200000" flipH="1" flipV="1">
            <a:off x="2757151" y="1885815"/>
            <a:ext cx="1404303" cy="804807"/>
          </a:xfrm>
          <a:prstGeom prst="bentConnector3">
            <a:avLst>
              <a:gd name="adj1" fmla="val -16279"/>
            </a:avLst>
          </a:prstGeom>
          <a:ln>
            <a:solidFill>
              <a:srgbClr val="008EA2"/>
            </a:solidFill>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17" idx="3"/>
            <a:endCxn id="11" idx="0"/>
          </p:cNvCxnSpPr>
          <p:nvPr/>
        </p:nvCxnSpPr>
        <p:spPr>
          <a:xfrm rot="16200000" flipH="1" flipV="1">
            <a:off x="4881253" y="1907613"/>
            <a:ext cx="1404303" cy="761211"/>
          </a:xfrm>
          <a:prstGeom prst="bentConnector3">
            <a:avLst>
              <a:gd name="adj1" fmla="val -16279"/>
            </a:avLst>
          </a:prstGeom>
          <a:ln>
            <a:solidFill>
              <a:srgbClr val="F7941D"/>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18" idx="3"/>
            <a:endCxn id="13" idx="0"/>
          </p:cNvCxnSpPr>
          <p:nvPr/>
        </p:nvCxnSpPr>
        <p:spPr>
          <a:xfrm rot="16200000" flipH="1" flipV="1">
            <a:off x="6980863" y="1953904"/>
            <a:ext cx="1404303" cy="668629"/>
          </a:xfrm>
          <a:prstGeom prst="bentConnector3">
            <a:avLst>
              <a:gd name="adj1" fmla="val -16279"/>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5582" y="1628564"/>
            <a:ext cx="3187748" cy="1177243"/>
          </a:xfrm>
          <a:prstGeom prst="rect">
            <a:avLst/>
          </a:prstGeom>
        </p:spPr>
        <p:txBody>
          <a:bodyPr wrap="square" lIns="68579" tIns="34289" rIns="68579" bIns="34289">
            <a:spAutoFit/>
          </a:bodyPr>
          <a:lstStyle/>
          <a:p>
            <a:pPr defTabSz="685783" fontAlgn="ctr"/>
            <a:r>
              <a:rPr lang="zh-TW" altLang="en-US" sz="3000" b="1" dirty="0" smtClean="0">
                <a:solidFill>
                  <a:prstClr val="white"/>
                </a:solidFill>
                <a:ea typeface="Heiti TC Light"/>
                <a:cs typeface="Heiti TC Light"/>
              </a:rPr>
              <a:t>平均</a:t>
            </a:r>
            <a:r>
              <a:rPr lang="en-US" sz="3000" b="1" dirty="0" smtClean="0">
                <a:solidFill>
                  <a:prstClr val="white"/>
                </a:solidFill>
                <a:ea typeface="Heiti TC Light"/>
                <a:cs typeface="Heiti TC Light"/>
              </a:rPr>
              <a:t>AVERAGE</a:t>
            </a:r>
            <a:r>
              <a:rPr lang="en-US" b="1" dirty="0" smtClean="0">
                <a:solidFill>
                  <a:prstClr val="white"/>
                </a:solidFill>
                <a:ea typeface="Heiti TC Light"/>
                <a:cs typeface="Heiti TC Light"/>
              </a:rPr>
              <a:t> </a:t>
            </a:r>
          </a:p>
          <a:p>
            <a:pPr defTabSz="685783" fontAlgn="ctr"/>
            <a:r>
              <a:rPr lang="zh-TW" altLang="en-US" sz="2400" b="1" dirty="0" smtClean="0">
                <a:solidFill>
                  <a:prstClr val="white"/>
                </a:solidFill>
                <a:ea typeface="Heiti TC Light"/>
                <a:cs typeface="Heiti TC Light"/>
              </a:rPr>
              <a:t>消費</a:t>
            </a:r>
            <a:r>
              <a:rPr lang="en-US" sz="2400" b="1" dirty="0" smtClean="0">
                <a:solidFill>
                  <a:prstClr val="white"/>
                </a:solidFill>
                <a:ea typeface="Heiti TC Light"/>
                <a:cs typeface="Heiti TC Light"/>
              </a:rPr>
              <a:t>CONSUMER </a:t>
            </a:r>
            <a:r>
              <a:rPr lang="en-US" sz="2400" b="1" dirty="0">
                <a:solidFill>
                  <a:prstClr val="white"/>
                </a:solidFill>
                <a:ea typeface="Heiti TC Light"/>
                <a:cs typeface="Heiti TC Light"/>
              </a:rPr>
              <a:t>UNIT </a:t>
            </a:r>
            <a:r>
              <a:rPr lang="zh-TW" altLang="en-US" b="1" dirty="0" smtClean="0">
                <a:solidFill>
                  <a:prstClr val="white"/>
                </a:solidFill>
                <a:ea typeface="Heiti TC Light"/>
                <a:cs typeface="Heiti TC Light"/>
              </a:rPr>
              <a:t>數字</a:t>
            </a:r>
            <a:r>
              <a:rPr lang="en-US" b="1" dirty="0" smtClean="0">
                <a:solidFill>
                  <a:prstClr val="white"/>
                </a:solidFill>
                <a:ea typeface="Heiti TC Light"/>
                <a:cs typeface="Heiti TC Light"/>
              </a:rPr>
              <a:t>CHARACTERISTICS</a:t>
            </a:r>
            <a:r>
              <a:rPr lang="en-US" b="1" dirty="0">
                <a:solidFill>
                  <a:prstClr val="white"/>
                </a:solidFill>
                <a:ea typeface="Heiti TC Light"/>
                <a:cs typeface="Heiti TC Light"/>
              </a:rPr>
              <a:t>:</a:t>
            </a:r>
          </a:p>
        </p:txBody>
      </p:sp>
      <p:sp>
        <p:nvSpPr>
          <p:cNvPr id="29" name="Rectangle 28"/>
          <p:cNvSpPr/>
          <p:nvPr/>
        </p:nvSpPr>
        <p:spPr>
          <a:xfrm>
            <a:off x="3265071" y="2447362"/>
            <a:ext cx="1421236" cy="715578"/>
          </a:xfrm>
          <a:prstGeom prst="rect">
            <a:avLst/>
          </a:prstGeom>
        </p:spPr>
        <p:txBody>
          <a:bodyPr wrap="square" lIns="68579" tIns="34289" rIns="68579" bIns="34289">
            <a:spAutoFit/>
          </a:bodyPr>
          <a:lstStyle/>
          <a:p>
            <a:pPr defTabSz="685783" fontAlgn="ctr"/>
            <a:r>
              <a:rPr lang="zh-TW" altLang="en-US" sz="1400" b="1" cap="all" dirty="0" smtClean="0">
                <a:solidFill>
                  <a:schemeClr val="bg1"/>
                </a:solidFill>
                <a:ea typeface="Heiti TC Light"/>
                <a:cs typeface="Heiti TC Light"/>
              </a:rPr>
              <a:t>未扣稅的收入</a:t>
            </a:r>
            <a:r>
              <a:rPr lang="en-US" sz="1400" b="1" cap="all" dirty="0" smtClean="0">
                <a:solidFill>
                  <a:schemeClr val="bg1"/>
                </a:solidFill>
                <a:ea typeface="Heiti TC Light"/>
                <a:cs typeface="Heiti TC Light"/>
              </a:rPr>
              <a:t>Income </a:t>
            </a:r>
            <a:r>
              <a:rPr lang="en-US" sz="1400" b="1" cap="all" dirty="0">
                <a:solidFill>
                  <a:schemeClr val="bg1"/>
                </a:solidFill>
                <a:ea typeface="Heiti TC Light"/>
                <a:cs typeface="Heiti TC Light"/>
              </a:rPr>
              <a:t>before taxes</a:t>
            </a:r>
          </a:p>
        </p:txBody>
      </p:sp>
      <p:sp>
        <p:nvSpPr>
          <p:cNvPr id="30" name="Rectangle 29"/>
          <p:cNvSpPr/>
          <p:nvPr/>
        </p:nvSpPr>
        <p:spPr>
          <a:xfrm>
            <a:off x="5361514" y="2447905"/>
            <a:ext cx="1337416" cy="715578"/>
          </a:xfrm>
          <a:prstGeom prst="rect">
            <a:avLst/>
          </a:prstGeom>
        </p:spPr>
        <p:txBody>
          <a:bodyPr wrap="square" lIns="68579" tIns="34289" rIns="68579" bIns="34289">
            <a:spAutoFit/>
          </a:bodyPr>
          <a:lstStyle/>
          <a:p>
            <a:pPr defTabSz="685783" fontAlgn="ctr"/>
            <a:r>
              <a:rPr lang="zh-TW" altLang="en-US" sz="1400" b="1" cap="all" dirty="0" smtClean="0">
                <a:solidFill>
                  <a:schemeClr val="bg1"/>
                </a:solidFill>
                <a:ea typeface="Heiti TC Light"/>
                <a:cs typeface="Heiti TC Light"/>
              </a:rPr>
              <a:t>扣稅後的收入</a:t>
            </a:r>
            <a:endParaRPr lang="en-US" sz="1400" b="1" cap="all" dirty="0" smtClean="0">
              <a:solidFill>
                <a:schemeClr val="bg1"/>
              </a:solidFill>
              <a:ea typeface="Heiti TC Light"/>
              <a:cs typeface="Heiti TC Light"/>
            </a:endParaRPr>
          </a:p>
          <a:p>
            <a:pPr defTabSz="685783" fontAlgn="ctr"/>
            <a:r>
              <a:rPr lang="en-US" sz="1400" b="1" cap="all" dirty="0" smtClean="0">
                <a:solidFill>
                  <a:schemeClr val="bg1"/>
                </a:solidFill>
                <a:ea typeface="Heiti TC Light"/>
                <a:cs typeface="Heiti TC Light"/>
              </a:rPr>
              <a:t>Income </a:t>
            </a:r>
            <a:r>
              <a:rPr lang="en-US" sz="1400" b="1" cap="all" dirty="0">
                <a:solidFill>
                  <a:schemeClr val="bg1"/>
                </a:solidFill>
                <a:ea typeface="Heiti TC Light"/>
                <a:cs typeface="Heiti TC Light"/>
              </a:rPr>
              <a:t>after taxes</a:t>
            </a:r>
          </a:p>
        </p:txBody>
      </p:sp>
      <p:sp>
        <p:nvSpPr>
          <p:cNvPr id="31" name="Rectangle 30"/>
          <p:cNvSpPr/>
          <p:nvPr/>
        </p:nvSpPr>
        <p:spPr>
          <a:xfrm>
            <a:off x="7440442" y="2433834"/>
            <a:ext cx="1767351" cy="623246"/>
          </a:xfrm>
          <a:prstGeom prst="rect">
            <a:avLst/>
          </a:prstGeom>
        </p:spPr>
        <p:txBody>
          <a:bodyPr wrap="square" lIns="68579" tIns="34289" rIns="68579" bIns="34289">
            <a:spAutoFit/>
          </a:bodyPr>
          <a:lstStyle/>
          <a:p>
            <a:pPr defTabSz="685783" fontAlgn="ctr"/>
            <a:r>
              <a:rPr lang="zh-TW" altLang="en-US" sz="1200" b="1" cap="all" dirty="0" smtClean="0">
                <a:solidFill>
                  <a:prstClr val="white"/>
                </a:solidFill>
                <a:ea typeface="Heiti TC Light"/>
                <a:cs typeface="Heiti TC Light"/>
              </a:rPr>
              <a:t>平均全年總支出</a:t>
            </a:r>
            <a:r>
              <a:rPr lang="en-US" sz="1200" b="1" cap="all" dirty="0" smtClean="0">
                <a:solidFill>
                  <a:prstClr val="white"/>
                </a:solidFill>
                <a:ea typeface="Heiti TC Light"/>
                <a:cs typeface="Heiti TC Light"/>
              </a:rPr>
              <a:t>Total </a:t>
            </a:r>
            <a:r>
              <a:rPr lang="en-US" sz="1200" b="1" cap="all" dirty="0">
                <a:solidFill>
                  <a:prstClr val="white"/>
                </a:solidFill>
                <a:ea typeface="Heiti TC Light"/>
                <a:cs typeface="Heiti TC Light"/>
              </a:rPr>
              <a:t>Average Annual Expenditures</a:t>
            </a:r>
          </a:p>
        </p:txBody>
      </p:sp>
      <p:sp>
        <p:nvSpPr>
          <p:cNvPr id="32" name="Rectangle 31"/>
          <p:cNvSpPr/>
          <p:nvPr/>
        </p:nvSpPr>
        <p:spPr>
          <a:xfrm>
            <a:off x="42532" y="3342720"/>
            <a:ext cx="2947171" cy="1331131"/>
          </a:xfrm>
          <a:prstGeom prst="rect">
            <a:avLst/>
          </a:prstGeom>
        </p:spPr>
        <p:txBody>
          <a:bodyPr wrap="square" lIns="68579" tIns="34289" rIns="68579" bIns="34289">
            <a:spAutoFit/>
          </a:bodyPr>
          <a:lstStyle/>
          <a:p>
            <a:pPr defTabSz="685783" fontAlgn="ctr"/>
            <a:r>
              <a:rPr lang="zh-TW" altLang="en-US" sz="2800" b="1" cap="all" dirty="0" smtClean="0">
                <a:solidFill>
                  <a:prstClr val="white"/>
                </a:solidFill>
                <a:ea typeface="Heiti TC Light"/>
                <a:cs typeface="Heiti TC Light"/>
              </a:rPr>
              <a:t>受訪者平均資料</a:t>
            </a:r>
            <a:r>
              <a:rPr lang="en-US" sz="3000" b="1" cap="all" dirty="0" smtClean="0">
                <a:solidFill>
                  <a:prstClr val="white"/>
                </a:solidFill>
                <a:ea typeface="Heiti TC Light"/>
                <a:cs typeface="Heiti TC Light"/>
              </a:rPr>
              <a:t>Average </a:t>
            </a:r>
            <a:r>
              <a:rPr lang="en-US" sz="2400" b="1" cap="all" dirty="0">
                <a:solidFill>
                  <a:prstClr val="white"/>
                </a:solidFill>
                <a:ea typeface="Heiti TC Light"/>
                <a:cs typeface="Heiti TC Light"/>
              </a:rPr>
              <a:t>number in </a:t>
            </a:r>
            <a:r>
              <a:rPr lang="en-US" b="1" cap="all" dirty="0">
                <a:solidFill>
                  <a:prstClr val="white"/>
                </a:solidFill>
                <a:ea typeface="Heiti TC Light"/>
                <a:cs typeface="Heiti TC Light"/>
              </a:rPr>
              <a:t>consumer unit:</a:t>
            </a:r>
          </a:p>
        </p:txBody>
      </p:sp>
      <p:cxnSp>
        <p:nvCxnSpPr>
          <p:cNvPr id="41" name="Straight Connector 40"/>
          <p:cNvCxnSpPr/>
          <p:nvPr/>
        </p:nvCxnSpPr>
        <p:spPr>
          <a:xfrm>
            <a:off x="3457223" y="3636718"/>
            <a:ext cx="0" cy="993176"/>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307477" y="3636718"/>
            <a:ext cx="0" cy="993176"/>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148675" y="3636718"/>
            <a:ext cx="0" cy="993176"/>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998929" y="3636718"/>
            <a:ext cx="0" cy="993176"/>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847199" y="3636718"/>
            <a:ext cx="0" cy="993176"/>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697453" y="3636718"/>
            <a:ext cx="0" cy="993176"/>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08" name="Group 107"/>
          <p:cNvGrpSpPr/>
          <p:nvPr/>
        </p:nvGrpSpPr>
        <p:grpSpPr>
          <a:xfrm>
            <a:off x="2603498" y="3424253"/>
            <a:ext cx="858161" cy="1379038"/>
            <a:chOff x="3438671" y="4707167"/>
            <a:chExt cx="1144215" cy="1838711"/>
          </a:xfrm>
        </p:grpSpPr>
        <p:sp>
          <p:nvSpPr>
            <p:cNvPr id="47" name="Rectangle 46"/>
            <p:cNvSpPr/>
            <p:nvPr/>
          </p:nvSpPr>
          <p:spPr>
            <a:xfrm>
              <a:off x="3439540" y="4707167"/>
              <a:ext cx="1143346" cy="492441"/>
            </a:xfrm>
            <a:prstGeom prst="rect">
              <a:avLst/>
            </a:prstGeom>
          </p:spPr>
          <p:txBody>
            <a:bodyPr wrap="square">
              <a:spAutoFit/>
            </a:bodyPr>
            <a:lstStyle/>
            <a:p>
              <a:pPr algn="ctr" defTabSz="685783"/>
              <a:r>
                <a:rPr lang="zh-TW" altLang="en-US" sz="900" dirty="0" smtClean="0">
                  <a:solidFill>
                    <a:prstClr val="white"/>
                  </a:solidFill>
                  <a:ea typeface="Heiti TC Light"/>
                  <a:cs typeface="Heiti TC Light"/>
                </a:rPr>
                <a:t>住戶人數</a:t>
              </a:r>
              <a:endParaRPr lang="en-US" sz="900" dirty="0" smtClean="0">
                <a:solidFill>
                  <a:prstClr val="white"/>
                </a:solidFill>
                <a:ea typeface="Heiti TC Light"/>
                <a:cs typeface="Heiti TC Light"/>
              </a:endParaRPr>
            </a:p>
            <a:p>
              <a:pPr algn="ctr" defTabSz="685783"/>
              <a:r>
                <a:rPr lang="en-US" sz="900" dirty="0" smtClean="0">
                  <a:solidFill>
                    <a:prstClr val="white"/>
                  </a:solidFill>
                  <a:ea typeface="Heiti TC Light"/>
                  <a:cs typeface="Heiti TC Light"/>
                </a:rPr>
                <a:t>People</a:t>
              </a:r>
              <a:endParaRPr lang="en-US" sz="900" dirty="0">
                <a:solidFill>
                  <a:prstClr val="white"/>
                </a:solidFill>
                <a:ea typeface="Heiti TC Light"/>
                <a:cs typeface="Heiti TC Light"/>
              </a:endParaRPr>
            </a:p>
          </p:txBody>
        </p:sp>
        <p:sp>
          <p:nvSpPr>
            <p:cNvPr id="54" name="Rectangle 53"/>
            <p:cNvSpPr/>
            <p:nvPr/>
          </p:nvSpPr>
          <p:spPr>
            <a:xfrm>
              <a:off x="3438671" y="6053436"/>
              <a:ext cx="1090751" cy="492442"/>
            </a:xfrm>
            <a:prstGeom prst="rect">
              <a:avLst/>
            </a:prstGeom>
          </p:spPr>
          <p:txBody>
            <a:bodyPr wrap="square">
              <a:spAutoFit/>
            </a:bodyPr>
            <a:lstStyle/>
            <a:p>
              <a:pPr algn="ctr" defTabSz="685783" fontAlgn="ctr"/>
              <a:r>
                <a:rPr lang="en-US" b="1" dirty="0" smtClean="0">
                  <a:solidFill>
                    <a:srgbClr val="33B392"/>
                  </a:solidFill>
                  <a:ea typeface="Heiti TC Light"/>
                  <a:cs typeface="Heiti TC Light"/>
                </a:rPr>
                <a:t>3.0</a:t>
              </a:r>
              <a:endParaRPr lang="en-US" b="1" dirty="0">
                <a:solidFill>
                  <a:srgbClr val="33B392"/>
                </a:solidFill>
                <a:ea typeface="Heiti TC Light"/>
                <a:cs typeface="Heiti TC Light"/>
              </a:endParaRPr>
            </a:p>
          </p:txBody>
        </p:sp>
        <p:sp>
          <p:nvSpPr>
            <p:cNvPr id="66" name="Freeform 6"/>
            <p:cNvSpPr>
              <a:spLocks noEditPoints="1"/>
            </p:cNvSpPr>
            <p:nvPr/>
          </p:nvSpPr>
          <p:spPr bwMode="auto">
            <a:xfrm>
              <a:off x="3688061" y="5396901"/>
              <a:ext cx="608920" cy="544641"/>
            </a:xfrm>
            <a:custGeom>
              <a:avLst/>
              <a:gdLst>
                <a:gd name="T0" fmla="*/ 1911 w 3413"/>
                <a:gd name="T1" fmla="*/ 2191 h 3117"/>
                <a:gd name="T2" fmla="*/ 2081 w 3413"/>
                <a:gd name="T3" fmla="*/ 2989 h 3117"/>
                <a:gd name="T4" fmla="*/ 1903 w 3413"/>
                <a:gd name="T5" fmla="*/ 3058 h 3117"/>
                <a:gd name="T6" fmla="*/ 1372 w 3413"/>
                <a:gd name="T7" fmla="*/ 3116 h 3117"/>
                <a:gd name="T8" fmla="*/ 709 w 3413"/>
                <a:gd name="T9" fmla="*/ 2996 h 3117"/>
                <a:gd name="T10" fmla="*/ 840 w 3413"/>
                <a:gd name="T11" fmla="*/ 2228 h 3117"/>
                <a:gd name="T12" fmla="*/ 1892 w 3413"/>
                <a:gd name="T13" fmla="*/ 1643 h 3117"/>
                <a:gd name="T14" fmla="*/ 2616 w 3413"/>
                <a:gd name="T15" fmla="*/ 1813 h 3117"/>
                <a:gd name="T16" fmla="*/ 2745 w 3413"/>
                <a:gd name="T17" fmla="*/ 2575 h 3117"/>
                <a:gd name="T18" fmla="*/ 2528 w 3413"/>
                <a:gd name="T19" fmla="*/ 2654 h 3117"/>
                <a:gd name="T20" fmla="*/ 2165 w 3413"/>
                <a:gd name="T21" fmla="*/ 2449 h 3117"/>
                <a:gd name="T22" fmla="*/ 1851 w 3413"/>
                <a:gd name="T23" fmla="*/ 2034 h 3117"/>
                <a:gd name="T24" fmla="*/ 1889 w 3413"/>
                <a:gd name="T25" fmla="*/ 1693 h 3117"/>
                <a:gd name="T26" fmla="*/ 940 w 3413"/>
                <a:gd name="T27" fmla="*/ 1835 h 3117"/>
                <a:gd name="T28" fmla="*/ 794 w 3413"/>
                <a:gd name="T29" fmla="*/ 2138 h 3117"/>
                <a:gd name="T30" fmla="*/ 611 w 3413"/>
                <a:gd name="T31" fmla="*/ 2699 h 3117"/>
                <a:gd name="T32" fmla="*/ 0 w 3413"/>
                <a:gd name="T33" fmla="*/ 2575 h 3117"/>
                <a:gd name="T34" fmla="*/ 170 w 3413"/>
                <a:gd name="T35" fmla="*/ 1776 h 3117"/>
                <a:gd name="T36" fmla="*/ 2897 w 3413"/>
                <a:gd name="T37" fmla="*/ 1240 h 3117"/>
                <a:gd name="T38" fmla="*/ 3313 w 3413"/>
                <a:gd name="T39" fmla="*/ 1450 h 3117"/>
                <a:gd name="T40" fmla="*/ 3383 w 3413"/>
                <a:gd name="T41" fmla="*/ 2184 h 3117"/>
                <a:gd name="T42" fmla="*/ 3145 w 3413"/>
                <a:gd name="T43" fmla="*/ 2260 h 3117"/>
                <a:gd name="T44" fmla="*/ 2814 w 3413"/>
                <a:gd name="T45" fmla="*/ 1986 h 3117"/>
                <a:gd name="T46" fmla="*/ 2461 w 3413"/>
                <a:gd name="T47" fmla="*/ 1604 h 3117"/>
                <a:gd name="T48" fmla="*/ 2558 w 3413"/>
                <a:gd name="T49" fmla="*/ 1240 h 3117"/>
                <a:gd name="T50" fmla="*/ 1726 w 3413"/>
                <a:gd name="T51" fmla="*/ 1400 h 3117"/>
                <a:gd name="T52" fmla="*/ 1750 w 3413"/>
                <a:gd name="T53" fmla="*/ 1818 h 3117"/>
                <a:gd name="T54" fmla="*/ 1395 w 3413"/>
                <a:gd name="T55" fmla="*/ 2031 h 3117"/>
                <a:gd name="T56" fmla="*/ 1038 w 3413"/>
                <a:gd name="T57" fmla="*/ 1818 h 3117"/>
                <a:gd name="T58" fmla="*/ 1063 w 3413"/>
                <a:gd name="T59" fmla="*/ 1400 h 3117"/>
                <a:gd name="T60" fmla="*/ 1189 w 3413"/>
                <a:gd name="T61" fmla="*/ 902 h 3117"/>
                <a:gd name="T62" fmla="*/ 1585 w 3413"/>
                <a:gd name="T63" fmla="*/ 1169 h 3117"/>
                <a:gd name="T64" fmla="*/ 1165 w 3413"/>
                <a:gd name="T65" fmla="*/ 1189 h 3117"/>
                <a:gd name="T66" fmla="*/ 2061 w 3413"/>
                <a:gd name="T67" fmla="*/ 813 h 3117"/>
                <a:gd name="T68" fmla="*/ 2417 w 3413"/>
                <a:gd name="T69" fmla="*/ 1026 h 3117"/>
                <a:gd name="T70" fmla="*/ 2392 w 3413"/>
                <a:gd name="T71" fmla="*/ 1444 h 3117"/>
                <a:gd name="T72" fmla="*/ 2016 w 3413"/>
                <a:gd name="T73" fmla="*/ 1614 h 3117"/>
                <a:gd name="T74" fmla="*/ 1772 w 3413"/>
                <a:gd name="T75" fmla="*/ 1305 h 3117"/>
                <a:gd name="T76" fmla="*/ 1762 w 3413"/>
                <a:gd name="T77" fmla="*/ 945 h 3117"/>
                <a:gd name="T78" fmla="*/ 738 w 3413"/>
                <a:gd name="T79" fmla="*/ 816 h 3117"/>
                <a:gd name="T80" fmla="*/ 1063 w 3413"/>
                <a:gd name="T81" fmla="*/ 1069 h 3117"/>
                <a:gd name="T82" fmla="*/ 931 w 3413"/>
                <a:gd name="T83" fmla="*/ 1448 h 3117"/>
                <a:gd name="T84" fmla="*/ 588 w 3413"/>
                <a:gd name="T85" fmla="*/ 1604 h 3117"/>
                <a:gd name="T86" fmla="*/ 296 w 3413"/>
                <a:gd name="T87" fmla="*/ 1313 h 3117"/>
                <a:gd name="T88" fmla="*/ 420 w 3413"/>
                <a:gd name="T89" fmla="*/ 914 h 3117"/>
                <a:gd name="T90" fmla="*/ 2825 w 3413"/>
                <a:gd name="T91" fmla="*/ 420 h 3117"/>
                <a:gd name="T92" fmla="*/ 3116 w 3413"/>
                <a:gd name="T93" fmla="*/ 711 h 3117"/>
                <a:gd name="T94" fmla="*/ 2994 w 3413"/>
                <a:gd name="T95" fmla="*/ 1110 h 3117"/>
                <a:gd name="T96" fmla="*/ 2595 w 3413"/>
                <a:gd name="T97" fmla="*/ 1190 h 3117"/>
                <a:gd name="T98" fmla="*/ 2364 w 3413"/>
                <a:gd name="T99" fmla="*/ 833 h 3117"/>
                <a:gd name="T100" fmla="*/ 2498 w 3413"/>
                <a:gd name="T101" fmla="*/ 479 h 3117"/>
                <a:gd name="T102" fmla="*/ 1521 w 3413"/>
                <a:gd name="T103" fmla="*/ 25 h 3117"/>
                <a:gd name="T104" fmla="*/ 1800 w 3413"/>
                <a:gd name="T105" fmla="*/ 336 h 3117"/>
                <a:gd name="T106" fmla="*/ 1684 w 3413"/>
                <a:gd name="T107" fmla="*/ 744 h 3117"/>
                <a:gd name="T108" fmla="*/ 1274 w 3413"/>
                <a:gd name="T109" fmla="*/ 860 h 3117"/>
                <a:gd name="T110" fmla="*/ 962 w 3413"/>
                <a:gd name="T111" fmla="*/ 583 h 3117"/>
                <a:gd name="T112" fmla="*/ 1033 w 3413"/>
                <a:gd name="T113" fmla="*/ 163 h 3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13" h="3117">
                  <a:moveTo>
                    <a:pt x="1223" y="2058"/>
                  </a:moveTo>
                  <a:lnTo>
                    <a:pt x="1566" y="2058"/>
                  </a:lnTo>
                  <a:lnTo>
                    <a:pt x="1622" y="2061"/>
                  </a:lnTo>
                  <a:lnTo>
                    <a:pt x="1676" y="2070"/>
                  </a:lnTo>
                  <a:lnTo>
                    <a:pt x="1729" y="2085"/>
                  </a:lnTo>
                  <a:lnTo>
                    <a:pt x="1778" y="2104"/>
                  </a:lnTo>
                  <a:lnTo>
                    <a:pt x="1826" y="2129"/>
                  </a:lnTo>
                  <a:lnTo>
                    <a:pt x="1870" y="2158"/>
                  </a:lnTo>
                  <a:lnTo>
                    <a:pt x="1911" y="2191"/>
                  </a:lnTo>
                  <a:lnTo>
                    <a:pt x="1948" y="2228"/>
                  </a:lnTo>
                  <a:lnTo>
                    <a:pt x="1982" y="2269"/>
                  </a:lnTo>
                  <a:lnTo>
                    <a:pt x="2011" y="2313"/>
                  </a:lnTo>
                  <a:lnTo>
                    <a:pt x="2035" y="2360"/>
                  </a:lnTo>
                  <a:lnTo>
                    <a:pt x="2055" y="2410"/>
                  </a:lnTo>
                  <a:lnTo>
                    <a:pt x="2070" y="2463"/>
                  </a:lnTo>
                  <a:lnTo>
                    <a:pt x="2078" y="2516"/>
                  </a:lnTo>
                  <a:lnTo>
                    <a:pt x="2081" y="2572"/>
                  </a:lnTo>
                  <a:lnTo>
                    <a:pt x="2081" y="2989"/>
                  </a:lnTo>
                  <a:lnTo>
                    <a:pt x="2079" y="2989"/>
                  </a:lnTo>
                  <a:lnTo>
                    <a:pt x="2052" y="3003"/>
                  </a:lnTo>
                  <a:lnTo>
                    <a:pt x="2046" y="3006"/>
                  </a:lnTo>
                  <a:lnTo>
                    <a:pt x="2035" y="3011"/>
                  </a:lnTo>
                  <a:lnTo>
                    <a:pt x="2019" y="3017"/>
                  </a:lnTo>
                  <a:lnTo>
                    <a:pt x="1998" y="3027"/>
                  </a:lnTo>
                  <a:lnTo>
                    <a:pt x="1971" y="3036"/>
                  </a:lnTo>
                  <a:lnTo>
                    <a:pt x="1939" y="3046"/>
                  </a:lnTo>
                  <a:lnTo>
                    <a:pt x="1903" y="3058"/>
                  </a:lnTo>
                  <a:lnTo>
                    <a:pt x="1861" y="3069"/>
                  </a:lnTo>
                  <a:lnTo>
                    <a:pt x="1815" y="3079"/>
                  </a:lnTo>
                  <a:lnTo>
                    <a:pt x="1763" y="3090"/>
                  </a:lnTo>
                  <a:lnTo>
                    <a:pt x="1708" y="3099"/>
                  </a:lnTo>
                  <a:lnTo>
                    <a:pt x="1647" y="3106"/>
                  </a:lnTo>
                  <a:lnTo>
                    <a:pt x="1581" y="3112"/>
                  </a:lnTo>
                  <a:lnTo>
                    <a:pt x="1513" y="3116"/>
                  </a:lnTo>
                  <a:lnTo>
                    <a:pt x="1438" y="3117"/>
                  </a:lnTo>
                  <a:lnTo>
                    <a:pt x="1372" y="3116"/>
                  </a:lnTo>
                  <a:lnTo>
                    <a:pt x="1304" y="3113"/>
                  </a:lnTo>
                  <a:lnTo>
                    <a:pt x="1231" y="3107"/>
                  </a:lnTo>
                  <a:lnTo>
                    <a:pt x="1156" y="3099"/>
                  </a:lnTo>
                  <a:lnTo>
                    <a:pt x="1078" y="3086"/>
                  </a:lnTo>
                  <a:lnTo>
                    <a:pt x="997" y="3072"/>
                  </a:lnTo>
                  <a:lnTo>
                    <a:pt x="913" y="3053"/>
                  </a:lnTo>
                  <a:lnTo>
                    <a:pt x="826" y="3031"/>
                  </a:lnTo>
                  <a:lnTo>
                    <a:pt x="737" y="3005"/>
                  </a:lnTo>
                  <a:lnTo>
                    <a:pt x="709" y="2996"/>
                  </a:lnTo>
                  <a:lnTo>
                    <a:pt x="707" y="2989"/>
                  </a:lnTo>
                  <a:lnTo>
                    <a:pt x="707" y="2572"/>
                  </a:lnTo>
                  <a:lnTo>
                    <a:pt x="710" y="2516"/>
                  </a:lnTo>
                  <a:lnTo>
                    <a:pt x="719" y="2463"/>
                  </a:lnTo>
                  <a:lnTo>
                    <a:pt x="734" y="2410"/>
                  </a:lnTo>
                  <a:lnTo>
                    <a:pt x="753" y="2360"/>
                  </a:lnTo>
                  <a:lnTo>
                    <a:pt x="778" y="2313"/>
                  </a:lnTo>
                  <a:lnTo>
                    <a:pt x="807" y="2269"/>
                  </a:lnTo>
                  <a:lnTo>
                    <a:pt x="840" y="2228"/>
                  </a:lnTo>
                  <a:lnTo>
                    <a:pt x="878" y="2191"/>
                  </a:lnTo>
                  <a:lnTo>
                    <a:pt x="919" y="2158"/>
                  </a:lnTo>
                  <a:lnTo>
                    <a:pt x="963" y="2129"/>
                  </a:lnTo>
                  <a:lnTo>
                    <a:pt x="1010" y="2104"/>
                  </a:lnTo>
                  <a:lnTo>
                    <a:pt x="1060" y="2085"/>
                  </a:lnTo>
                  <a:lnTo>
                    <a:pt x="1113" y="2070"/>
                  </a:lnTo>
                  <a:lnTo>
                    <a:pt x="1167" y="2061"/>
                  </a:lnTo>
                  <a:lnTo>
                    <a:pt x="1223" y="2058"/>
                  </a:lnTo>
                  <a:close/>
                  <a:moveTo>
                    <a:pt x="1892" y="1643"/>
                  </a:moveTo>
                  <a:lnTo>
                    <a:pt x="2232" y="1643"/>
                  </a:lnTo>
                  <a:lnTo>
                    <a:pt x="2288" y="1647"/>
                  </a:lnTo>
                  <a:lnTo>
                    <a:pt x="2343" y="1655"/>
                  </a:lnTo>
                  <a:lnTo>
                    <a:pt x="2395" y="1669"/>
                  </a:lnTo>
                  <a:lnTo>
                    <a:pt x="2446" y="1689"/>
                  </a:lnTo>
                  <a:lnTo>
                    <a:pt x="2492" y="1714"/>
                  </a:lnTo>
                  <a:lnTo>
                    <a:pt x="2537" y="1743"/>
                  </a:lnTo>
                  <a:lnTo>
                    <a:pt x="2578" y="1776"/>
                  </a:lnTo>
                  <a:lnTo>
                    <a:pt x="2616" y="1813"/>
                  </a:lnTo>
                  <a:lnTo>
                    <a:pt x="2649" y="1854"/>
                  </a:lnTo>
                  <a:lnTo>
                    <a:pt x="2678" y="1899"/>
                  </a:lnTo>
                  <a:lnTo>
                    <a:pt x="2703" y="1945"/>
                  </a:lnTo>
                  <a:lnTo>
                    <a:pt x="2723" y="1996"/>
                  </a:lnTo>
                  <a:lnTo>
                    <a:pt x="2737" y="2047"/>
                  </a:lnTo>
                  <a:lnTo>
                    <a:pt x="2745" y="2102"/>
                  </a:lnTo>
                  <a:lnTo>
                    <a:pt x="2748" y="2158"/>
                  </a:lnTo>
                  <a:lnTo>
                    <a:pt x="2748" y="2575"/>
                  </a:lnTo>
                  <a:lnTo>
                    <a:pt x="2745" y="2575"/>
                  </a:lnTo>
                  <a:lnTo>
                    <a:pt x="2718" y="2589"/>
                  </a:lnTo>
                  <a:lnTo>
                    <a:pt x="2713" y="2591"/>
                  </a:lnTo>
                  <a:lnTo>
                    <a:pt x="2702" y="2596"/>
                  </a:lnTo>
                  <a:lnTo>
                    <a:pt x="2686" y="2603"/>
                  </a:lnTo>
                  <a:lnTo>
                    <a:pt x="2664" y="2611"/>
                  </a:lnTo>
                  <a:lnTo>
                    <a:pt x="2638" y="2622"/>
                  </a:lnTo>
                  <a:lnTo>
                    <a:pt x="2605" y="2632"/>
                  </a:lnTo>
                  <a:lnTo>
                    <a:pt x="2569" y="2643"/>
                  </a:lnTo>
                  <a:lnTo>
                    <a:pt x="2528" y="2654"/>
                  </a:lnTo>
                  <a:lnTo>
                    <a:pt x="2481" y="2665"/>
                  </a:lnTo>
                  <a:lnTo>
                    <a:pt x="2429" y="2675"/>
                  </a:lnTo>
                  <a:lnTo>
                    <a:pt x="2373" y="2684"/>
                  </a:lnTo>
                  <a:lnTo>
                    <a:pt x="2312" y="2692"/>
                  </a:lnTo>
                  <a:lnTo>
                    <a:pt x="2247" y="2698"/>
                  </a:lnTo>
                  <a:lnTo>
                    <a:pt x="2177" y="2701"/>
                  </a:lnTo>
                  <a:lnTo>
                    <a:pt x="2177" y="2573"/>
                  </a:lnTo>
                  <a:lnTo>
                    <a:pt x="2174" y="2510"/>
                  </a:lnTo>
                  <a:lnTo>
                    <a:pt x="2165" y="2449"/>
                  </a:lnTo>
                  <a:lnTo>
                    <a:pt x="2149" y="2390"/>
                  </a:lnTo>
                  <a:lnTo>
                    <a:pt x="2129" y="2333"/>
                  </a:lnTo>
                  <a:lnTo>
                    <a:pt x="2102" y="2280"/>
                  </a:lnTo>
                  <a:lnTo>
                    <a:pt x="2071" y="2229"/>
                  </a:lnTo>
                  <a:lnTo>
                    <a:pt x="2035" y="2183"/>
                  </a:lnTo>
                  <a:lnTo>
                    <a:pt x="1995" y="2138"/>
                  </a:lnTo>
                  <a:lnTo>
                    <a:pt x="1950" y="2099"/>
                  </a:lnTo>
                  <a:lnTo>
                    <a:pt x="1903" y="2064"/>
                  </a:lnTo>
                  <a:lnTo>
                    <a:pt x="1851" y="2034"/>
                  </a:lnTo>
                  <a:lnTo>
                    <a:pt x="1797" y="2008"/>
                  </a:lnTo>
                  <a:lnTo>
                    <a:pt x="1740" y="1988"/>
                  </a:lnTo>
                  <a:lnTo>
                    <a:pt x="1772" y="1954"/>
                  </a:lnTo>
                  <a:lnTo>
                    <a:pt x="1802" y="1916"/>
                  </a:lnTo>
                  <a:lnTo>
                    <a:pt x="1827" y="1877"/>
                  </a:lnTo>
                  <a:lnTo>
                    <a:pt x="1849" y="1834"/>
                  </a:lnTo>
                  <a:lnTo>
                    <a:pt x="1868" y="1789"/>
                  </a:lnTo>
                  <a:lnTo>
                    <a:pt x="1880" y="1743"/>
                  </a:lnTo>
                  <a:lnTo>
                    <a:pt x="1889" y="1693"/>
                  </a:lnTo>
                  <a:lnTo>
                    <a:pt x="1892" y="1643"/>
                  </a:lnTo>
                  <a:close/>
                  <a:moveTo>
                    <a:pt x="516" y="1643"/>
                  </a:moveTo>
                  <a:lnTo>
                    <a:pt x="858" y="1643"/>
                  </a:lnTo>
                  <a:lnTo>
                    <a:pt x="877" y="1644"/>
                  </a:lnTo>
                  <a:lnTo>
                    <a:pt x="896" y="1646"/>
                  </a:lnTo>
                  <a:lnTo>
                    <a:pt x="900" y="1695"/>
                  </a:lnTo>
                  <a:lnTo>
                    <a:pt x="909" y="1744"/>
                  </a:lnTo>
                  <a:lnTo>
                    <a:pt x="922" y="1790"/>
                  </a:lnTo>
                  <a:lnTo>
                    <a:pt x="940" y="1835"/>
                  </a:lnTo>
                  <a:lnTo>
                    <a:pt x="962" y="1877"/>
                  </a:lnTo>
                  <a:lnTo>
                    <a:pt x="988" y="1917"/>
                  </a:lnTo>
                  <a:lnTo>
                    <a:pt x="1017" y="1954"/>
                  </a:lnTo>
                  <a:lnTo>
                    <a:pt x="1049" y="1988"/>
                  </a:lnTo>
                  <a:lnTo>
                    <a:pt x="992" y="2008"/>
                  </a:lnTo>
                  <a:lnTo>
                    <a:pt x="938" y="2034"/>
                  </a:lnTo>
                  <a:lnTo>
                    <a:pt x="886" y="2064"/>
                  </a:lnTo>
                  <a:lnTo>
                    <a:pt x="838" y="2099"/>
                  </a:lnTo>
                  <a:lnTo>
                    <a:pt x="794" y="2138"/>
                  </a:lnTo>
                  <a:lnTo>
                    <a:pt x="753" y="2182"/>
                  </a:lnTo>
                  <a:lnTo>
                    <a:pt x="718" y="2229"/>
                  </a:lnTo>
                  <a:lnTo>
                    <a:pt x="686" y="2280"/>
                  </a:lnTo>
                  <a:lnTo>
                    <a:pt x="660" y="2333"/>
                  </a:lnTo>
                  <a:lnTo>
                    <a:pt x="639" y="2390"/>
                  </a:lnTo>
                  <a:lnTo>
                    <a:pt x="624" y="2449"/>
                  </a:lnTo>
                  <a:lnTo>
                    <a:pt x="615" y="2510"/>
                  </a:lnTo>
                  <a:lnTo>
                    <a:pt x="611" y="2573"/>
                  </a:lnTo>
                  <a:lnTo>
                    <a:pt x="611" y="2699"/>
                  </a:lnTo>
                  <a:lnTo>
                    <a:pt x="537" y="2694"/>
                  </a:lnTo>
                  <a:lnTo>
                    <a:pt x="460" y="2685"/>
                  </a:lnTo>
                  <a:lnTo>
                    <a:pt x="380" y="2673"/>
                  </a:lnTo>
                  <a:lnTo>
                    <a:pt x="296" y="2659"/>
                  </a:lnTo>
                  <a:lnTo>
                    <a:pt x="210" y="2640"/>
                  </a:lnTo>
                  <a:lnTo>
                    <a:pt x="122" y="2618"/>
                  </a:lnTo>
                  <a:lnTo>
                    <a:pt x="30" y="2591"/>
                  </a:lnTo>
                  <a:lnTo>
                    <a:pt x="1" y="2581"/>
                  </a:lnTo>
                  <a:lnTo>
                    <a:pt x="0" y="2575"/>
                  </a:lnTo>
                  <a:lnTo>
                    <a:pt x="0" y="2158"/>
                  </a:lnTo>
                  <a:lnTo>
                    <a:pt x="3" y="2102"/>
                  </a:lnTo>
                  <a:lnTo>
                    <a:pt x="12" y="2047"/>
                  </a:lnTo>
                  <a:lnTo>
                    <a:pt x="26" y="1996"/>
                  </a:lnTo>
                  <a:lnTo>
                    <a:pt x="46" y="1945"/>
                  </a:lnTo>
                  <a:lnTo>
                    <a:pt x="70" y="1899"/>
                  </a:lnTo>
                  <a:lnTo>
                    <a:pt x="99" y="1854"/>
                  </a:lnTo>
                  <a:lnTo>
                    <a:pt x="133" y="1813"/>
                  </a:lnTo>
                  <a:lnTo>
                    <a:pt x="170" y="1776"/>
                  </a:lnTo>
                  <a:lnTo>
                    <a:pt x="211" y="1743"/>
                  </a:lnTo>
                  <a:lnTo>
                    <a:pt x="256" y="1714"/>
                  </a:lnTo>
                  <a:lnTo>
                    <a:pt x="303" y="1689"/>
                  </a:lnTo>
                  <a:lnTo>
                    <a:pt x="353" y="1669"/>
                  </a:lnTo>
                  <a:lnTo>
                    <a:pt x="405" y="1655"/>
                  </a:lnTo>
                  <a:lnTo>
                    <a:pt x="460" y="1647"/>
                  </a:lnTo>
                  <a:lnTo>
                    <a:pt x="516" y="1643"/>
                  </a:lnTo>
                  <a:close/>
                  <a:moveTo>
                    <a:pt x="2558" y="1240"/>
                  </a:moveTo>
                  <a:lnTo>
                    <a:pt x="2897" y="1240"/>
                  </a:lnTo>
                  <a:lnTo>
                    <a:pt x="2953" y="1242"/>
                  </a:lnTo>
                  <a:lnTo>
                    <a:pt x="3008" y="1251"/>
                  </a:lnTo>
                  <a:lnTo>
                    <a:pt x="3059" y="1265"/>
                  </a:lnTo>
                  <a:lnTo>
                    <a:pt x="3110" y="1285"/>
                  </a:lnTo>
                  <a:lnTo>
                    <a:pt x="3157" y="1310"/>
                  </a:lnTo>
                  <a:lnTo>
                    <a:pt x="3201" y="1339"/>
                  </a:lnTo>
                  <a:lnTo>
                    <a:pt x="3243" y="1372"/>
                  </a:lnTo>
                  <a:lnTo>
                    <a:pt x="3280" y="1409"/>
                  </a:lnTo>
                  <a:lnTo>
                    <a:pt x="3313" y="1450"/>
                  </a:lnTo>
                  <a:lnTo>
                    <a:pt x="3342" y="1494"/>
                  </a:lnTo>
                  <a:lnTo>
                    <a:pt x="3367" y="1541"/>
                  </a:lnTo>
                  <a:lnTo>
                    <a:pt x="3387" y="1591"/>
                  </a:lnTo>
                  <a:lnTo>
                    <a:pt x="3401" y="1643"/>
                  </a:lnTo>
                  <a:lnTo>
                    <a:pt x="3410" y="1697"/>
                  </a:lnTo>
                  <a:lnTo>
                    <a:pt x="3413" y="1754"/>
                  </a:lnTo>
                  <a:lnTo>
                    <a:pt x="3413" y="2170"/>
                  </a:lnTo>
                  <a:lnTo>
                    <a:pt x="3410" y="2170"/>
                  </a:lnTo>
                  <a:lnTo>
                    <a:pt x="3383" y="2184"/>
                  </a:lnTo>
                  <a:lnTo>
                    <a:pt x="3378" y="2187"/>
                  </a:lnTo>
                  <a:lnTo>
                    <a:pt x="3367" y="2192"/>
                  </a:lnTo>
                  <a:lnTo>
                    <a:pt x="3351" y="2199"/>
                  </a:lnTo>
                  <a:lnTo>
                    <a:pt x="3329" y="2207"/>
                  </a:lnTo>
                  <a:lnTo>
                    <a:pt x="3302" y="2217"/>
                  </a:lnTo>
                  <a:lnTo>
                    <a:pt x="3271" y="2227"/>
                  </a:lnTo>
                  <a:lnTo>
                    <a:pt x="3233" y="2238"/>
                  </a:lnTo>
                  <a:lnTo>
                    <a:pt x="3192" y="2250"/>
                  </a:lnTo>
                  <a:lnTo>
                    <a:pt x="3145" y="2260"/>
                  </a:lnTo>
                  <a:lnTo>
                    <a:pt x="3094" y="2270"/>
                  </a:lnTo>
                  <a:lnTo>
                    <a:pt x="3038" y="2280"/>
                  </a:lnTo>
                  <a:lnTo>
                    <a:pt x="2977" y="2288"/>
                  </a:lnTo>
                  <a:lnTo>
                    <a:pt x="2912" y="2293"/>
                  </a:lnTo>
                  <a:lnTo>
                    <a:pt x="2842" y="2297"/>
                  </a:lnTo>
                  <a:lnTo>
                    <a:pt x="2842" y="2169"/>
                  </a:lnTo>
                  <a:lnTo>
                    <a:pt x="2839" y="2106"/>
                  </a:lnTo>
                  <a:lnTo>
                    <a:pt x="2829" y="2045"/>
                  </a:lnTo>
                  <a:lnTo>
                    <a:pt x="2814" y="1986"/>
                  </a:lnTo>
                  <a:lnTo>
                    <a:pt x="2793" y="1930"/>
                  </a:lnTo>
                  <a:lnTo>
                    <a:pt x="2767" y="1876"/>
                  </a:lnTo>
                  <a:lnTo>
                    <a:pt x="2735" y="1825"/>
                  </a:lnTo>
                  <a:lnTo>
                    <a:pt x="2700" y="1778"/>
                  </a:lnTo>
                  <a:lnTo>
                    <a:pt x="2659" y="1734"/>
                  </a:lnTo>
                  <a:lnTo>
                    <a:pt x="2615" y="1695"/>
                  </a:lnTo>
                  <a:lnTo>
                    <a:pt x="2567" y="1660"/>
                  </a:lnTo>
                  <a:lnTo>
                    <a:pt x="2516" y="1629"/>
                  </a:lnTo>
                  <a:lnTo>
                    <a:pt x="2461" y="1604"/>
                  </a:lnTo>
                  <a:lnTo>
                    <a:pt x="2404" y="1584"/>
                  </a:lnTo>
                  <a:lnTo>
                    <a:pt x="2438" y="1549"/>
                  </a:lnTo>
                  <a:lnTo>
                    <a:pt x="2467" y="1512"/>
                  </a:lnTo>
                  <a:lnTo>
                    <a:pt x="2492" y="1472"/>
                  </a:lnTo>
                  <a:lnTo>
                    <a:pt x="2514" y="1430"/>
                  </a:lnTo>
                  <a:lnTo>
                    <a:pt x="2532" y="1384"/>
                  </a:lnTo>
                  <a:lnTo>
                    <a:pt x="2545" y="1338"/>
                  </a:lnTo>
                  <a:lnTo>
                    <a:pt x="2554" y="1289"/>
                  </a:lnTo>
                  <a:lnTo>
                    <a:pt x="2558" y="1240"/>
                  </a:lnTo>
                  <a:close/>
                  <a:moveTo>
                    <a:pt x="1395" y="1227"/>
                  </a:moveTo>
                  <a:lnTo>
                    <a:pt x="1445" y="1230"/>
                  </a:lnTo>
                  <a:lnTo>
                    <a:pt x="1493" y="1240"/>
                  </a:lnTo>
                  <a:lnTo>
                    <a:pt x="1540" y="1254"/>
                  </a:lnTo>
                  <a:lnTo>
                    <a:pt x="1584" y="1275"/>
                  </a:lnTo>
                  <a:lnTo>
                    <a:pt x="1625" y="1299"/>
                  </a:lnTo>
                  <a:lnTo>
                    <a:pt x="1662" y="1328"/>
                  </a:lnTo>
                  <a:lnTo>
                    <a:pt x="1695" y="1363"/>
                  </a:lnTo>
                  <a:lnTo>
                    <a:pt x="1726" y="1400"/>
                  </a:lnTo>
                  <a:lnTo>
                    <a:pt x="1750" y="1440"/>
                  </a:lnTo>
                  <a:lnTo>
                    <a:pt x="1770" y="1483"/>
                  </a:lnTo>
                  <a:lnTo>
                    <a:pt x="1786" y="1530"/>
                  </a:lnTo>
                  <a:lnTo>
                    <a:pt x="1794" y="1578"/>
                  </a:lnTo>
                  <a:lnTo>
                    <a:pt x="1797" y="1629"/>
                  </a:lnTo>
                  <a:lnTo>
                    <a:pt x="1794" y="1680"/>
                  </a:lnTo>
                  <a:lnTo>
                    <a:pt x="1786" y="1728"/>
                  </a:lnTo>
                  <a:lnTo>
                    <a:pt x="1770" y="1775"/>
                  </a:lnTo>
                  <a:lnTo>
                    <a:pt x="1750" y="1818"/>
                  </a:lnTo>
                  <a:lnTo>
                    <a:pt x="1726" y="1858"/>
                  </a:lnTo>
                  <a:lnTo>
                    <a:pt x="1695" y="1895"/>
                  </a:lnTo>
                  <a:lnTo>
                    <a:pt x="1662" y="1930"/>
                  </a:lnTo>
                  <a:lnTo>
                    <a:pt x="1625" y="1959"/>
                  </a:lnTo>
                  <a:lnTo>
                    <a:pt x="1584" y="1983"/>
                  </a:lnTo>
                  <a:lnTo>
                    <a:pt x="1540" y="2004"/>
                  </a:lnTo>
                  <a:lnTo>
                    <a:pt x="1493" y="2018"/>
                  </a:lnTo>
                  <a:lnTo>
                    <a:pt x="1445" y="2028"/>
                  </a:lnTo>
                  <a:lnTo>
                    <a:pt x="1395" y="2031"/>
                  </a:lnTo>
                  <a:lnTo>
                    <a:pt x="1344" y="2028"/>
                  </a:lnTo>
                  <a:lnTo>
                    <a:pt x="1295" y="2018"/>
                  </a:lnTo>
                  <a:lnTo>
                    <a:pt x="1249" y="2004"/>
                  </a:lnTo>
                  <a:lnTo>
                    <a:pt x="1205" y="1983"/>
                  </a:lnTo>
                  <a:lnTo>
                    <a:pt x="1164" y="1959"/>
                  </a:lnTo>
                  <a:lnTo>
                    <a:pt x="1127" y="1930"/>
                  </a:lnTo>
                  <a:lnTo>
                    <a:pt x="1093" y="1895"/>
                  </a:lnTo>
                  <a:lnTo>
                    <a:pt x="1063" y="1858"/>
                  </a:lnTo>
                  <a:lnTo>
                    <a:pt x="1038" y="1818"/>
                  </a:lnTo>
                  <a:lnTo>
                    <a:pt x="1019" y="1775"/>
                  </a:lnTo>
                  <a:lnTo>
                    <a:pt x="1003" y="1728"/>
                  </a:lnTo>
                  <a:lnTo>
                    <a:pt x="994" y="1680"/>
                  </a:lnTo>
                  <a:lnTo>
                    <a:pt x="991" y="1629"/>
                  </a:lnTo>
                  <a:lnTo>
                    <a:pt x="994" y="1578"/>
                  </a:lnTo>
                  <a:lnTo>
                    <a:pt x="1003" y="1530"/>
                  </a:lnTo>
                  <a:lnTo>
                    <a:pt x="1019" y="1483"/>
                  </a:lnTo>
                  <a:lnTo>
                    <a:pt x="1038" y="1440"/>
                  </a:lnTo>
                  <a:lnTo>
                    <a:pt x="1063" y="1400"/>
                  </a:lnTo>
                  <a:lnTo>
                    <a:pt x="1093" y="1363"/>
                  </a:lnTo>
                  <a:lnTo>
                    <a:pt x="1127" y="1328"/>
                  </a:lnTo>
                  <a:lnTo>
                    <a:pt x="1164" y="1299"/>
                  </a:lnTo>
                  <a:lnTo>
                    <a:pt x="1205" y="1275"/>
                  </a:lnTo>
                  <a:lnTo>
                    <a:pt x="1249" y="1254"/>
                  </a:lnTo>
                  <a:lnTo>
                    <a:pt x="1295" y="1240"/>
                  </a:lnTo>
                  <a:lnTo>
                    <a:pt x="1344" y="1230"/>
                  </a:lnTo>
                  <a:lnTo>
                    <a:pt x="1395" y="1227"/>
                  </a:lnTo>
                  <a:close/>
                  <a:moveTo>
                    <a:pt x="1189" y="902"/>
                  </a:moveTo>
                  <a:lnTo>
                    <a:pt x="1560" y="902"/>
                  </a:lnTo>
                  <a:lnTo>
                    <a:pt x="1618" y="905"/>
                  </a:lnTo>
                  <a:lnTo>
                    <a:pt x="1675" y="913"/>
                  </a:lnTo>
                  <a:lnTo>
                    <a:pt x="1650" y="951"/>
                  </a:lnTo>
                  <a:lnTo>
                    <a:pt x="1629" y="991"/>
                  </a:lnTo>
                  <a:lnTo>
                    <a:pt x="1612" y="1033"/>
                  </a:lnTo>
                  <a:lnTo>
                    <a:pt x="1598" y="1076"/>
                  </a:lnTo>
                  <a:lnTo>
                    <a:pt x="1589" y="1122"/>
                  </a:lnTo>
                  <a:lnTo>
                    <a:pt x="1585" y="1169"/>
                  </a:lnTo>
                  <a:lnTo>
                    <a:pt x="1540" y="1152"/>
                  </a:lnTo>
                  <a:lnTo>
                    <a:pt x="1493" y="1140"/>
                  </a:lnTo>
                  <a:lnTo>
                    <a:pt x="1445" y="1132"/>
                  </a:lnTo>
                  <a:lnTo>
                    <a:pt x="1395" y="1130"/>
                  </a:lnTo>
                  <a:lnTo>
                    <a:pt x="1345" y="1132"/>
                  </a:lnTo>
                  <a:lnTo>
                    <a:pt x="1298" y="1139"/>
                  </a:lnTo>
                  <a:lnTo>
                    <a:pt x="1251" y="1152"/>
                  </a:lnTo>
                  <a:lnTo>
                    <a:pt x="1207" y="1168"/>
                  </a:lnTo>
                  <a:lnTo>
                    <a:pt x="1165" y="1189"/>
                  </a:lnTo>
                  <a:lnTo>
                    <a:pt x="1162" y="1138"/>
                  </a:lnTo>
                  <a:lnTo>
                    <a:pt x="1153" y="1089"/>
                  </a:lnTo>
                  <a:lnTo>
                    <a:pt x="1140" y="1041"/>
                  </a:lnTo>
                  <a:lnTo>
                    <a:pt x="1122" y="997"/>
                  </a:lnTo>
                  <a:lnTo>
                    <a:pt x="1101" y="953"/>
                  </a:lnTo>
                  <a:lnTo>
                    <a:pt x="1075" y="913"/>
                  </a:lnTo>
                  <a:lnTo>
                    <a:pt x="1131" y="905"/>
                  </a:lnTo>
                  <a:lnTo>
                    <a:pt x="1189" y="902"/>
                  </a:lnTo>
                  <a:close/>
                  <a:moveTo>
                    <a:pt x="2061" y="813"/>
                  </a:moveTo>
                  <a:lnTo>
                    <a:pt x="2112" y="816"/>
                  </a:lnTo>
                  <a:lnTo>
                    <a:pt x="2161" y="824"/>
                  </a:lnTo>
                  <a:lnTo>
                    <a:pt x="2207" y="840"/>
                  </a:lnTo>
                  <a:lnTo>
                    <a:pt x="2251" y="859"/>
                  </a:lnTo>
                  <a:lnTo>
                    <a:pt x="2291" y="884"/>
                  </a:lnTo>
                  <a:lnTo>
                    <a:pt x="2329" y="914"/>
                  </a:lnTo>
                  <a:lnTo>
                    <a:pt x="2363" y="947"/>
                  </a:lnTo>
                  <a:lnTo>
                    <a:pt x="2392" y="984"/>
                  </a:lnTo>
                  <a:lnTo>
                    <a:pt x="2417" y="1026"/>
                  </a:lnTo>
                  <a:lnTo>
                    <a:pt x="2438" y="1069"/>
                  </a:lnTo>
                  <a:lnTo>
                    <a:pt x="2452" y="1116"/>
                  </a:lnTo>
                  <a:lnTo>
                    <a:pt x="2461" y="1164"/>
                  </a:lnTo>
                  <a:lnTo>
                    <a:pt x="2464" y="1214"/>
                  </a:lnTo>
                  <a:lnTo>
                    <a:pt x="2461" y="1264"/>
                  </a:lnTo>
                  <a:lnTo>
                    <a:pt x="2452" y="1313"/>
                  </a:lnTo>
                  <a:lnTo>
                    <a:pt x="2438" y="1359"/>
                  </a:lnTo>
                  <a:lnTo>
                    <a:pt x="2417" y="1403"/>
                  </a:lnTo>
                  <a:lnTo>
                    <a:pt x="2392" y="1444"/>
                  </a:lnTo>
                  <a:lnTo>
                    <a:pt x="2363" y="1481"/>
                  </a:lnTo>
                  <a:lnTo>
                    <a:pt x="2329" y="1514"/>
                  </a:lnTo>
                  <a:lnTo>
                    <a:pt x="2291" y="1544"/>
                  </a:lnTo>
                  <a:lnTo>
                    <a:pt x="2251" y="1569"/>
                  </a:lnTo>
                  <a:lnTo>
                    <a:pt x="2207" y="1589"/>
                  </a:lnTo>
                  <a:lnTo>
                    <a:pt x="2161" y="1604"/>
                  </a:lnTo>
                  <a:lnTo>
                    <a:pt x="2112" y="1612"/>
                  </a:lnTo>
                  <a:lnTo>
                    <a:pt x="2061" y="1616"/>
                  </a:lnTo>
                  <a:lnTo>
                    <a:pt x="2016" y="1614"/>
                  </a:lnTo>
                  <a:lnTo>
                    <a:pt x="1972" y="1606"/>
                  </a:lnTo>
                  <a:lnTo>
                    <a:pt x="1931" y="1594"/>
                  </a:lnTo>
                  <a:lnTo>
                    <a:pt x="1891" y="1578"/>
                  </a:lnTo>
                  <a:lnTo>
                    <a:pt x="1883" y="1527"/>
                  </a:lnTo>
                  <a:lnTo>
                    <a:pt x="1870" y="1477"/>
                  </a:lnTo>
                  <a:lnTo>
                    <a:pt x="1852" y="1431"/>
                  </a:lnTo>
                  <a:lnTo>
                    <a:pt x="1829" y="1385"/>
                  </a:lnTo>
                  <a:lnTo>
                    <a:pt x="1802" y="1344"/>
                  </a:lnTo>
                  <a:lnTo>
                    <a:pt x="1772" y="1305"/>
                  </a:lnTo>
                  <a:lnTo>
                    <a:pt x="1737" y="1269"/>
                  </a:lnTo>
                  <a:lnTo>
                    <a:pt x="1700" y="1236"/>
                  </a:lnTo>
                  <a:lnTo>
                    <a:pt x="1658" y="1209"/>
                  </a:lnTo>
                  <a:lnTo>
                    <a:pt x="1662" y="1158"/>
                  </a:lnTo>
                  <a:lnTo>
                    <a:pt x="1672" y="1110"/>
                  </a:lnTo>
                  <a:lnTo>
                    <a:pt x="1687" y="1065"/>
                  </a:lnTo>
                  <a:lnTo>
                    <a:pt x="1708" y="1022"/>
                  </a:lnTo>
                  <a:lnTo>
                    <a:pt x="1733" y="981"/>
                  </a:lnTo>
                  <a:lnTo>
                    <a:pt x="1762" y="945"/>
                  </a:lnTo>
                  <a:lnTo>
                    <a:pt x="1796" y="912"/>
                  </a:lnTo>
                  <a:lnTo>
                    <a:pt x="1833" y="883"/>
                  </a:lnTo>
                  <a:lnTo>
                    <a:pt x="1874" y="858"/>
                  </a:lnTo>
                  <a:lnTo>
                    <a:pt x="1917" y="839"/>
                  </a:lnTo>
                  <a:lnTo>
                    <a:pt x="1963" y="824"/>
                  </a:lnTo>
                  <a:lnTo>
                    <a:pt x="2012" y="815"/>
                  </a:lnTo>
                  <a:lnTo>
                    <a:pt x="2061" y="813"/>
                  </a:lnTo>
                  <a:close/>
                  <a:moveTo>
                    <a:pt x="687" y="813"/>
                  </a:moveTo>
                  <a:lnTo>
                    <a:pt x="738" y="816"/>
                  </a:lnTo>
                  <a:lnTo>
                    <a:pt x="787" y="824"/>
                  </a:lnTo>
                  <a:lnTo>
                    <a:pt x="833" y="840"/>
                  </a:lnTo>
                  <a:lnTo>
                    <a:pt x="877" y="859"/>
                  </a:lnTo>
                  <a:lnTo>
                    <a:pt x="917" y="884"/>
                  </a:lnTo>
                  <a:lnTo>
                    <a:pt x="954" y="914"/>
                  </a:lnTo>
                  <a:lnTo>
                    <a:pt x="989" y="947"/>
                  </a:lnTo>
                  <a:lnTo>
                    <a:pt x="1018" y="984"/>
                  </a:lnTo>
                  <a:lnTo>
                    <a:pt x="1043" y="1026"/>
                  </a:lnTo>
                  <a:lnTo>
                    <a:pt x="1063" y="1069"/>
                  </a:lnTo>
                  <a:lnTo>
                    <a:pt x="1078" y="1116"/>
                  </a:lnTo>
                  <a:lnTo>
                    <a:pt x="1087" y="1164"/>
                  </a:lnTo>
                  <a:lnTo>
                    <a:pt x="1090" y="1214"/>
                  </a:lnTo>
                  <a:lnTo>
                    <a:pt x="1089" y="1236"/>
                  </a:lnTo>
                  <a:lnTo>
                    <a:pt x="1049" y="1272"/>
                  </a:lnTo>
                  <a:lnTo>
                    <a:pt x="1013" y="1311"/>
                  </a:lnTo>
                  <a:lnTo>
                    <a:pt x="980" y="1353"/>
                  </a:lnTo>
                  <a:lnTo>
                    <a:pt x="952" y="1400"/>
                  </a:lnTo>
                  <a:lnTo>
                    <a:pt x="931" y="1448"/>
                  </a:lnTo>
                  <a:lnTo>
                    <a:pt x="913" y="1500"/>
                  </a:lnTo>
                  <a:lnTo>
                    <a:pt x="902" y="1554"/>
                  </a:lnTo>
                  <a:lnTo>
                    <a:pt x="863" y="1575"/>
                  </a:lnTo>
                  <a:lnTo>
                    <a:pt x="822" y="1593"/>
                  </a:lnTo>
                  <a:lnTo>
                    <a:pt x="778" y="1605"/>
                  </a:lnTo>
                  <a:lnTo>
                    <a:pt x="734" y="1614"/>
                  </a:lnTo>
                  <a:lnTo>
                    <a:pt x="687" y="1616"/>
                  </a:lnTo>
                  <a:lnTo>
                    <a:pt x="636" y="1612"/>
                  </a:lnTo>
                  <a:lnTo>
                    <a:pt x="588" y="1604"/>
                  </a:lnTo>
                  <a:lnTo>
                    <a:pt x="542" y="1589"/>
                  </a:lnTo>
                  <a:lnTo>
                    <a:pt x="497" y="1569"/>
                  </a:lnTo>
                  <a:lnTo>
                    <a:pt x="457" y="1544"/>
                  </a:lnTo>
                  <a:lnTo>
                    <a:pt x="420" y="1514"/>
                  </a:lnTo>
                  <a:lnTo>
                    <a:pt x="386" y="1481"/>
                  </a:lnTo>
                  <a:lnTo>
                    <a:pt x="357" y="1444"/>
                  </a:lnTo>
                  <a:lnTo>
                    <a:pt x="332" y="1403"/>
                  </a:lnTo>
                  <a:lnTo>
                    <a:pt x="311" y="1359"/>
                  </a:lnTo>
                  <a:lnTo>
                    <a:pt x="296" y="1313"/>
                  </a:lnTo>
                  <a:lnTo>
                    <a:pt x="287" y="1264"/>
                  </a:lnTo>
                  <a:lnTo>
                    <a:pt x="284" y="1214"/>
                  </a:lnTo>
                  <a:lnTo>
                    <a:pt x="287" y="1164"/>
                  </a:lnTo>
                  <a:lnTo>
                    <a:pt x="296" y="1116"/>
                  </a:lnTo>
                  <a:lnTo>
                    <a:pt x="311" y="1069"/>
                  </a:lnTo>
                  <a:lnTo>
                    <a:pt x="332" y="1026"/>
                  </a:lnTo>
                  <a:lnTo>
                    <a:pt x="357" y="984"/>
                  </a:lnTo>
                  <a:lnTo>
                    <a:pt x="386" y="947"/>
                  </a:lnTo>
                  <a:lnTo>
                    <a:pt x="420" y="914"/>
                  </a:lnTo>
                  <a:lnTo>
                    <a:pt x="457" y="884"/>
                  </a:lnTo>
                  <a:lnTo>
                    <a:pt x="497" y="859"/>
                  </a:lnTo>
                  <a:lnTo>
                    <a:pt x="542" y="840"/>
                  </a:lnTo>
                  <a:lnTo>
                    <a:pt x="588" y="824"/>
                  </a:lnTo>
                  <a:lnTo>
                    <a:pt x="636" y="816"/>
                  </a:lnTo>
                  <a:lnTo>
                    <a:pt x="687" y="813"/>
                  </a:lnTo>
                  <a:close/>
                  <a:moveTo>
                    <a:pt x="2726" y="408"/>
                  </a:moveTo>
                  <a:lnTo>
                    <a:pt x="2776" y="411"/>
                  </a:lnTo>
                  <a:lnTo>
                    <a:pt x="2825" y="420"/>
                  </a:lnTo>
                  <a:lnTo>
                    <a:pt x="2872" y="435"/>
                  </a:lnTo>
                  <a:lnTo>
                    <a:pt x="2915" y="456"/>
                  </a:lnTo>
                  <a:lnTo>
                    <a:pt x="2956" y="480"/>
                  </a:lnTo>
                  <a:lnTo>
                    <a:pt x="2994" y="509"/>
                  </a:lnTo>
                  <a:lnTo>
                    <a:pt x="3027" y="543"/>
                  </a:lnTo>
                  <a:lnTo>
                    <a:pt x="3056" y="581"/>
                  </a:lnTo>
                  <a:lnTo>
                    <a:pt x="3082" y="621"/>
                  </a:lnTo>
                  <a:lnTo>
                    <a:pt x="3102" y="665"/>
                  </a:lnTo>
                  <a:lnTo>
                    <a:pt x="3116" y="711"/>
                  </a:lnTo>
                  <a:lnTo>
                    <a:pt x="3126" y="759"/>
                  </a:lnTo>
                  <a:lnTo>
                    <a:pt x="3129" y="810"/>
                  </a:lnTo>
                  <a:lnTo>
                    <a:pt x="3126" y="860"/>
                  </a:lnTo>
                  <a:lnTo>
                    <a:pt x="3116" y="909"/>
                  </a:lnTo>
                  <a:lnTo>
                    <a:pt x="3102" y="956"/>
                  </a:lnTo>
                  <a:lnTo>
                    <a:pt x="3082" y="999"/>
                  </a:lnTo>
                  <a:lnTo>
                    <a:pt x="3056" y="1039"/>
                  </a:lnTo>
                  <a:lnTo>
                    <a:pt x="3027" y="1076"/>
                  </a:lnTo>
                  <a:lnTo>
                    <a:pt x="2994" y="1110"/>
                  </a:lnTo>
                  <a:lnTo>
                    <a:pt x="2956" y="1139"/>
                  </a:lnTo>
                  <a:lnTo>
                    <a:pt x="2915" y="1164"/>
                  </a:lnTo>
                  <a:lnTo>
                    <a:pt x="2872" y="1185"/>
                  </a:lnTo>
                  <a:lnTo>
                    <a:pt x="2825" y="1199"/>
                  </a:lnTo>
                  <a:lnTo>
                    <a:pt x="2776" y="1209"/>
                  </a:lnTo>
                  <a:lnTo>
                    <a:pt x="2726" y="1212"/>
                  </a:lnTo>
                  <a:lnTo>
                    <a:pt x="2681" y="1210"/>
                  </a:lnTo>
                  <a:lnTo>
                    <a:pt x="2638" y="1201"/>
                  </a:lnTo>
                  <a:lnTo>
                    <a:pt x="2595" y="1190"/>
                  </a:lnTo>
                  <a:lnTo>
                    <a:pt x="2556" y="1173"/>
                  </a:lnTo>
                  <a:lnTo>
                    <a:pt x="2547" y="1123"/>
                  </a:lnTo>
                  <a:lnTo>
                    <a:pt x="2534" y="1073"/>
                  </a:lnTo>
                  <a:lnTo>
                    <a:pt x="2516" y="1026"/>
                  </a:lnTo>
                  <a:lnTo>
                    <a:pt x="2493" y="981"/>
                  </a:lnTo>
                  <a:lnTo>
                    <a:pt x="2467" y="939"/>
                  </a:lnTo>
                  <a:lnTo>
                    <a:pt x="2436" y="901"/>
                  </a:lnTo>
                  <a:lnTo>
                    <a:pt x="2402" y="865"/>
                  </a:lnTo>
                  <a:lnTo>
                    <a:pt x="2364" y="833"/>
                  </a:lnTo>
                  <a:lnTo>
                    <a:pt x="2324" y="804"/>
                  </a:lnTo>
                  <a:lnTo>
                    <a:pt x="2327" y="754"/>
                  </a:lnTo>
                  <a:lnTo>
                    <a:pt x="2337" y="707"/>
                  </a:lnTo>
                  <a:lnTo>
                    <a:pt x="2352" y="661"/>
                  </a:lnTo>
                  <a:lnTo>
                    <a:pt x="2372" y="618"/>
                  </a:lnTo>
                  <a:lnTo>
                    <a:pt x="2397" y="577"/>
                  </a:lnTo>
                  <a:lnTo>
                    <a:pt x="2427" y="541"/>
                  </a:lnTo>
                  <a:lnTo>
                    <a:pt x="2460" y="508"/>
                  </a:lnTo>
                  <a:lnTo>
                    <a:pt x="2498" y="479"/>
                  </a:lnTo>
                  <a:lnTo>
                    <a:pt x="2538" y="455"/>
                  </a:lnTo>
                  <a:lnTo>
                    <a:pt x="2582" y="435"/>
                  </a:lnTo>
                  <a:lnTo>
                    <a:pt x="2627" y="420"/>
                  </a:lnTo>
                  <a:lnTo>
                    <a:pt x="2676" y="411"/>
                  </a:lnTo>
                  <a:lnTo>
                    <a:pt x="2726" y="408"/>
                  </a:lnTo>
                  <a:close/>
                  <a:moveTo>
                    <a:pt x="1374" y="0"/>
                  </a:moveTo>
                  <a:lnTo>
                    <a:pt x="1425" y="3"/>
                  </a:lnTo>
                  <a:lnTo>
                    <a:pt x="1475" y="11"/>
                  </a:lnTo>
                  <a:lnTo>
                    <a:pt x="1521" y="25"/>
                  </a:lnTo>
                  <a:lnTo>
                    <a:pt x="1567" y="44"/>
                  </a:lnTo>
                  <a:lnTo>
                    <a:pt x="1608" y="68"/>
                  </a:lnTo>
                  <a:lnTo>
                    <a:pt x="1648" y="96"/>
                  </a:lnTo>
                  <a:lnTo>
                    <a:pt x="1684" y="127"/>
                  </a:lnTo>
                  <a:lnTo>
                    <a:pt x="1715" y="163"/>
                  </a:lnTo>
                  <a:lnTo>
                    <a:pt x="1743" y="203"/>
                  </a:lnTo>
                  <a:lnTo>
                    <a:pt x="1767" y="244"/>
                  </a:lnTo>
                  <a:lnTo>
                    <a:pt x="1787" y="289"/>
                  </a:lnTo>
                  <a:lnTo>
                    <a:pt x="1800" y="336"/>
                  </a:lnTo>
                  <a:lnTo>
                    <a:pt x="1808" y="385"/>
                  </a:lnTo>
                  <a:lnTo>
                    <a:pt x="1812" y="436"/>
                  </a:lnTo>
                  <a:lnTo>
                    <a:pt x="1808" y="487"/>
                  </a:lnTo>
                  <a:lnTo>
                    <a:pt x="1800" y="536"/>
                  </a:lnTo>
                  <a:lnTo>
                    <a:pt x="1787" y="583"/>
                  </a:lnTo>
                  <a:lnTo>
                    <a:pt x="1767" y="628"/>
                  </a:lnTo>
                  <a:lnTo>
                    <a:pt x="1743" y="669"/>
                  </a:lnTo>
                  <a:lnTo>
                    <a:pt x="1715" y="709"/>
                  </a:lnTo>
                  <a:lnTo>
                    <a:pt x="1684" y="744"/>
                  </a:lnTo>
                  <a:lnTo>
                    <a:pt x="1648" y="776"/>
                  </a:lnTo>
                  <a:lnTo>
                    <a:pt x="1608" y="804"/>
                  </a:lnTo>
                  <a:lnTo>
                    <a:pt x="1567" y="827"/>
                  </a:lnTo>
                  <a:lnTo>
                    <a:pt x="1521" y="846"/>
                  </a:lnTo>
                  <a:lnTo>
                    <a:pt x="1475" y="860"/>
                  </a:lnTo>
                  <a:lnTo>
                    <a:pt x="1425" y="869"/>
                  </a:lnTo>
                  <a:lnTo>
                    <a:pt x="1374" y="872"/>
                  </a:lnTo>
                  <a:lnTo>
                    <a:pt x="1323" y="869"/>
                  </a:lnTo>
                  <a:lnTo>
                    <a:pt x="1274" y="860"/>
                  </a:lnTo>
                  <a:lnTo>
                    <a:pt x="1227" y="846"/>
                  </a:lnTo>
                  <a:lnTo>
                    <a:pt x="1181" y="827"/>
                  </a:lnTo>
                  <a:lnTo>
                    <a:pt x="1140" y="804"/>
                  </a:lnTo>
                  <a:lnTo>
                    <a:pt x="1101" y="776"/>
                  </a:lnTo>
                  <a:lnTo>
                    <a:pt x="1064" y="744"/>
                  </a:lnTo>
                  <a:lnTo>
                    <a:pt x="1033" y="709"/>
                  </a:lnTo>
                  <a:lnTo>
                    <a:pt x="1005" y="669"/>
                  </a:lnTo>
                  <a:lnTo>
                    <a:pt x="981" y="628"/>
                  </a:lnTo>
                  <a:lnTo>
                    <a:pt x="962" y="583"/>
                  </a:lnTo>
                  <a:lnTo>
                    <a:pt x="948" y="536"/>
                  </a:lnTo>
                  <a:lnTo>
                    <a:pt x="940" y="487"/>
                  </a:lnTo>
                  <a:lnTo>
                    <a:pt x="937" y="436"/>
                  </a:lnTo>
                  <a:lnTo>
                    <a:pt x="940" y="385"/>
                  </a:lnTo>
                  <a:lnTo>
                    <a:pt x="948" y="336"/>
                  </a:lnTo>
                  <a:lnTo>
                    <a:pt x="962" y="289"/>
                  </a:lnTo>
                  <a:lnTo>
                    <a:pt x="981" y="244"/>
                  </a:lnTo>
                  <a:lnTo>
                    <a:pt x="1005" y="203"/>
                  </a:lnTo>
                  <a:lnTo>
                    <a:pt x="1033" y="163"/>
                  </a:lnTo>
                  <a:lnTo>
                    <a:pt x="1064" y="127"/>
                  </a:lnTo>
                  <a:lnTo>
                    <a:pt x="1101" y="96"/>
                  </a:lnTo>
                  <a:lnTo>
                    <a:pt x="1140" y="68"/>
                  </a:lnTo>
                  <a:lnTo>
                    <a:pt x="1181" y="44"/>
                  </a:lnTo>
                  <a:lnTo>
                    <a:pt x="1227" y="25"/>
                  </a:lnTo>
                  <a:lnTo>
                    <a:pt x="1274" y="11"/>
                  </a:lnTo>
                  <a:lnTo>
                    <a:pt x="1323" y="3"/>
                  </a:lnTo>
                  <a:lnTo>
                    <a:pt x="137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nvGrpSpPr>
          <p:cNvPr id="109" name="Group 108"/>
          <p:cNvGrpSpPr/>
          <p:nvPr/>
        </p:nvGrpSpPr>
        <p:grpSpPr>
          <a:xfrm>
            <a:off x="3442528" y="3434123"/>
            <a:ext cx="958023" cy="1369164"/>
            <a:chOff x="4557375" y="4720331"/>
            <a:chExt cx="1277363" cy="1825547"/>
          </a:xfrm>
        </p:grpSpPr>
        <p:sp>
          <p:nvSpPr>
            <p:cNvPr id="48" name="Rectangle 47"/>
            <p:cNvSpPr/>
            <p:nvPr/>
          </p:nvSpPr>
          <p:spPr>
            <a:xfrm>
              <a:off x="4566688" y="4720331"/>
              <a:ext cx="1268050" cy="677106"/>
            </a:xfrm>
            <a:prstGeom prst="rect">
              <a:avLst/>
            </a:prstGeom>
          </p:spPr>
          <p:txBody>
            <a:bodyPr wrap="square">
              <a:spAutoFit/>
            </a:bodyPr>
            <a:lstStyle/>
            <a:p>
              <a:pPr algn="ctr" defTabSz="685783" fontAlgn="ctr"/>
              <a:r>
                <a:rPr lang="en-US" altLang="zh-TW" sz="900" dirty="0" smtClean="0">
                  <a:solidFill>
                    <a:prstClr val="white"/>
                  </a:solidFill>
                  <a:ea typeface="Heiti TC Light"/>
                  <a:cs typeface="Heiti TC Light"/>
                </a:rPr>
                <a:t>18</a:t>
              </a:r>
              <a:r>
                <a:rPr lang="zh-TW" altLang="en-US" sz="900" dirty="0" smtClean="0">
                  <a:solidFill>
                    <a:prstClr val="white"/>
                  </a:solidFill>
                  <a:ea typeface="Heiti TC Light"/>
                  <a:cs typeface="Heiti TC Light"/>
                </a:rPr>
                <a:t>歲以下子女</a:t>
              </a:r>
              <a:endParaRPr lang="en-US" sz="900" dirty="0" smtClean="0">
                <a:solidFill>
                  <a:prstClr val="white"/>
                </a:solidFill>
                <a:ea typeface="Heiti TC Light"/>
                <a:cs typeface="Heiti TC Light"/>
              </a:endParaRPr>
            </a:p>
            <a:p>
              <a:pPr algn="ctr" defTabSz="685783" fontAlgn="ctr"/>
              <a:r>
                <a:rPr lang="en-US" sz="900" dirty="0" smtClean="0">
                  <a:solidFill>
                    <a:prstClr val="white"/>
                  </a:solidFill>
                  <a:ea typeface="Heiti TC Light"/>
                  <a:cs typeface="Heiti TC Light"/>
                </a:rPr>
                <a:t>Children </a:t>
              </a:r>
              <a:r>
                <a:rPr lang="en-US" sz="900" dirty="0">
                  <a:solidFill>
                    <a:prstClr val="white"/>
                  </a:solidFill>
                  <a:ea typeface="Heiti TC Light"/>
                  <a:cs typeface="Heiti TC Light"/>
                </a:rPr>
                <a:t>under 18</a:t>
              </a:r>
            </a:p>
          </p:txBody>
        </p:sp>
        <p:sp>
          <p:nvSpPr>
            <p:cNvPr id="55" name="Rectangle 54"/>
            <p:cNvSpPr/>
            <p:nvPr/>
          </p:nvSpPr>
          <p:spPr>
            <a:xfrm>
              <a:off x="4557375" y="6053436"/>
              <a:ext cx="1119401" cy="492442"/>
            </a:xfrm>
            <a:prstGeom prst="rect">
              <a:avLst/>
            </a:prstGeom>
          </p:spPr>
          <p:txBody>
            <a:bodyPr wrap="square">
              <a:spAutoFit/>
            </a:bodyPr>
            <a:lstStyle/>
            <a:p>
              <a:pPr algn="ctr" defTabSz="685783" fontAlgn="ctr"/>
              <a:r>
                <a:rPr lang="en-US" b="1" dirty="0">
                  <a:solidFill>
                    <a:srgbClr val="33B392"/>
                  </a:solidFill>
                  <a:ea typeface="Heiti TC Light"/>
                  <a:cs typeface="Heiti TC Light"/>
                </a:rPr>
                <a:t>0.48</a:t>
              </a:r>
            </a:p>
          </p:txBody>
        </p:sp>
        <p:grpSp>
          <p:nvGrpSpPr>
            <p:cNvPr id="68" name="Group 9"/>
            <p:cNvGrpSpPr>
              <a:grpSpLocks noChangeAspect="1"/>
            </p:cNvGrpSpPr>
            <p:nvPr/>
          </p:nvGrpSpPr>
          <p:grpSpPr bwMode="auto">
            <a:xfrm>
              <a:off x="4792028" y="5413187"/>
              <a:ext cx="656011" cy="554010"/>
              <a:chOff x="-14" y="803"/>
              <a:chExt cx="328" cy="277"/>
            </a:xfrm>
            <a:solidFill>
              <a:schemeClr val="bg1"/>
            </a:solidFill>
          </p:grpSpPr>
          <p:sp>
            <p:nvSpPr>
              <p:cNvPr id="71" name="Freeform 11"/>
              <p:cNvSpPr>
                <a:spLocks noEditPoints="1"/>
              </p:cNvSpPr>
              <p:nvPr/>
            </p:nvSpPr>
            <p:spPr bwMode="auto">
              <a:xfrm>
                <a:off x="26" y="818"/>
                <a:ext cx="91" cy="85"/>
              </a:xfrm>
              <a:custGeom>
                <a:avLst/>
                <a:gdLst>
                  <a:gd name="T0" fmla="*/ 289 w 901"/>
                  <a:gd name="T1" fmla="*/ 395 h 852"/>
                  <a:gd name="T2" fmla="*/ 255 w 901"/>
                  <a:gd name="T3" fmla="*/ 385 h 852"/>
                  <a:gd name="T4" fmla="*/ 187 w 901"/>
                  <a:gd name="T5" fmla="*/ 381 h 852"/>
                  <a:gd name="T6" fmla="*/ 153 w 901"/>
                  <a:gd name="T7" fmla="*/ 436 h 852"/>
                  <a:gd name="T8" fmla="*/ 177 w 901"/>
                  <a:gd name="T9" fmla="*/ 560 h 852"/>
                  <a:gd name="T10" fmla="*/ 246 w 901"/>
                  <a:gd name="T11" fmla="*/ 661 h 852"/>
                  <a:gd name="T12" fmla="*/ 345 w 901"/>
                  <a:gd name="T13" fmla="*/ 728 h 852"/>
                  <a:gd name="T14" fmla="*/ 469 w 901"/>
                  <a:gd name="T15" fmla="*/ 753 h 852"/>
                  <a:gd name="T16" fmla="*/ 592 w 901"/>
                  <a:gd name="T17" fmla="*/ 728 h 852"/>
                  <a:gd name="T18" fmla="*/ 692 w 901"/>
                  <a:gd name="T19" fmla="*/ 661 h 852"/>
                  <a:gd name="T20" fmla="*/ 759 w 901"/>
                  <a:gd name="T21" fmla="*/ 560 h 852"/>
                  <a:gd name="T22" fmla="*/ 784 w 901"/>
                  <a:gd name="T23" fmla="*/ 436 h 852"/>
                  <a:gd name="T24" fmla="*/ 747 w 901"/>
                  <a:gd name="T25" fmla="*/ 379 h 852"/>
                  <a:gd name="T26" fmla="*/ 619 w 901"/>
                  <a:gd name="T27" fmla="*/ 368 h 852"/>
                  <a:gd name="T28" fmla="*/ 468 w 901"/>
                  <a:gd name="T29" fmla="*/ 382 h 852"/>
                  <a:gd name="T30" fmla="*/ 398 w 901"/>
                  <a:gd name="T31" fmla="*/ 403 h 852"/>
                  <a:gd name="T32" fmla="*/ 392 w 901"/>
                  <a:gd name="T33" fmla="*/ 392 h 852"/>
                  <a:gd name="T34" fmla="*/ 402 w 901"/>
                  <a:gd name="T35" fmla="*/ 368 h 852"/>
                  <a:gd name="T36" fmla="*/ 417 w 901"/>
                  <a:gd name="T37" fmla="*/ 344 h 852"/>
                  <a:gd name="T38" fmla="*/ 424 w 901"/>
                  <a:gd name="T39" fmla="*/ 333 h 852"/>
                  <a:gd name="T40" fmla="*/ 417 w 901"/>
                  <a:gd name="T41" fmla="*/ 1 h 852"/>
                  <a:gd name="T42" fmla="*/ 524 w 901"/>
                  <a:gd name="T43" fmla="*/ 8 h 852"/>
                  <a:gd name="T44" fmla="*/ 645 w 901"/>
                  <a:gd name="T45" fmla="*/ 22 h 852"/>
                  <a:gd name="T46" fmla="*/ 755 w 901"/>
                  <a:gd name="T47" fmla="*/ 42 h 852"/>
                  <a:gd name="T48" fmla="*/ 827 w 901"/>
                  <a:gd name="T49" fmla="*/ 68 h 852"/>
                  <a:gd name="T50" fmla="*/ 883 w 901"/>
                  <a:gd name="T51" fmla="*/ 130 h 852"/>
                  <a:gd name="T52" fmla="*/ 901 w 901"/>
                  <a:gd name="T53" fmla="*/ 207 h 852"/>
                  <a:gd name="T54" fmla="*/ 898 w 901"/>
                  <a:gd name="T55" fmla="*/ 295 h 852"/>
                  <a:gd name="T56" fmla="*/ 890 w 901"/>
                  <a:gd name="T57" fmla="*/ 392 h 852"/>
                  <a:gd name="T58" fmla="*/ 878 w 901"/>
                  <a:gd name="T59" fmla="*/ 524 h 852"/>
                  <a:gd name="T60" fmla="*/ 823 w 901"/>
                  <a:gd name="T61" fmla="*/ 655 h 852"/>
                  <a:gd name="T62" fmla="*/ 728 w 901"/>
                  <a:gd name="T63" fmla="*/ 758 h 852"/>
                  <a:gd name="T64" fmla="*/ 604 w 901"/>
                  <a:gd name="T65" fmla="*/ 827 h 852"/>
                  <a:gd name="T66" fmla="*/ 459 w 901"/>
                  <a:gd name="T67" fmla="*/ 852 h 852"/>
                  <a:gd name="T68" fmla="*/ 314 w 901"/>
                  <a:gd name="T69" fmla="*/ 827 h 852"/>
                  <a:gd name="T70" fmla="*/ 190 w 901"/>
                  <a:gd name="T71" fmla="*/ 758 h 852"/>
                  <a:gd name="T72" fmla="*/ 95 w 901"/>
                  <a:gd name="T73" fmla="*/ 655 h 852"/>
                  <a:gd name="T74" fmla="*/ 39 w 901"/>
                  <a:gd name="T75" fmla="*/ 524 h 852"/>
                  <a:gd name="T76" fmla="*/ 27 w 901"/>
                  <a:gd name="T77" fmla="*/ 394 h 852"/>
                  <a:gd name="T78" fmla="*/ 12 w 901"/>
                  <a:gd name="T79" fmla="*/ 313 h 852"/>
                  <a:gd name="T80" fmla="*/ 0 w 901"/>
                  <a:gd name="T81" fmla="*/ 246 h 852"/>
                  <a:gd name="T82" fmla="*/ 13 w 901"/>
                  <a:gd name="T83" fmla="*/ 187 h 852"/>
                  <a:gd name="T84" fmla="*/ 71 w 901"/>
                  <a:gd name="T85" fmla="*/ 129 h 852"/>
                  <a:gd name="T86" fmla="*/ 162 w 901"/>
                  <a:gd name="T87" fmla="*/ 69 h 852"/>
                  <a:gd name="T88" fmla="*/ 266 w 901"/>
                  <a:gd name="T89" fmla="*/ 20 h 852"/>
                  <a:gd name="T90" fmla="*/ 367 w 901"/>
                  <a:gd name="T91" fmla="*/ 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1" h="852">
                    <a:moveTo>
                      <a:pt x="424" y="333"/>
                    </a:moveTo>
                    <a:lnTo>
                      <a:pt x="291" y="396"/>
                    </a:lnTo>
                    <a:lnTo>
                      <a:pt x="289" y="395"/>
                    </a:lnTo>
                    <a:lnTo>
                      <a:pt x="282" y="392"/>
                    </a:lnTo>
                    <a:lnTo>
                      <a:pt x="270" y="389"/>
                    </a:lnTo>
                    <a:lnTo>
                      <a:pt x="255" y="385"/>
                    </a:lnTo>
                    <a:lnTo>
                      <a:pt x="235" y="382"/>
                    </a:lnTo>
                    <a:lnTo>
                      <a:pt x="213" y="380"/>
                    </a:lnTo>
                    <a:lnTo>
                      <a:pt x="187" y="381"/>
                    </a:lnTo>
                    <a:lnTo>
                      <a:pt x="158" y="384"/>
                    </a:lnTo>
                    <a:lnTo>
                      <a:pt x="155" y="410"/>
                    </a:lnTo>
                    <a:lnTo>
                      <a:pt x="153" y="436"/>
                    </a:lnTo>
                    <a:lnTo>
                      <a:pt x="156" y="480"/>
                    </a:lnTo>
                    <a:lnTo>
                      <a:pt x="164" y="521"/>
                    </a:lnTo>
                    <a:lnTo>
                      <a:pt x="177" y="560"/>
                    </a:lnTo>
                    <a:lnTo>
                      <a:pt x="196" y="596"/>
                    </a:lnTo>
                    <a:lnTo>
                      <a:pt x="219" y="630"/>
                    </a:lnTo>
                    <a:lnTo>
                      <a:pt x="246" y="661"/>
                    </a:lnTo>
                    <a:lnTo>
                      <a:pt x="276" y="687"/>
                    </a:lnTo>
                    <a:lnTo>
                      <a:pt x="309" y="710"/>
                    </a:lnTo>
                    <a:lnTo>
                      <a:pt x="345" y="728"/>
                    </a:lnTo>
                    <a:lnTo>
                      <a:pt x="384" y="742"/>
                    </a:lnTo>
                    <a:lnTo>
                      <a:pt x="426" y="750"/>
                    </a:lnTo>
                    <a:lnTo>
                      <a:pt x="469" y="753"/>
                    </a:lnTo>
                    <a:lnTo>
                      <a:pt x="511" y="750"/>
                    </a:lnTo>
                    <a:lnTo>
                      <a:pt x="552" y="742"/>
                    </a:lnTo>
                    <a:lnTo>
                      <a:pt x="592" y="728"/>
                    </a:lnTo>
                    <a:lnTo>
                      <a:pt x="627" y="710"/>
                    </a:lnTo>
                    <a:lnTo>
                      <a:pt x="661" y="687"/>
                    </a:lnTo>
                    <a:lnTo>
                      <a:pt x="692" y="661"/>
                    </a:lnTo>
                    <a:lnTo>
                      <a:pt x="718" y="630"/>
                    </a:lnTo>
                    <a:lnTo>
                      <a:pt x="740" y="596"/>
                    </a:lnTo>
                    <a:lnTo>
                      <a:pt x="759" y="560"/>
                    </a:lnTo>
                    <a:lnTo>
                      <a:pt x="773" y="521"/>
                    </a:lnTo>
                    <a:lnTo>
                      <a:pt x="781" y="480"/>
                    </a:lnTo>
                    <a:lnTo>
                      <a:pt x="784" y="436"/>
                    </a:lnTo>
                    <a:lnTo>
                      <a:pt x="782" y="410"/>
                    </a:lnTo>
                    <a:lnTo>
                      <a:pt x="778" y="385"/>
                    </a:lnTo>
                    <a:lnTo>
                      <a:pt x="747" y="379"/>
                    </a:lnTo>
                    <a:lnTo>
                      <a:pt x="709" y="374"/>
                    </a:lnTo>
                    <a:lnTo>
                      <a:pt x="666" y="370"/>
                    </a:lnTo>
                    <a:lnTo>
                      <a:pt x="619" y="368"/>
                    </a:lnTo>
                    <a:lnTo>
                      <a:pt x="570" y="369"/>
                    </a:lnTo>
                    <a:lnTo>
                      <a:pt x="519" y="373"/>
                    </a:lnTo>
                    <a:lnTo>
                      <a:pt x="468" y="382"/>
                    </a:lnTo>
                    <a:lnTo>
                      <a:pt x="417" y="396"/>
                    </a:lnTo>
                    <a:lnTo>
                      <a:pt x="405" y="401"/>
                    </a:lnTo>
                    <a:lnTo>
                      <a:pt x="398" y="403"/>
                    </a:lnTo>
                    <a:lnTo>
                      <a:pt x="394" y="401"/>
                    </a:lnTo>
                    <a:lnTo>
                      <a:pt x="392" y="397"/>
                    </a:lnTo>
                    <a:lnTo>
                      <a:pt x="392" y="392"/>
                    </a:lnTo>
                    <a:lnTo>
                      <a:pt x="394" y="385"/>
                    </a:lnTo>
                    <a:lnTo>
                      <a:pt x="397" y="376"/>
                    </a:lnTo>
                    <a:lnTo>
                      <a:pt x="402" y="368"/>
                    </a:lnTo>
                    <a:lnTo>
                      <a:pt x="406" y="359"/>
                    </a:lnTo>
                    <a:lnTo>
                      <a:pt x="412" y="351"/>
                    </a:lnTo>
                    <a:lnTo>
                      <a:pt x="417" y="344"/>
                    </a:lnTo>
                    <a:lnTo>
                      <a:pt x="420" y="338"/>
                    </a:lnTo>
                    <a:lnTo>
                      <a:pt x="423" y="334"/>
                    </a:lnTo>
                    <a:lnTo>
                      <a:pt x="424" y="333"/>
                    </a:lnTo>
                    <a:close/>
                    <a:moveTo>
                      <a:pt x="367" y="0"/>
                    </a:moveTo>
                    <a:lnTo>
                      <a:pt x="389" y="0"/>
                    </a:lnTo>
                    <a:lnTo>
                      <a:pt x="417" y="1"/>
                    </a:lnTo>
                    <a:lnTo>
                      <a:pt x="449" y="3"/>
                    </a:lnTo>
                    <a:lnTo>
                      <a:pt x="485" y="5"/>
                    </a:lnTo>
                    <a:lnTo>
                      <a:pt x="524" y="8"/>
                    </a:lnTo>
                    <a:lnTo>
                      <a:pt x="564" y="12"/>
                    </a:lnTo>
                    <a:lnTo>
                      <a:pt x="605" y="16"/>
                    </a:lnTo>
                    <a:lnTo>
                      <a:pt x="645" y="22"/>
                    </a:lnTo>
                    <a:lnTo>
                      <a:pt x="684" y="27"/>
                    </a:lnTo>
                    <a:lnTo>
                      <a:pt x="721" y="35"/>
                    </a:lnTo>
                    <a:lnTo>
                      <a:pt x="755" y="42"/>
                    </a:lnTo>
                    <a:lnTo>
                      <a:pt x="784" y="50"/>
                    </a:lnTo>
                    <a:lnTo>
                      <a:pt x="809" y="59"/>
                    </a:lnTo>
                    <a:lnTo>
                      <a:pt x="827" y="68"/>
                    </a:lnTo>
                    <a:lnTo>
                      <a:pt x="850" y="87"/>
                    </a:lnTo>
                    <a:lnTo>
                      <a:pt x="869" y="107"/>
                    </a:lnTo>
                    <a:lnTo>
                      <a:pt x="883" y="130"/>
                    </a:lnTo>
                    <a:lnTo>
                      <a:pt x="892" y="154"/>
                    </a:lnTo>
                    <a:lnTo>
                      <a:pt x="898" y="180"/>
                    </a:lnTo>
                    <a:lnTo>
                      <a:pt x="901" y="207"/>
                    </a:lnTo>
                    <a:lnTo>
                      <a:pt x="901" y="235"/>
                    </a:lnTo>
                    <a:lnTo>
                      <a:pt x="900" y="264"/>
                    </a:lnTo>
                    <a:lnTo>
                      <a:pt x="898" y="295"/>
                    </a:lnTo>
                    <a:lnTo>
                      <a:pt x="895" y="326"/>
                    </a:lnTo>
                    <a:lnTo>
                      <a:pt x="892" y="359"/>
                    </a:lnTo>
                    <a:lnTo>
                      <a:pt x="890" y="392"/>
                    </a:lnTo>
                    <a:lnTo>
                      <a:pt x="889" y="425"/>
                    </a:lnTo>
                    <a:lnTo>
                      <a:pt x="886" y="475"/>
                    </a:lnTo>
                    <a:lnTo>
                      <a:pt x="878" y="524"/>
                    </a:lnTo>
                    <a:lnTo>
                      <a:pt x="865" y="569"/>
                    </a:lnTo>
                    <a:lnTo>
                      <a:pt x="845" y="613"/>
                    </a:lnTo>
                    <a:lnTo>
                      <a:pt x="823" y="655"/>
                    </a:lnTo>
                    <a:lnTo>
                      <a:pt x="795" y="692"/>
                    </a:lnTo>
                    <a:lnTo>
                      <a:pt x="764" y="727"/>
                    </a:lnTo>
                    <a:lnTo>
                      <a:pt x="728" y="758"/>
                    </a:lnTo>
                    <a:lnTo>
                      <a:pt x="690" y="786"/>
                    </a:lnTo>
                    <a:lnTo>
                      <a:pt x="649" y="809"/>
                    </a:lnTo>
                    <a:lnTo>
                      <a:pt x="604" y="827"/>
                    </a:lnTo>
                    <a:lnTo>
                      <a:pt x="558" y="841"/>
                    </a:lnTo>
                    <a:lnTo>
                      <a:pt x="509" y="849"/>
                    </a:lnTo>
                    <a:lnTo>
                      <a:pt x="459" y="852"/>
                    </a:lnTo>
                    <a:lnTo>
                      <a:pt x="409" y="849"/>
                    </a:lnTo>
                    <a:lnTo>
                      <a:pt x="360" y="841"/>
                    </a:lnTo>
                    <a:lnTo>
                      <a:pt x="314" y="827"/>
                    </a:lnTo>
                    <a:lnTo>
                      <a:pt x="269" y="809"/>
                    </a:lnTo>
                    <a:lnTo>
                      <a:pt x="228" y="786"/>
                    </a:lnTo>
                    <a:lnTo>
                      <a:pt x="190" y="758"/>
                    </a:lnTo>
                    <a:lnTo>
                      <a:pt x="154" y="727"/>
                    </a:lnTo>
                    <a:lnTo>
                      <a:pt x="122" y="692"/>
                    </a:lnTo>
                    <a:lnTo>
                      <a:pt x="95" y="655"/>
                    </a:lnTo>
                    <a:lnTo>
                      <a:pt x="71" y="613"/>
                    </a:lnTo>
                    <a:lnTo>
                      <a:pt x="53" y="569"/>
                    </a:lnTo>
                    <a:lnTo>
                      <a:pt x="39" y="524"/>
                    </a:lnTo>
                    <a:lnTo>
                      <a:pt x="31" y="475"/>
                    </a:lnTo>
                    <a:lnTo>
                      <a:pt x="28" y="425"/>
                    </a:lnTo>
                    <a:lnTo>
                      <a:pt x="27" y="394"/>
                    </a:lnTo>
                    <a:lnTo>
                      <a:pt x="23" y="365"/>
                    </a:lnTo>
                    <a:lnTo>
                      <a:pt x="18" y="339"/>
                    </a:lnTo>
                    <a:lnTo>
                      <a:pt x="12" y="313"/>
                    </a:lnTo>
                    <a:lnTo>
                      <a:pt x="7" y="289"/>
                    </a:lnTo>
                    <a:lnTo>
                      <a:pt x="2" y="267"/>
                    </a:lnTo>
                    <a:lnTo>
                      <a:pt x="0" y="246"/>
                    </a:lnTo>
                    <a:lnTo>
                      <a:pt x="1" y="226"/>
                    </a:lnTo>
                    <a:lnTo>
                      <a:pt x="5" y="207"/>
                    </a:lnTo>
                    <a:lnTo>
                      <a:pt x="13" y="187"/>
                    </a:lnTo>
                    <a:lnTo>
                      <a:pt x="28" y="167"/>
                    </a:lnTo>
                    <a:lnTo>
                      <a:pt x="48" y="148"/>
                    </a:lnTo>
                    <a:lnTo>
                      <a:pt x="71" y="129"/>
                    </a:lnTo>
                    <a:lnTo>
                      <a:pt x="100" y="109"/>
                    </a:lnTo>
                    <a:lnTo>
                      <a:pt x="130" y="89"/>
                    </a:lnTo>
                    <a:lnTo>
                      <a:pt x="162" y="69"/>
                    </a:lnTo>
                    <a:lnTo>
                      <a:pt x="196" y="51"/>
                    </a:lnTo>
                    <a:lnTo>
                      <a:pt x="230" y="35"/>
                    </a:lnTo>
                    <a:lnTo>
                      <a:pt x="266" y="20"/>
                    </a:lnTo>
                    <a:lnTo>
                      <a:pt x="301" y="9"/>
                    </a:lnTo>
                    <a:lnTo>
                      <a:pt x="334" y="2"/>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2" name="Freeform 12"/>
              <p:cNvSpPr>
                <a:spLocks noEditPoints="1"/>
              </p:cNvSpPr>
              <p:nvPr/>
            </p:nvSpPr>
            <p:spPr bwMode="auto">
              <a:xfrm>
                <a:off x="150" y="803"/>
                <a:ext cx="164" cy="105"/>
              </a:xfrm>
              <a:custGeom>
                <a:avLst/>
                <a:gdLst>
                  <a:gd name="T0" fmla="*/ 824 w 1640"/>
                  <a:gd name="T1" fmla="*/ 373 h 1051"/>
                  <a:gd name="T2" fmla="*/ 782 w 1640"/>
                  <a:gd name="T3" fmla="*/ 440 h 1051"/>
                  <a:gd name="T4" fmla="*/ 722 w 1640"/>
                  <a:gd name="T5" fmla="*/ 518 h 1051"/>
                  <a:gd name="T6" fmla="*/ 660 w 1640"/>
                  <a:gd name="T7" fmla="*/ 566 h 1051"/>
                  <a:gd name="T8" fmla="*/ 629 w 1640"/>
                  <a:gd name="T9" fmla="*/ 509 h 1051"/>
                  <a:gd name="T10" fmla="*/ 610 w 1640"/>
                  <a:gd name="T11" fmla="*/ 439 h 1051"/>
                  <a:gd name="T12" fmla="*/ 592 w 1640"/>
                  <a:gd name="T13" fmla="*/ 416 h 1051"/>
                  <a:gd name="T14" fmla="*/ 585 w 1640"/>
                  <a:gd name="T15" fmla="*/ 424 h 1051"/>
                  <a:gd name="T16" fmla="*/ 554 w 1640"/>
                  <a:gd name="T17" fmla="*/ 480 h 1051"/>
                  <a:gd name="T18" fmla="*/ 499 w 1640"/>
                  <a:gd name="T19" fmla="*/ 543 h 1051"/>
                  <a:gd name="T20" fmla="*/ 480 w 1640"/>
                  <a:gd name="T21" fmla="*/ 656 h 1051"/>
                  <a:gd name="T22" fmla="*/ 573 w 1640"/>
                  <a:gd name="T23" fmla="*/ 809 h 1051"/>
                  <a:gd name="T24" fmla="*/ 729 w 1640"/>
                  <a:gd name="T25" fmla="*/ 898 h 1051"/>
                  <a:gd name="T26" fmla="*/ 913 w 1640"/>
                  <a:gd name="T27" fmla="*/ 900 h 1051"/>
                  <a:gd name="T28" fmla="*/ 1063 w 1640"/>
                  <a:gd name="T29" fmla="*/ 821 h 1051"/>
                  <a:gd name="T30" fmla="*/ 1160 w 1640"/>
                  <a:gd name="T31" fmla="*/ 684 h 1051"/>
                  <a:gd name="T32" fmla="*/ 1183 w 1640"/>
                  <a:gd name="T33" fmla="*/ 549 h 1051"/>
                  <a:gd name="T34" fmla="*/ 1161 w 1640"/>
                  <a:gd name="T35" fmla="*/ 536 h 1051"/>
                  <a:gd name="T36" fmla="*/ 1078 w 1640"/>
                  <a:gd name="T37" fmla="*/ 544 h 1051"/>
                  <a:gd name="T38" fmla="*/ 958 w 1640"/>
                  <a:gd name="T39" fmla="*/ 550 h 1051"/>
                  <a:gd name="T40" fmla="*/ 854 w 1640"/>
                  <a:gd name="T41" fmla="*/ 546 h 1051"/>
                  <a:gd name="T42" fmla="*/ 825 w 1640"/>
                  <a:gd name="T43" fmla="*/ 1 h 1051"/>
                  <a:gd name="T44" fmla="*/ 1008 w 1640"/>
                  <a:gd name="T45" fmla="*/ 41 h 1051"/>
                  <a:gd name="T46" fmla="*/ 1142 w 1640"/>
                  <a:gd name="T47" fmla="*/ 124 h 1051"/>
                  <a:gd name="T48" fmla="*/ 1234 w 1640"/>
                  <a:gd name="T49" fmla="*/ 232 h 1051"/>
                  <a:gd name="T50" fmla="*/ 1289 w 1640"/>
                  <a:gd name="T51" fmla="*/ 345 h 1051"/>
                  <a:gd name="T52" fmla="*/ 1313 w 1640"/>
                  <a:gd name="T53" fmla="*/ 444 h 1051"/>
                  <a:gd name="T54" fmla="*/ 1381 w 1640"/>
                  <a:gd name="T55" fmla="*/ 533 h 1051"/>
                  <a:gd name="T56" fmla="*/ 1488 w 1640"/>
                  <a:gd name="T57" fmla="*/ 594 h 1051"/>
                  <a:gd name="T58" fmla="*/ 1572 w 1640"/>
                  <a:gd name="T59" fmla="*/ 684 h 1051"/>
                  <a:gd name="T60" fmla="*/ 1625 w 1640"/>
                  <a:gd name="T61" fmla="*/ 786 h 1051"/>
                  <a:gd name="T62" fmla="*/ 1639 w 1640"/>
                  <a:gd name="T63" fmla="*/ 886 h 1051"/>
                  <a:gd name="T64" fmla="*/ 1604 w 1640"/>
                  <a:gd name="T65" fmla="*/ 972 h 1051"/>
                  <a:gd name="T66" fmla="*/ 1513 w 1640"/>
                  <a:gd name="T67" fmla="*/ 1029 h 1051"/>
                  <a:gd name="T68" fmla="*/ 1405 w 1640"/>
                  <a:gd name="T69" fmla="*/ 993 h 1051"/>
                  <a:gd name="T70" fmla="*/ 1371 w 1640"/>
                  <a:gd name="T71" fmla="*/ 805 h 1051"/>
                  <a:gd name="T72" fmla="*/ 1311 w 1640"/>
                  <a:gd name="T73" fmla="*/ 672 h 1051"/>
                  <a:gd name="T74" fmla="*/ 1223 w 1640"/>
                  <a:gd name="T75" fmla="*/ 854 h 1051"/>
                  <a:gd name="T76" fmla="*/ 1074 w 1640"/>
                  <a:gd name="T77" fmla="*/ 986 h 1051"/>
                  <a:gd name="T78" fmla="*/ 878 w 1640"/>
                  <a:gd name="T79" fmla="*/ 1048 h 1051"/>
                  <a:gd name="T80" fmla="*/ 660 w 1640"/>
                  <a:gd name="T81" fmla="*/ 1024 h 1051"/>
                  <a:gd name="T82" fmla="*/ 479 w 1640"/>
                  <a:gd name="T83" fmla="*/ 914 h 1051"/>
                  <a:gd name="T84" fmla="*/ 360 w 1640"/>
                  <a:gd name="T85" fmla="*/ 739 h 1051"/>
                  <a:gd name="T86" fmla="*/ 307 w 1640"/>
                  <a:gd name="T87" fmla="*/ 663 h 1051"/>
                  <a:gd name="T88" fmla="*/ 249 w 1640"/>
                  <a:gd name="T89" fmla="*/ 755 h 1051"/>
                  <a:gd name="T90" fmla="*/ 205 w 1640"/>
                  <a:gd name="T91" fmla="*/ 901 h 1051"/>
                  <a:gd name="T92" fmla="*/ 172 w 1640"/>
                  <a:gd name="T93" fmla="*/ 1041 h 1051"/>
                  <a:gd name="T94" fmla="*/ 73 w 1640"/>
                  <a:gd name="T95" fmla="*/ 995 h 1051"/>
                  <a:gd name="T96" fmla="*/ 14 w 1640"/>
                  <a:gd name="T97" fmla="*/ 906 h 1051"/>
                  <a:gd name="T98" fmla="*/ 3 w 1640"/>
                  <a:gd name="T99" fmla="*/ 796 h 1051"/>
                  <a:gd name="T100" fmla="*/ 47 w 1640"/>
                  <a:gd name="T101" fmla="*/ 683 h 1051"/>
                  <a:gd name="T102" fmla="*/ 152 w 1640"/>
                  <a:gd name="T103" fmla="*/ 586 h 1051"/>
                  <a:gd name="T104" fmla="*/ 325 w 1640"/>
                  <a:gd name="T105" fmla="*/ 525 h 1051"/>
                  <a:gd name="T106" fmla="*/ 351 w 1640"/>
                  <a:gd name="T107" fmla="*/ 385 h 1051"/>
                  <a:gd name="T108" fmla="*/ 374 w 1640"/>
                  <a:gd name="T109" fmla="*/ 282 h 1051"/>
                  <a:gd name="T110" fmla="*/ 423 w 1640"/>
                  <a:gd name="T111" fmla="*/ 175 h 1051"/>
                  <a:gd name="T112" fmla="*/ 508 w 1640"/>
                  <a:gd name="T113" fmla="*/ 83 h 1051"/>
                  <a:gd name="T114" fmla="*/ 639 w 1640"/>
                  <a:gd name="T115" fmla="*/ 18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40" h="1051">
                    <a:moveTo>
                      <a:pt x="834" y="354"/>
                    </a:moveTo>
                    <a:lnTo>
                      <a:pt x="833" y="356"/>
                    </a:lnTo>
                    <a:lnTo>
                      <a:pt x="829" y="363"/>
                    </a:lnTo>
                    <a:lnTo>
                      <a:pt x="824" y="373"/>
                    </a:lnTo>
                    <a:lnTo>
                      <a:pt x="816" y="387"/>
                    </a:lnTo>
                    <a:lnTo>
                      <a:pt x="806" y="403"/>
                    </a:lnTo>
                    <a:lnTo>
                      <a:pt x="795" y="421"/>
                    </a:lnTo>
                    <a:lnTo>
                      <a:pt x="782" y="440"/>
                    </a:lnTo>
                    <a:lnTo>
                      <a:pt x="768" y="460"/>
                    </a:lnTo>
                    <a:lnTo>
                      <a:pt x="754" y="480"/>
                    </a:lnTo>
                    <a:lnTo>
                      <a:pt x="739" y="500"/>
                    </a:lnTo>
                    <a:lnTo>
                      <a:pt x="722" y="518"/>
                    </a:lnTo>
                    <a:lnTo>
                      <a:pt x="707" y="534"/>
                    </a:lnTo>
                    <a:lnTo>
                      <a:pt x="691" y="548"/>
                    </a:lnTo>
                    <a:lnTo>
                      <a:pt x="675" y="559"/>
                    </a:lnTo>
                    <a:lnTo>
                      <a:pt x="660" y="566"/>
                    </a:lnTo>
                    <a:lnTo>
                      <a:pt x="646" y="569"/>
                    </a:lnTo>
                    <a:lnTo>
                      <a:pt x="632" y="567"/>
                    </a:lnTo>
                    <a:lnTo>
                      <a:pt x="631" y="536"/>
                    </a:lnTo>
                    <a:lnTo>
                      <a:pt x="629" y="509"/>
                    </a:lnTo>
                    <a:lnTo>
                      <a:pt x="626" y="486"/>
                    </a:lnTo>
                    <a:lnTo>
                      <a:pt x="620" y="466"/>
                    </a:lnTo>
                    <a:lnTo>
                      <a:pt x="615" y="451"/>
                    </a:lnTo>
                    <a:lnTo>
                      <a:pt x="610" y="439"/>
                    </a:lnTo>
                    <a:lnTo>
                      <a:pt x="605" y="430"/>
                    </a:lnTo>
                    <a:lnTo>
                      <a:pt x="600" y="424"/>
                    </a:lnTo>
                    <a:lnTo>
                      <a:pt x="596" y="419"/>
                    </a:lnTo>
                    <a:lnTo>
                      <a:pt x="592" y="416"/>
                    </a:lnTo>
                    <a:lnTo>
                      <a:pt x="590" y="415"/>
                    </a:lnTo>
                    <a:lnTo>
                      <a:pt x="589" y="415"/>
                    </a:lnTo>
                    <a:lnTo>
                      <a:pt x="588" y="417"/>
                    </a:lnTo>
                    <a:lnTo>
                      <a:pt x="585" y="424"/>
                    </a:lnTo>
                    <a:lnTo>
                      <a:pt x="580" y="434"/>
                    </a:lnTo>
                    <a:lnTo>
                      <a:pt x="573" y="447"/>
                    </a:lnTo>
                    <a:lnTo>
                      <a:pt x="564" y="462"/>
                    </a:lnTo>
                    <a:lnTo>
                      <a:pt x="554" y="480"/>
                    </a:lnTo>
                    <a:lnTo>
                      <a:pt x="542" y="497"/>
                    </a:lnTo>
                    <a:lnTo>
                      <a:pt x="529" y="513"/>
                    </a:lnTo>
                    <a:lnTo>
                      <a:pt x="515" y="529"/>
                    </a:lnTo>
                    <a:lnTo>
                      <a:pt x="499" y="543"/>
                    </a:lnTo>
                    <a:lnTo>
                      <a:pt x="483" y="554"/>
                    </a:lnTo>
                    <a:lnTo>
                      <a:pt x="466" y="563"/>
                    </a:lnTo>
                    <a:lnTo>
                      <a:pt x="470" y="610"/>
                    </a:lnTo>
                    <a:lnTo>
                      <a:pt x="480" y="656"/>
                    </a:lnTo>
                    <a:lnTo>
                      <a:pt x="495" y="698"/>
                    </a:lnTo>
                    <a:lnTo>
                      <a:pt x="517" y="738"/>
                    </a:lnTo>
                    <a:lnTo>
                      <a:pt x="542" y="775"/>
                    </a:lnTo>
                    <a:lnTo>
                      <a:pt x="573" y="809"/>
                    </a:lnTo>
                    <a:lnTo>
                      <a:pt x="607" y="839"/>
                    </a:lnTo>
                    <a:lnTo>
                      <a:pt x="645" y="864"/>
                    </a:lnTo>
                    <a:lnTo>
                      <a:pt x="686" y="884"/>
                    </a:lnTo>
                    <a:lnTo>
                      <a:pt x="729" y="898"/>
                    </a:lnTo>
                    <a:lnTo>
                      <a:pt x="776" y="908"/>
                    </a:lnTo>
                    <a:lnTo>
                      <a:pt x="824" y="911"/>
                    </a:lnTo>
                    <a:lnTo>
                      <a:pt x="869" y="908"/>
                    </a:lnTo>
                    <a:lnTo>
                      <a:pt x="913" y="900"/>
                    </a:lnTo>
                    <a:lnTo>
                      <a:pt x="954" y="887"/>
                    </a:lnTo>
                    <a:lnTo>
                      <a:pt x="993" y="869"/>
                    </a:lnTo>
                    <a:lnTo>
                      <a:pt x="1030" y="847"/>
                    </a:lnTo>
                    <a:lnTo>
                      <a:pt x="1063" y="821"/>
                    </a:lnTo>
                    <a:lnTo>
                      <a:pt x="1093" y="792"/>
                    </a:lnTo>
                    <a:lnTo>
                      <a:pt x="1119" y="758"/>
                    </a:lnTo>
                    <a:lnTo>
                      <a:pt x="1142" y="722"/>
                    </a:lnTo>
                    <a:lnTo>
                      <a:pt x="1160" y="684"/>
                    </a:lnTo>
                    <a:lnTo>
                      <a:pt x="1173" y="643"/>
                    </a:lnTo>
                    <a:lnTo>
                      <a:pt x="1181" y="599"/>
                    </a:lnTo>
                    <a:lnTo>
                      <a:pt x="1183" y="555"/>
                    </a:lnTo>
                    <a:lnTo>
                      <a:pt x="1183" y="549"/>
                    </a:lnTo>
                    <a:lnTo>
                      <a:pt x="1182" y="543"/>
                    </a:lnTo>
                    <a:lnTo>
                      <a:pt x="1173" y="535"/>
                    </a:lnTo>
                    <a:lnTo>
                      <a:pt x="1170" y="535"/>
                    </a:lnTo>
                    <a:lnTo>
                      <a:pt x="1161" y="536"/>
                    </a:lnTo>
                    <a:lnTo>
                      <a:pt x="1146" y="538"/>
                    </a:lnTo>
                    <a:lnTo>
                      <a:pt x="1126" y="540"/>
                    </a:lnTo>
                    <a:lnTo>
                      <a:pt x="1104" y="542"/>
                    </a:lnTo>
                    <a:lnTo>
                      <a:pt x="1078" y="544"/>
                    </a:lnTo>
                    <a:lnTo>
                      <a:pt x="1049" y="546"/>
                    </a:lnTo>
                    <a:lnTo>
                      <a:pt x="1020" y="547"/>
                    </a:lnTo>
                    <a:lnTo>
                      <a:pt x="989" y="549"/>
                    </a:lnTo>
                    <a:lnTo>
                      <a:pt x="958" y="550"/>
                    </a:lnTo>
                    <a:lnTo>
                      <a:pt x="929" y="550"/>
                    </a:lnTo>
                    <a:lnTo>
                      <a:pt x="901" y="550"/>
                    </a:lnTo>
                    <a:lnTo>
                      <a:pt x="876" y="548"/>
                    </a:lnTo>
                    <a:lnTo>
                      <a:pt x="854" y="546"/>
                    </a:lnTo>
                    <a:lnTo>
                      <a:pt x="834" y="542"/>
                    </a:lnTo>
                    <a:lnTo>
                      <a:pt x="834" y="354"/>
                    </a:lnTo>
                    <a:close/>
                    <a:moveTo>
                      <a:pt x="772" y="0"/>
                    </a:moveTo>
                    <a:lnTo>
                      <a:pt x="825" y="1"/>
                    </a:lnTo>
                    <a:lnTo>
                      <a:pt x="876" y="5"/>
                    </a:lnTo>
                    <a:lnTo>
                      <a:pt x="923" y="14"/>
                    </a:lnTo>
                    <a:lnTo>
                      <a:pt x="967" y="25"/>
                    </a:lnTo>
                    <a:lnTo>
                      <a:pt x="1008" y="41"/>
                    </a:lnTo>
                    <a:lnTo>
                      <a:pt x="1046" y="58"/>
                    </a:lnTo>
                    <a:lnTo>
                      <a:pt x="1081" y="78"/>
                    </a:lnTo>
                    <a:lnTo>
                      <a:pt x="1113" y="100"/>
                    </a:lnTo>
                    <a:lnTo>
                      <a:pt x="1142" y="124"/>
                    </a:lnTo>
                    <a:lnTo>
                      <a:pt x="1169" y="149"/>
                    </a:lnTo>
                    <a:lnTo>
                      <a:pt x="1193" y="176"/>
                    </a:lnTo>
                    <a:lnTo>
                      <a:pt x="1215" y="204"/>
                    </a:lnTo>
                    <a:lnTo>
                      <a:pt x="1234" y="232"/>
                    </a:lnTo>
                    <a:lnTo>
                      <a:pt x="1251" y="260"/>
                    </a:lnTo>
                    <a:lnTo>
                      <a:pt x="1266" y="289"/>
                    </a:lnTo>
                    <a:lnTo>
                      <a:pt x="1278" y="317"/>
                    </a:lnTo>
                    <a:lnTo>
                      <a:pt x="1289" y="345"/>
                    </a:lnTo>
                    <a:lnTo>
                      <a:pt x="1298" y="372"/>
                    </a:lnTo>
                    <a:lnTo>
                      <a:pt x="1305" y="397"/>
                    </a:lnTo>
                    <a:lnTo>
                      <a:pt x="1309" y="421"/>
                    </a:lnTo>
                    <a:lnTo>
                      <a:pt x="1313" y="444"/>
                    </a:lnTo>
                    <a:lnTo>
                      <a:pt x="1318" y="480"/>
                    </a:lnTo>
                    <a:lnTo>
                      <a:pt x="1322" y="516"/>
                    </a:lnTo>
                    <a:lnTo>
                      <a:pt x="1351" y="523"/>
                    </a:lnTo>
                    <a:lnTo>
                      <a:pt x="1381" y="533"/>
                    </a:lnTo>
                    <a:lnTo>
                      <a:pt x="1410" y="545"/>
                    </a:lnTo>
                    <a:lnTo>
                      <a:pt x="1437" y="559"/>
                    </a:lnTo>
                    <a:lnTo>
                      <a:pt x="1462" y="576"/>
                    </a:lnTo>
                    <a:lnTo>
                      <a:pt x="1488" y="594"/>
                    </a:lnTo>
                    <a:lnTo>
                      <a:pt x="1511" y="614"/>
                    </a:lnTo>
                    <a:lnTo>
                      <a:pt x="1534" y="637"/>
                    </a:lnTo>
                    <a:lnTo>
                      <a:pt x="1554" y="660"/>
                    </a:lnTo>
                    <a:lnTo>
                      <a:pt x="1572" y="684"/>
                    </a:lnTo>
                    <a:lnTo>
                      <a:pt x="1589" y="708"/>
                    </a:lnTo>
                    <a:lnTo>
                      <a:pt x="1603" y="733"/>
                    </a:lnTo>
                    <a:lnTo>
                      <a:pt x="1615" y="759"/>
                    </a:lnTo>
                    <a:lnTo>
                      <a:pt x="1625" y="786"/>
                    </a:lnTo>
                    <a:lnTo>
                      <a:pt x="1633" y="812"/>
                    </a:lnTo>
                    <a:lnTo>
                      <a:pt x="1638" y="837"/>
                    </a:lnTo>
                    <a:lnTo>
                      <a:pt x="1640" y="862"/>
                    </a:lnTo>
                    <a:lnTo>
                      <a:pt x="1639" y="886"/>
                    </a:lnTo>
                    <a:lnTo>
                      <a:pt x="1635" y="909"/>
                    </a:lnTo>
                    <a:lnTo>
                      <a:pt x="1628" y="932"/>
                    </a:lnTo>
                    <a:lnTo>
                      <a:pt x="1618" y="953"/>
                    </a:lnTo>
                    <a:lnTo>
                      <a:pt x="1604" y="972"/>
                    </a:lnTo>
                    <a:lnTo>
                      <a:pt x="1587" y="990"/>
                    </a:lnTo>
                    <a:lnTo>
                      <a:pt x="1566" y="1005"/>
                    </a:lnTo>
                    <a:lnTo>
                      <a:pt x="1542" y="1018"/>
                    </a:lnTo>
                    <a:lnTo>
                      <a:pt x="1513" y="1029"/>
                    </a:lnTo>
                    <a:lnTo>
                      <a:pt x="1481" y="1037"/>
                    </a:lnTo>
                    <a:lnTo>
                      <a:pt x="1444" y="1042"/>
                    </a:lnTo>
                    <a:lnTo>
                      <a:pt x="1403" y="1044"/>
                    </a:lnTo>
                    <a:lnTo>
                      <a:pt x="1405" y="993"/>
                    </a:lnTo>
                    <a:lnTo>
                      <a:pt x="1402" y="943"/>
                    </a:lnTo>
                    <a:lnTo>
                      <a:pt x="1395" y="894"/>
                    </a:lnTo>
                    <a:lnTo>
                      <a:pt x="1384" y="848"/>
                    </a:lnTo>
                    <a:lnTo>
                      <a:pt x="1371" y="805"/>
                    </a:lnTo>
                    <a:lnTo>
                      <a:pt x="1357" y="765"/>
                    </a:lnTo>
                    <a:lnTo>
                      <a:pt x="1340" y="729"/>
                    </a:lnTo>
                    <a:lnTo>
                      <a:pt x="1325" y="698"/>
                    </a:lnTo>
                    <a:lnTo>
                      <a:pt x="1311" y="672"/>
                    </a:lnTo>
                    <a:lnTo>
                      <a:pt x="1295" y="721"/>
                    </a:lnTo>
                    <a:lnTo>
                      <a:pt x="1276" y="767"/>
                    </a:lnTo>
                    <a:lnTo>
                      <a:pt x="1252" y="812"/>
                    </a:lnTo>
                    <a:lnTo>
                      <a:pt x="1223" y="854"/>
                    </a:lnTo>
                    <a:lnTo>
                      <a:pt x="1191" y="892"/>
                    </a:lnTo>
                    <a:lnTo>
                      <a:pt x="1155" y="926"/>
                    </a:lnTo>
                    <a:lnTo>
                      <a:pt x="1115" y="958"/>
                    </a:lnTo>
                    <a:lnTo>
                      <a:pt x="1074" y="986"/>
                    </a:lnTo>
                    <a:lnTo>
                      <a:pt x="1028" y="1008"/>
                    </a:lnTo>
                    <a:lnTo>
                      <a:pt x="980" y="1027"/>
                    </a:lnTo>
                    <a:lnTo>
                      <a:pt x="930" y="1040"/>
                    </a:lnTo>
                    <a:lnTo>
                      <a:pt x="878" y="1048"/>
                    </a:lnTo>
                    <a:lnTo>
                      <a:pt x="824" y="1051"/>
                    </a:lnTo>
                    <a:lnTo>
                      <a:pt x="767" y="1048"/>
                    </a:lnTo>
                    <a:lnTo>
                      <a:pt x="713" y="1039"/>
                    </a:lnTo>
                    <a:lnTo>
                      <a:pt x="660" y="1024"/>
                    </a:lnTo>
                    <a:lnTo>
                      <a:pt x="610" y="1004"/>
                    </a:lnTo>
                    <a:lnTo>
                      <a:pt x="562" y="979"/>
                    </a:lnTo>
                    <a:lnTo>
                      <a:pt x="519" y="949"/>
                    </a:lnTo>
                    <a:lnTo>
                      <a:pt x="479" y="914"/>
                    </a:lnTo>
                    <a:lnTo>
                      <a:pt x="442" y="875"/>
                    </a:lnTo>
                    <a:lnTo>
                      <a:pt x="410" y="834"/>
                    </a:lnTo>
                    <a:lnTo>
                      <a:pt x="382" y="789"/>
                    </a:lnTo>
                    <a:lnTo>
                      <a:pt x="360" y="739"/>
                    </a:lnTo>
                    <a:lnTo>
                      <a:pt x="342" y="689"/>
                    </a:lnTo>
                    <a:lnTo>
                      <a:pt x="330" y="636"/>
                    </a:lnTo>
                    <a:lnTo>
                      <a:pt x="320" y="648"/>
                    </a:lnTo>
                    <a:lnTo>
                      <a:pt x="307" y="663"/>
                    </a:lnTo>
                    <a:lnTo>
                      <a:pt x="293" y="681"/>
                    </a:lnTo>
                    <a:lnTo>
                      <a:pt x="278" y="702"/>
                    </a:lnTo>
                    <a:lnTo>
                      <a:pt x="263" y="727"/>
                    </a:lnTo>
                    <a:lnTo>
                      <a:pt x="249" y="755"/>
                    </a:lnTo>
                    <a:lnTo>
                      <a:pt x="235" y="787"/>
                    </a:lnTo>
                    <a:lnTo>
                      <a:pt x="222" y="822"/>
                    </a:lnTo>
                    <a:lnTo>
                      <a:pt x="213" y="860"/>
                    </a:lnTo>
                    <a:lnTo>
                      <a:pt x="205" y="901"/>
                    </a:lnTo>
                    <a:lnTo>
                      <a:pt x="201" y="946"/>
                    </a:lnTo>
                    <a:lnTo>
                      <a:pt x="200" y="993"/>
                    </a:lnTo>
                    <a:lnTo>
                      <a:pt x="203" y="1044"/>
                    </a:lnTo>
                    <a:lnTo>
                      <a:pt x="172" y="1041"/>
                    </a:lnTo>
                    <a:lnTo>
                      <a:pt x="144" y="1034"/>
                    </a:lnTo>
                    <a:lnTo>
                      <a:pt x="117" y="1024"/>
                    </a:lnTo>
                    <a:lnTo>
                      <a:pt x="94" y="1011"/>
                    </a:lnTo>
                    <a:lnTo>
                      <a:pt x="73" y="995"/>
                    </a:lnTo>
                    <a:lnTo>
                      <a:pt x="53" y="976"/>
                    </a:lnTo>
                    <a:lnTo>
                      <a:pt x="37" y="955"/>
                    </a:lnTo>
                    <a:lnTo>
                      <a:pt x="24" y="932"/>
                    </a:lnTo>
                    <a:lnTo>
                      <a:pt x="14" y="906"/>
                    </a:lnTo>
                    <a:lnTo>
                      <a:pt x="6" y="880"/>
                    </a:lnTo>
                    <a:lnTo>
                      <a:pt x="2" y="853"/>
                    </a:lnTo>
                    <a:lnTo>
                      <a:pt x="0" y="825"/>
                    </a:lnTo>
                    <a:lnTo>
                      <a:pt x="3" y="796"/>
                    </a:lnTo>
                    <a:lnTo>
                      <a:pt x="9" y="767"/>
                    </a:lnTo>
                    <a:lnTo>
                      <a:pt x="18" y="738"/>
                    </a:lnTo>
                    <a:lnTo>
                      <a:pt x="31" y="710"/>
                    </a:lnTo>
                    <a:lnTo>
                      <a:pt x="47" y="683"/>
                    </a:lnTo>
                    <a:lnTo>
                      <a:pt x="68" y="656"/>
                    </a:lnTo>
                    <a:lnTo>
                      <a:pt x="92" y="631"/>
                    </a:lnTo>
                    <a:lnTo>
                      <a:pt x="121" y="607"/>
                    </a:lnTo>
                    <a:lnTo>
                      <a:pt x="152" y="586"/>
                    </a:lnTo>
                    <a:lnTo>
                      <a:pt x="189" y="566"/>
                    </a:lnTo>
                    <a:lnTo>
                      <a:pt x="230" y="550"/>
                    </a:lnTo>
                    <a:lnTo>
                      <a:pt x="275" y="536"/>
                    </a:lnTo>
                    <a:lnTo>
                      <a:pt x="325" y="525"/>
                    </a:lnTo>
                    <a:lnTo>
                      <a:pt x="329" y="486"/>
                    </a:lnTo>
                    <a:lnTo>
                      <a:pt x="336" y="446"/>
                    </a:lnTo>
                    <a:lnTo>
                      <a:pt x="348" y="408"/>
                    </a:lnTo>
                    <a:lnTo>
                      <a:pt x="351" y="385"/>
                    </a:lnTo>
                    <a:lnTo>
                      <a:pt x="355" y="361"/>
                    </a:lnTo>
                    <a:lnTo>
                      <a:pt x="360" y="335"/>
                    </a:lnTo>
                    <a:lnTo>
                      <a:pt x="366" y="308"/>
                    </a:lnTo>
                    <a:lnTo>
                      <a:pt x="374" y="282"/>
                    </a:lnTo>
                    <a:lnTo>
                      <a:pt x="383" y="255"/>
                    </a:lnTo>
                    <a:lnTo>
                      <a:pt x="394" y="228"/>
                    </a:lnTo>
                    <a:lnTo>
                      <a:pt x="408" y="202"/>
                    </a:lnTo>
                    <a:lnTo>
                      <a:pt x="423" y="175"/>
                    </a:lnTo>
                    <a:lnTo>
                      <a:pt x="441" y="150"/>
                    </a:lnTo>
                    <a:lnTo>
                      <a:pt x="461" y="126"/>
                    </a:lnTo>
                    <a:lnTo>
                      <a:pt x="483" y="104"/>
                    </a:lnTo>
                    <a:lnTo>
                      <a:pt x="508" y="83"/>
                    </a:lnTo>
                    <a:lnTo>
                      <a:pt x="536" y="63"/>
                    </a:lnTo>
                    <a:lnTo>
                      <a:pt x="566" y="46"/>
                    </a:lnTo>
                    <a:lnTo>
                      <a:pt x="601" y="32"/>
                    </a:lnTo>
                    <a:lnTo>
                      <a:pt x="639" y="18"/>
                    </a:lnTo>
                    <a:lnTo>
                      <a:pt x="679" y="9"/>
                    </a:lnTo>
                    <a:lnTo>
                      <a:pt x="723" y="3"/>
                    </a:lnTo>
                    <a:lnTo>
                      <a:pt x="7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3" name="Freeform 13"/>
              <p:cNvSpPr>
                <a:spLocks/>
              </p:cNvSpPr>
              <p:nvPr/>
            </p:nvSpPr>
            <p:spPr bwMode="auto">
              <a:xfrm>
                <a:off x="-14" y="909"/>
                <a:ext cx="325" cy="171"/>
              </a:xfrm>
              <a:custGeom>
                <a:avLst/>
                <a:gdLst>
                  <a:gd name="T0" fmla="*/ 2185 w 3247"/>
                  <a:gd name="T1" fmla="*/ 0 h 1715"/>
                  <a:gd name="T2" fmla="*/ 2768 w 3247"/>
                  <a:gd name="T3" fmla="*/ 0 h 1715"/>
                  <a:gd name="T4" fmla="*/ 3247 w 3247"/>
                  <a:gd name="T5" fmla="*/ 641 h 1715"/>
                  <a:gd name="T6" fmla="*/ 3047 w 3247"/>
                  <a:gd name="T7" fmla="*/ 690 h 1715"/>
                  <a:gd name="T8" fmla="*/ 2744 w 3247"/>
                  <a:gd name="T9" fmla="*/ 289 h 1715"/>
                  <a:gd name="T10" fmla="*/ 2728 w 3247"/>
                  <a:gd name="T11" fmla="*/ 503 h 1715"/>
                  <a:gd name="T12" fmla="*/ 3043 w 3247"/>
                  <a:gd name="T13" fmla="*/ 1114 h 1715"/>
                  <a:gd name="T14" fmla="*/ 2723 w 3247"/>
                  <a:gd name="T15" fmla="*/ 1114 h 1715"/>
                  <a:gd name="T16" fmla="*/ 2723 w 3247"/>
                  <a:gd name="T17" fmla="*/ 1644 h 1715"/>
                  <a:gd name="T18" fmla="*/ 2778 w 3247"/>
                  <a:gd name="T19" fmla="*/ 1644 h 1715"/>
                  <a:gd name="T20" fmla="*/ 2778 w 3247"/>
                  <a:gd name="T21" fmla="*/ 1707 h 1715"/>
                  <a:gd name="T22" fmla="*/ 2529 w 3247"/>
                  <a:gd name="T23" fmla="*/ 1707 h 1715"/>
                  <a:gd name="T24" fmla="*/ 2529 w 3247"/>
                  <a:gd name="T25" fmla="*/ 1114 h 1715"/>
                  <a:gd name="T26" fmla="*/ 2437 w 3247"/>
                  <a:gd name="T27" fmla="*/ 1114 h 1715"/>
                  <a:gd name="T28" fmla="*/ 2437 w 3247"/>
                  <a:gd name="T29" fmla="*/ 1644 h 1715"/>
                  <a:gd name="T30" fmla="*/ 2437 w 3247"/>
                  <a:gd name="T31" fmla="*/ 1644 h 1715"/>
                  <a:gd name="T32" fmla="*/ 2437 w 3247"/>
                  <a:gd name="T33" fmla="*/ 1707 h 1715"/>
                  <a:gd name="T34" fmla="*/ 2188 w 3247"/>
                  <a:gd name="T35" fmla="*/ 1707 h 1715"/>
                  <a:gd name="T36" fmla="*/ 2188 w 3247"/>
                  <a:gd name="T37" fmla="*/ 1644 h 1715"/>
                  <a:gd name="T38" fmla="*/ 2243 w 3247"/>
                  <a:gd name="T39" fmla="*/ 1644 h 1715"/>
                  <a:gd name="T40" fmla="*/ 2243 w 3247"/>
                  <a:gd name="T41" fmla="*/ 1114 h 1715"/>
                  <a:gd name="T42" fmla="*/ 1829 w 3247"/>
                  <a:gd name="T43" fmla="*/ 1114 h 1715"/>
                  <a:gd name="T44" fmla="*/ 2188 w 3247"/>
                  <a:gd name="T45" fmla="*/ 503 h 1715"/>
                  <a:gd name="T46" fmla="*/ 2166 w 3247"/>
                  <a:gd name="T47" fmla="*/ 330 h 1715"/>
                  <a:gd name="T48" fmla="*/ 1779 w 3247"/>
                  <a:gd name="T49" fmla="*/ 768 h 1715"/>
                  <a:gd name="T50" fmla="*/ 1701 w 3247"/>
                  <a:gd name="T51" fmla="*/ 748 h 1715"/>
                  <a:gd name="T52" fmla="*/ 1563 w 3247"/>
                  <a:gd name="T53" fmla="*/ 783 h 1715"/>
                  <a:gd name="T54" fmla="*/ 1222 w 3247"/>
                  <a:gd name="T55" fmla="*/ 435 h 1715"/>
                  <a:gd name="T56" fmla="*/ 1222 w 3247"/>
                  <a:gd name="T57" fmla="*/ 1122 h 1715"/>
                  <a:gd name="T58" fmla="*/ 1117 w 3247"/>
                  <a:gd name="T59" fmla="*/ 1122 h 1715"/>
                  <a:gd name="T60" fmla="*/ 1117 w 3247"/>
                  <a:gd name="T61" fmla="*/ 1652 h 1715"/>
                  <a:gd name="T62" fmla="*/ 1172 w 3247"/>
                  <a:gd name="T63" fmla="*/ 1652 h 1715"/>
                  <a:gd name="T64" fmla="*/ 1172 w 3247"/>
                  <a:gd name="T65" fmla="*/ 1715 h 1715"/>
                  <a:gd name="T66" fmla="*/ 925 w 3247"/>
                  <a:gd name="T67" fmla="*/ 1715 h 1715"/>
                  <a:gd name="T68" fmla="*/ 925 w 3247"/>
                  <a:gd name="T69" fmla="*/ 1122 h 1715"/>
                  <a:gd name="T70" fmla="*/ 831 w 3247"/>
                  <a:gd name="T71" fmla="*/ 1122 h 1715"/>
                  <a:gd name="T72" fmla="*/ 831 w 3247"/>
                  <a:gd name="T73" fmla="*/ 1715 h 1715"/>
                  <a:gd name="T74" fmla="*/ 583 w 3247"/>
                  <a:gd name="T75" fmla="*/ 1715 h 1715"/>
                  <a:gd name="T76" fmla="*/ 583 w 3247"/>
                  <a:gd name="T77" fmla="*/ 1652 h 1715"/>
                  <a:gd name="T78" fmla="*/ 638 w 3247"/>
                  <a:gd name="T79" fmla="*/ 1652 h 1715"/>
                  <a:gd name="T80" fmla="*/ 638 w 3247"/>
                  <a:gd name="T81" fmla="*/ 1122 h 1715"/>
                  <a:gd name="T82" fmla="*/ 552 w 3247"/>
                  <a:gd name="T83" fmla="*/ 1122 h 1715"/>
                  <a:gd name="T84" fmla="*/ 552 w 3247"/>
                  <a:gd name="T85" fmla="*/ 422 h 1715"/>
                  <a:gd name="T86" fmla="*/ 124 w 3247"/>
                  <a:gd name="T87" fmla="*/ 783 h 1715"/>
                  <a:gd name="T88" fmla="*/ 0 w 3247"/>
                  <a:gd name="T89" fmla="*/ 656 h 1715"/>
                  <a:gd name="T90" fmla="*/ 597 w 3247"/>
                  <a:gd name="T91" fmla="*/ 8 h 1715"/>
                  <a:gd name="T92" fmla="*/ 1166 w 3247"/>
                  <a:gd name="T93" fmla="*/ 8 h 1715"/>
                  <a:gd name="T94" fmla="*/ 1667 w 3247"/>
                  <a:gd name="T95" fmla="*/ 617 h 1715"/>
                  <a:gd name="T96" fmla="*/ 2185 w 3247"/>
                  <a:gd name="T97" fmla="*/ 0 h 1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47" h="1715">
                    <a:moveTo>
                      <a:pt x="2185" y="0"/>
                    </a:moveTo>
                    <a:lnTo>
                      <a:pt x="2768" y="0"/>
                    </a:lnTo>
                    <a:lnTo>
                      <a:pt x="3247" y="641"/>
                    </a:lnTo>
                    <a:lnTo>
                      <a:pt x="3047" y="690"/>
                    </a:lnTo>
                    <a:lnTo>
                      <a:pt x="2744" y="289"/>
                    </a:lnTo>
                    <a:lnTo>
                      <a:pt x="2728" y="503"/>
                    </a:lnTo>
                    <a:lnTo>
                      <a:pt x="3043" y="1114"/>
                    </a:lnTo>
                    <a:lnTo>
                      <a:pt x="2723" y="1114"/>
                    </a:lnTo>
                    <a:lnTo>
                      <a:pt x="2723" y="1644"/>
                    </a:lnTo>
                    <a:lnTo>
                      <a:pt x="2778" y="1644"/>
                    </a:lnTo>
                    <a:lnTo>
                      <a:pt x="2778" y="1707"/>
                    </a:lnTo>
                    <a:lnTo>
                      <a:pt x="2529" y="1707"/>
                    </a:lnTo>
                    <a:lnTo>
                      <a:pt x="2529" y="1114"/>
                    </a:lnTo>
                    <a:lnTo>
                      <a:pt x="2437" y="1114"/>
                    </a:lnTo>
                    <a:lnTo>
                      <a:pt x="2437" y="1644"/>
                    </a:lnTo>
                    <a:lnTo>
                      <a:pt x="2437" y="1644"/>
                    </a:lnTo>
                    <a:lnTo>
                      <a:pt x="2437" y="1707"/>
                    </a:lnTo>
                    <a:lnTo>
                      <a:pt x="2188" y="1707"/>
                    </a:lnTo>
                    <a:lnTo>
                      <a:pt x="2188" y="1644"/>
                    </a:lnTo>
                    <a:lnTo>
                      <a:pt x="2243" y="1644"/>
                    </a:lnTo>
                    <a:lnTo>
                      <a:pt x="2243" y="1114"/>
                    </a:lnTo>
                    <a:lnTo>
                      <a:pt x="1829" y="1114"/>
                    </a:lnTo>
                    <a:lnTo>
                      <a:pt x="2188" y="503"/>
                    </a:lnTo>
                    <a:lnTo>
                      <a:pt x="2166" y="330"/>
                    </a:lnTo>
                    <a:lnTo>
                      <a:pt x="1779" y="768"/>
                    </a:lnTo>
                    <a:lnTo>
                      <a:pt x="1701" y="748"/>
                    </a:lnTo>
                    <a:lnTo>
                      <a:pt x="1563" y="783"/>
                    </a:lnTo>
                    <a:lnTo>
                      <a:pt x="1222" y="435"/>
                    </a:lnTo>
                    <a:lnTo>
                      <a:pt x="1222" y="1122"/>
                    </a:lnTo>
                    <a:lnTo>
                      <a:pt x="1117" y="1122"/>
                    </a:lnTo>
                    <a:lnTo>
                      <a:pt x="1117" y="1652"/>
                    </a:lnTo>
                    <a:lnTo>
                      <a:pt x="1172" y="1652"/>
                    </a:lnTo>
                    <a:lnTo>
                      <a:pt x="1172" y="1715"/>
                    </a:lnTo>
                    <a:lnTo>
                      <a:pt x="925" y="1715"/>
                    </a:lnTo>
                    <a:lnTo>
                      <a:pt x="925" y="1122"/>
                    </a:lnTo>
                    <a:lnTo>
                      <a:pt x="831" y="1122"/>
                    </a:lnTo>
                    <a:lnTo>
                      <a:pt x="831" y="1715"/>
                    </a:lnTo>
                    <a:lnTo>
                      <a:pt x="583" y="1715"/>
                    </a:lnTo>
                    <a:lnTo>
                      <a:pt x="583" y="1652"/>
                    </a:lnTo>
                    <a:lnTo>
                      <a:pt x="638" y="1652"/>
                    </a:lnTo>
                    <a:lnTo>
                      <a:pt x="638" y="1122"/>
                    </a:lnTo>
                    <a:lnTo>
                      <a:pt x="552" y="1122"/>
                    </a:lnTo>
                    <a:lnTo>
                      <a:pt x="552" y="422"/>
                    </a:lnTo>
                    <a:lnTo>
                      <a:pt x="124" y="783"/>
                    </a:lnTo>
                    <a:lnTo>
                      <a:pt x="0" y="656"/>
                    </a:lnTo>
                    <a:lnTo>
                      <a:pt x="597" y="8"/>
                    </a:lnTo>
                    <a:lnTo>
                      <a:pt x="1166" y="8"/>
                    </a:lnTo>
                    <a:lnTo>
                      <a:pt x="1667" y="617"/>
                    </a:lnTo>
                    <a:lnTo>
                      <a:pt x="21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10" name="Group 109"/>
          <p:cNvGrpSpPr/>
          <p:nvPr/>
        </p:nvGrpSpPr>
        <p:grpSpPr>
          <a:xfrm>
            <a:off x="4309927" y="3433196"/>
            <a:ext cx="818063" cy="1379153"/>
            <a:chOff x="5713909" y="4719095"/>
            <a:chExt cx="1090751" cy="1838865"/>
          </a:xfrm>
        </p:grpSpPr>
        <p:sp>
          <p:nvSpPr>
            <p:cNvPr id="49" name="Rectangle 48"/>
            <p:cNvSpPr/>
            <p:nvPr/>
          </p:nvSpPr>
          <p:spPr>
            <a:xfrm>
              <a:off x="5717673" y="4719095"/>
              <a:ext cx="1086615" cy="677106"/>
            </a:xfrm>
            <a:prstGeom prst="rect">
              <a:avLst/>
            </a:prstGeom>
          </p:spPr>
          <p:txBody>
            <a:bodyPr wrap="square">
              <a:spAutoFit/>
            </a:bodyPr>
            <a:lstStyle/>
            <a:p>
              <a:pPr algn="ctr" defTabSz="685783" fontAlgn="ctr"/>
              <a:r>
                <a:rPr lang="en-US" altLang="zh-TW" sz="900" dirty="0" smtClean="0">
                  <a:solidFill>
                    <a:prstClr val="white"/>
                  </a:solidFill>
                  <a:ea typeface="Heiti TC Light"/>
                  <a:cs typeface="Heiti TC Light"/>
                </a:rPr>
                <a:t>65</a:t>
              </a:r>
              <a:r>
                <a:rPr lang="zh-TW" altLang="en-US" sz="900" dirty="0" smtClean="0">
                  <a:solidFill>
                    <a:prstClr val="white"/>
                  </a:solidFill>
                  <a:ea typeface="Heiti TC Light"/>
                  <a:cs typeface="Heiti TC Light"/>
                </a:rPr>
                <a:t>歲或以上成人</a:t>
              </a:r>
              <a:r>
                <a:rPr lang="en-US" sz="900" dirty="0" smtClean="0">
                  <a:solidFill>
                    <a:prstClr val="white"/>
                  </a:solidFill>
                  <a:ea typeface="Heiti TC Light"/>
                  <a:cs typeface="Heiti TC Light"/>
                </a:rPr>
                <a:t>Adults </a:t>
              </a:r>
              <a:r>
                <a:rPr lang="en-US" sz="900" dirty="0">
                  <a:solidFill>
                    <a:prstClr val="white"/>
                  </a:solidFill>
                  <a:ea typeface="Heiti TC Light"/>
                  <a:cs typeface="Heiti TC Light"/>
                </a:rPr>
                <a:t>65 and older</a:t>
              </a:r>
            </a:p>
          </p:txBody>
        </p:sp>
        <p:sp>
          <p:nvSpPr>
            <p:cNvPr id="56" name="Rectangle 55"/>
            <p:cNvSpPr/>
            <p:nvPr/>
          </p:nvSpPr>
          <p:spPr>
            <a:xfrm>
              <a:off x="5713909" y="6065518"/>
              <a:ext cx="1090751" cy="492442"/>
            </a:xfrm>
            <a:prstGeom prst="rect">
              <a:avLst/>
            </a:prstGeom>
          </p:spPr>
          <p:txBody>
            <a:bodyPr wrap="square">
              <a:spAutoFit/>
            </a:bodyPr>
            <a:lstStyle/>
            <a:p>
              <a:pPr algn="ctr" defTabSz="685783" fontAlgn="ctr"/>
              <a:r>
                <a:rPr lang="en-US" b="1" dirty="0">
                  <a:solidFill>
                    <a:srgbClr val="33B392"/>
                  </a:solidFill>
                  <a:ea typeface="Heiti TC Light"/>
                  <a:cs typeface="Heiti TC Light"/>
                </a:rPr>
                <a:t>0.45</a:t>
              </a:r>
            </a:p>
          </p:txBody>
        </p:sp>
        <p:grpSp>
          <p:nvGrpSpPr>
            <p:cNvPr id="75" name="Group 16"/>
            <p:cNvGrpSpPr>
              <a:grpSpLocks noChangeAspect="1"/>
            </p:cNvGrpSpPr>
            <p:nvPr/>
          </p:nvGrpSpPr>
          <p:grpSpPr bwMode="auto">
            <a:xfrm>
              <a:off x="5959739" y="5363826"/>
              <a:ext cx="595455" cy="623548"/>
              <a:chOff x="-356" y="257"/>
              <a:chExt cx="2925" cy="3063"/>
            </a:xfrm>
            <a:solidFill>
              <a:schemeClr val="bg1"/>
            </a:solidFill>
          </p:grpSpPr>
          <p:sp>
            <p:nvSpPr>
              <p:cNvPr id="78" name="Freeform 18"/>
              <p:cNvSpPr>
                <a:spLocks/>
              </p:cNvSpPr>
              <p:nvPr/>
            </p:nvSpPr>
            <p:spPr bwMode="auto">
              <a:xfrm>
                <a:off x="-49" y="257"/>
                <a:ext cx="697" cy="697"/>
              </a:xfrm>
              <a:custGeom>
                <a:avLst/>
                <a:gdLst>
                  <a:gd name="T0" fmla="*/ 677 w 1392"/>
                  <a:gd name="T1" fmla="*/ 0 h 1394"/>
                  <a:gd name="T2" fmla="*/ 754 w 1392"/>
                  <a:gd name="T3" fmla="*/ 2 h 1394"/>
                  <a:gd name="T4" fmla="*/ 830 w 1392"/>
                  <a:gd name="T5" fmla="*/ 13 h 1394"/>
                  <a:gd name="T6" fmla="*/ 912 w 1392"/>
                  <a:gd name="T7" fmla="*/ 33 h 1394"/>
                  <a:gd name="T8" fmla="*/ 990 w 1392"/>
                  <a:gd name="T9" fmla="*/ 65 h 1394"/>
                  <a:gd name="T10" fmla="*/ 1065 w 1392"/>
                  <a:gd name="T11" fmla="*/ 106 h 1394"/>
                  <a:gd name="T12" fmla="*/ 1134 w 1392"/>
                  <a:gd name="T13" fmla="*/ 154 h 1394"/>
                  <a:gd name="T14" fmla="*/ 1195 w 1392"/>
                  <a:gd name="T15" fmla="*/ 212 h 1394"/>
                  <a:gd name="T16" fmla="*/ 1251 w 1392"/>
                  <a:gd name="T17" fmla="*/ 275 h 1394"/>
                  <a:gd name="T18" fmla="*/ 1297 w 1392"/>
                  <a:gd name="T19" fmla="*/ 346 h 1394"/>
                  <a:gd name="T20" fmla="*/ 1337 w 1392"/>
                  <a:gd name="T21" fmla="*/ 421 h 1394"/>
                  <a:gd name="T22" fmla="*/ 1363 w 1392"/>
                  <a:gd name="T23" fmla="*/ 495 h 1394"/>
                  <a:gd name="T24" fmla="*/ 1381 w 1392"/>
                  <a:gd name="T25" fmla="*/ 570 h 1394"/>
                  <a:gd name="T26" fmla="*/ 1391 w 1392"/>
                  <a:gd name="T27" fmla="*/ 646 h 1394"/>
                  <a:gd name="T28" fmla="*/ 1392 w 1392"/>
                  <a:gd name="T29" fmla="*/ 722 h 1394"/>
                  <a:gd name="T30" fmla="*/ 1385 w 1392"/>
                  <a:gd name="T31" fmla="*/ 799 h 1394"/>
                  <a:gd name="T32" fmla="*/ 1370 w 1392"/>
                  <a:gd name="T33" fmla="*/ 875 h 1394"/>
                  <a:gd name="T34" fmla="*/ 1346 w 1392"/>
                  <a:gd name="T35" fmla="*/ 948 h 1394"/>
                  <a:gd name="T36" fmla="*/ 1314 w 1392"/>
                  <a:gd name="T37" fmla="*/ 1018 h 1394"/>
                  <a:gd name="T38" fmla="*/ 1275 w 1392"/>
                  <a:gd name="T39" fmla="*/ 1085 h 1394"/>
                  <a:gd name="T40" fmla="*/ 1229 w 1392"/>
                  <a:gd name="T41" fmla="*/ 1145 h 1394"/>
                  <a:gd name="T42" fmla="*/ 1176 w 1392"/>
                  <a:gd name="T43" fmla="*/ 1201 h 1394"/>
                  <a:gd name="T44" fmla="*/ 1119 w 1392"/>
                  <a:gd name="T45" fmla="*/ 1249 h 1394"/>
                  <a:gd name="T46" fmla="*/ 1057 w 1392"/>
                  <a:gd name="T47" fmla="*/ 1292 h 1394"/>
                  <a:gd name="T48" fmla="*/ 990 w 1392"/>
                  <a:gd name="T49" fmla="*/ 1327 h 1394"/>
                  <a:gd name="T50" fmla="*/ 919 w 1392"/>
                  <a:gd name="T51" fmla="*/ 1355 h 1394"/>
                  <a:gd name="T52" fmla="*/ 847 w 1392"/>
                  <a:gd name="T53" fmla="*/ 1376 h 1394"/>
                  <a:gd name="T54" fmla="*/ 772 w 1392"/>
                  <a:gd name="T55" fmla="*/ 1389 h 1394"/>
                  <a:gd name="T56" fmla="*/ 696 w 1392"/>
                  <a:gd name="T57" fmla="*/ 1394 h 1394"/>
                  <a:gd name="T58" fmla="*/ 607 w 1392"/>
                  <a:gd name="T59" fmla="*/ 1389 h 1394"/>
                  <a:gd name="T60" fmla="*/ 521 w 1392"/>
                  <a:gd name="T61" fmla="*/ 1372 h 1394"/>
                  <a:gd name="T62" fmla="*/ 437 w 1392"/>
                  <a:gd name="T63" fmla="*/ 1344 h 1394"/>
                  <a:gd name="T64" fmla="*/ 359 w 1392"/>
                  <a:gd name="T65" fmla="*/ 1307 h 1394"/>
                  <a:gd name="T66" fmla="*/ 288 w 1392"/>
                  <a:gd name="T67" fmla="*/ 1262 h 1394"/>
                  <a:gd name="T68" fmla="*/ 223 w 1392"/>
                  <a:gd name="T69" fmla="*/ 1208 h 1394"/>
                  <a:gd name="T70" fmla="*/ 165 w 1392"/>
                  <a:gd name="T71" fmla="*/ 1147 h 1394"/>
                  <a:gd name="T72" fmla="*/ 115 w 1392"/>
                  <a:gd name="T73" fmla="*/ 1080 h 1394"/>
                  <a:gd name="T74" fmla="*/ 72 w 1392"/>
                  <a:gd name="T75" fmla="*/ 1007 h 1394"/>
                  <a:gd name="T76" fmla="*/ 39 w 1392"/>
                  <a:gd name="T77" fmla="*/ 929 h 1394"/>
                  <a:gd name="T78" fmla="*/ 14 w 1392"/>
                  <a:gd name="T79" fmla="*/ 847 h 1394"/>
                  <a:gd name="T80" fmla="*/ 3 w 1392"/>
                  <a:gd name="T81" fmla="*/ 771 h 1394"/>
                  <a:gd name="T82" fmla="*/ 0 w 1392"/>
                  <a:gd name="T83" fmla="*/ 694 h 1394"/>
                  <a:gd name="T84" fmla="*/ 3 w 1392"/>
                  <a:gd name="T85" fmla="*/ 618 h 1394"/>
                  <a:gd name="T86" fmla="*/ 16 w 1392"/>
                  <a:gd name="T87" fmla="*/ 544 h 1394"/>
                  <a:gd name="T88" fmla="*/ 37 w 1392"/>
                  <a:gd name="T89" fmla="*/ 469 h 1394"/>
                  <a:gd name="T90" fmla="*/ 67 w 1392"/>
                  <a:gd name="T91" fmla="*/ 398 h 1394"/>
                  <a:gd name="T92" fmla="*/ 102 w 1392"/>
                  <a:gd name="T93" fmla="*/ 331 h 1394"/>
                  <a:gd name="T94" fmla="*/ 147 w 1392"/>
                  <a:gd name="T95" fmla="*/ 268 h 1394"/>
                  <a:gd name="T96" fmla="*/ 197 w 1392"/>
                  <a:gd name="T97" fmla="*/ 210 h 1394"/>
                  <a:gd name="T98" fmla="*/ 255 w 1392"/>
                  <a:gd name="T99" fmla="*/ 158 h 1394"/>
                  <a:gd name="T100" fmla="*/ 316 w 1392"/>
                  <a:gd name="T101" fmla="*/ 113 h 1394"/>
                  <a:gd name="T102" fmla="*/ 383 w 1392"/>
                  <a:gd name="T103" fmla="*/ 74 h 1394"/>
                  <a:gd name="T104" fmla="*/ 452 w 1392"/>
                  <a:gd name="T105" fmla="*/ 45 h 1394"/>
                  <a:gd name="T106" fmla="*/ 525 w 1392"/>
                  <a:gd name="T107" fmla="*/ 22 h 1394"/>
                  <a:gd name="T108" fmla="*/ 601 w 1392"/>
                  <a:gd name="T109" fmla="*/ 7 h 1394"/>
                  <a:gd name="T110" fmla="*/ 677 w 1392"/>
                  <a:gd name="T111" fmla="*/ 0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92" h="1394">
                    <a:moveTo>
                      <a:pt x="677" y="0"/>
                    </a:moveTo>
                    <a:lnTo>
                      <a:pt x="754" y="2"/>
                    </a:lnTo>
                    <a:lnTo>
                      <a:pt x="830" y="13"/>
                    </a:lnTo>
                    <a:lnTo>
                      <a:pt x="912" y="33"/>
                    </a:lnTo>
                    <a:lnTo>
                      <a:pt x="990" y="65"/>
                    </a:lnTo>
                    <a:lnTo>
                      <a:pt x="1065" y="106"/>
                    </a:lnTo>
                    <a:lnTo>
                      <a:pt x="1134" y="154"/>
                    </a:lnTo>
                    <a:lnTo>
                      <a:pt x="1195" y="212"/>
                    </a:lnTo>
                    <a:lnTo>
                      <a:pt x="1251" y="275"/>
                    </a:lnTo>
                    <a:lnTo>
                      <a:pt x="1297" y="346"/>
                    </a:lnTo>
                    <a:lnTo>
                      <a:pt x="1337" y="421"/>
                    </a:lnTo>
                    <a:lnTo>
                      <a:pt x="1363" y="495"/>
                    </a:lnTo>
                    <a:lnTo>
                      <a:pt x="1381" y="570"/>
                    </a:lnTo>
                    <a:lnTo>
                      <a:pt x="1391" y="646"/>
                    </a:lnTo>
                    <a:lnTo>
                      <a:pt x="1392" y="722"/>
                    </a:lnTo>
                    <a:lnTo>
                      <a:pt x="1385" y="799"/>
                    </a:lnTo>
                    <a:lnTo>
                      <a:pt x="1370" y="875"/>
                    </a:lnTo>
                    <a:lnTo>
                      <a:pt x="1346" y="948"/>
                    </a:lnTo>
                    <a:lnTo>
                      <a:pt x="1314" y="1018"/>
                    </a:lnTo>
                    <a:lnTo>
                      <a:pt x="1275" y="1085"/>
                    </a:lnTo>
                    <a:lnTo>
                      <a:pt x="1229" y="1145"/>
                    </a:lnTo>
                    <a:lnTo>
                      <a:pt x="1176" y="1201"/>
                    </a:lnTo>
                    <a:lnTo>
                      <a:pt x="1119" y="1249"/>
                    </a:lnTo>
                    <a:lnTo>
                      <a:pt x="1057" y="1292"/>
                    </a:lnTo>
                    <a:lnTo>
                      <a:pt x="990" y="1327"/>
                    </a:lnTo>
                    <a:lnTo>
                      <a:pt x="919" y="1355"/>
                    </a:lnTo>
                    <a:lnTo>
                      <a:pt x="847" y="1376"/>
                    </a:lnTo>
                    <a:lnTo>
                      <a:pt x="772" y="1389"/>
                    </a:lnTo>
                    <a:lnTo>
                      <a:pt x="696" y="1394"/>
                    </a:lnTo>
                    <a:lnTo>
                      <a:pt x="607" y="1389"/>
                    </a:lnTo>
                    <a:lnTo>
                      <a:pt x="521" y="1372"/>
                    </a:lnTo>
                    <a:lnTo>
                      <a:pt x="437" y="1344"/>
                    </a:lnTo>
                    <a:lnTo>
                      <a:pt x="359" y="1307"/>
                    </a:lnTo>
                    <a:lnTo>
                      <a:pt x="288" y="1262"/>
                    </a:lnTo>
                    <a:lnTo>
                      <a:pt x="223" y="1208"/>
                    </a:lnTo>
                    <a:lnTo>
                      <a:pt x="165" y="1147"/>
                    </a:lnTo>
                    <a:lnTo>
                      <a:pt x="115" y="1080"/>
                    </a:lnTo>
                    <a:lnTo>
                      <a:pt x="72" y="1007"/>
                    </a:lnTo>
                    <a:lnTo>
                      <a:pt x="39" y="929"/>
                    </a:lnTo>
                    <a:lnTo>
                      <a:pt x="14" y="847"/>
                    </a:lnTo>
                    <a:lnTo>
                      <a:pt x="3" y="771"/>
                    </a:lnTo>
                    <a:lnTo>
                      <a:pt x="0" y="694"/>
                    </a:lnTo>
                    <a:lnTo>
                      <a:pt x="3" y="618"/>
                    </a:lnTo>
                    <a:lnTo>
                      <a:pt x="16" y="544"/>
                    </a:lnTo>
                    <a:lnTo>
                      <a:pt x="37" y="469"/>
                    </a:lnTo>
                    <a:lnTo>
                      <a:pt x="67" y="398"/>
                    </a:lnTo>
                    <a:lnTo>
                      <a:pt x="102" y="331"/>
                    </a:lnTo>
                    <a:lnTo>
                      <a:pt x="147" y="268"/>
                    </a:lnTo>
                    <a:lnTo>
                      <a:pt x="197" y="210"/>
                    </a:lnTo>
                    <a:lnTo>
                      <a:pt x="255" y="158"/>
                    </a:lnTo>
                    <a:lnTo>
                      <a:pt x="316" y="113"/>
                    </a:lnTo>
                    <a:lnTo>
                      <a:pt x="383" y="74"/>
                    </a:lnTo>
                    <a:lnTo>
                      <a:pt x="452" y="45"/>
                    </a:lnTo>
                    <a:lnTo>
                      <a:pt x="525" y="22"/>
                    </a:lnTo>
                    <a:lnTo>
                      <a:pt x="601" y="7"/>
                    </a:lnTo>
                    <a:lnTo>
                      <a:pt x="6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9" name="Freeform 19"/>
              <p:cNvSpPr>
                <a:spLocks noEditPoints="1"/>
              </p:cNvSpPr>
              <p:nvPr/>
            </p:nvSpPr>
            <p:spPr bwMode="auto">
              <a:xfrm>
                <a:off x="-356" y="858"/>
                <a:ext cx="1418" cy="2462"/>
              </a:xfrm>
              <a:custGeom>
                <a:avLst/>
                <a:gdLst>
                  <a:gd name="T0" fmla="*/ 2132 w 2836"/>
                  <a:gd name="T1" fmla="*/ 1873 h 4922"/>
                  <a:gd name="T2" fmla="*/ 2181 w 2836"/>
                  <a:gd name="T3" fmla="*/ 1772 h 4922"/>
                  <a:gd name="T4" fmla="*/ 2158 w 2836"/>
                  <a:gd name="T5" fmla="*/ 1333 h 4922"/>
                  <a:gd name="T6" fmla="*/ 2087 w 2836"/>
                  <a:gd name="T7" fmla="*/ 1035 h 4922"/>
                  <a:gd name="T8" fmla="*/ 1987 w 2836"/>
                  <a:gd name="T9" fmla="*/ 824 h 4922"/>
                  <a:gd name="T10" fmla="*/ 782 w 2836"/>
                  <a:gd name="T11" fmla="*/ 61 h 4922"/>
                  <a:gd name="T12" fmla="*/ 1091 w 2836"/>
                  <a:gd name="T13" fmla="*/ 232 h 4922"/>
                  <a:gd name="T14" fmla="*/ 1445 w 2836"/>
                  <a:gd name="T15" fmla="*/ 251 h 4922"/>
                  <a:gd name="T16" fmla="*/ 1773 w 2836"/>
                  <a:gd name="T17" fmla="*/ 119 h 4922"/>
                  <a:gd name="T18" fmla="*/ 2015 w 2836"/>
                  <a:gd name="T19" fmla="*/ 67 h 4922"/>
                  <a:gd name="T20" fmla="*/ 2179 w 2836"/>
                  <a:gd name="T21" fmla="*/ 201 h 4922"/>
                  <a:gd name="T22" fmla="*/ 2434 w 2836"/>
                  <a:gd name="T23" fmla="*/ 549 h 4922"/>
                  <a:gd name="T24" fmla="*/ 2562 w 2836"/>
                  <a:gd name="T25" fmla="*/ 888 h 4922"/>
                  <a:gd name="T26" fmla="*/ 2618 w 2836"/>
                  <a:gd name="T27" fmla="*/ 1290 h 4922"/>
                  <a:gd name="T28" fmla="*/ 2661 w 2836"/>
                  <a:gd name="T29" fmla="*/ 1726 h 4922"/>
                  <a:gd name="T30" fmla="*/ 2814 w 2836"/>
                  <a:gd name="T31" fmla="*/ 1914 h 4922"/>
                  <a:gd name="T32" fmla="*/ 2830 w 2836"/>
                  <a:gd name="T33" fmla="*/ 4775 h 4922"/>
                  <a:gd name="T34" fmla="*/ 2728 w 2836"/>
                  <a:gd name="T35" fmla="*/ 4850 h 4922"/>
                  <a:gd name="T36" fmla="*/ 2627 w 2836"/>
                  <a:gd name="T37" fmla="*/ 4775 h 4922"/>
                  <a:gd name="T38" fmla="*/ 2603 w 2836"/>
                  <a:gd name="T39" fmla="*/ 1966 h 4922"/>
                  <a:gd name="T40" fmla="*/ 2486 w 2836"/>
                  <a:gd name="T41" fmla="*/ 1966 h 4922"/>
                  <a:gd name="T42" fmla="*/ 2318 w 2836"/>
                  <a:gd name="T43" fmla="*/ 1979 h 4922"/>
                  <a:gd name="T44" fmla="*/ 2302 w 2836"/>
                  <a:gd name="T45" fmla="*/ 2072 h 4922"/>
                  <a:gd name="T46" fmla="*/ 2233 w 2836"/>
                  <a:gd name="T47" fmla="*/ 2143 h 4922"/>
                  <a:gd name="T48" fmla="*/ 2130 w 2836"/>
                  <a:gd name="T49" fmla="*/ 2122 h 4922"/>
                  <a:gd name="T50" fmla="*/ 2048 w 2836"/>
                  <a:gd name="T51" fmla="*/ 2323 h 4922"/>
                  <a:gd name="T52" fmla="*/ 1866 w 2836"/>
                  <a:gd name="T53" fmla="*/ 4742 h 4922"/>
                  <a:gd name="T54" fmla="*/ 1750 w 2836"/>
                  <a:gd name="T55" fmla="*/ 4891 h 4922"/>
                  <a:gd name="T56" fmla="*/ 1560 w 2836"/>
                  <a:gd name="T57" fmla="*/ 4913 h 4922"/>
                  <a:gd name="T58" fmla="*/ 1415 w 2836"/>
                  <a:gd name="T59" fmla="*/ 4788 h 4922"/>
                  <a:gd name="T60" fmla="*/ 1235 w 2836"/>
                  <a:gd name="T61" fmla="*/ 4693 h 4922"/>
                  <a:gd name="T62" fmla="*/ 1151 w 2836"/>
                  <a:gd name="T63" fmla="*/ 4863 h 4922"/>
                  <a:gd name="T64" fmla="*/ 972 w 2836"/>
                  <a:gd name="T65" fmla="*/ 4922 h 4922"/>
                  <a:gd name="T66" fmla="*/ 805 w 2836"/>
                  <a:gd name="T67" fmla="*/ 4829 h 4922"/>
                  <a:gd name="T68" fmla="*/ 646 w 2836"/>
                  <a:gd name="T69" fmla="*/ 2444 h 4922"/>
                  <a:gd name="T70" fmla="*/ 523 w 2836"/>
                  <a:gd name="T71" fmla="*/ 2135 h 4922"/>
                  <a:gd name="T72" fmla="*/ 680 w 2836"/>
                  <a:gd name="T73" fmla="*/ 759 h 4922"/>
                  <a:gd name="T74" fmla="*/ 615 w 2836"/>
                  <a:gd name="T75" fmla="*/ 856 h 4922"/>
                  <a:gd name="T76" fmla="*/ 510 w 2836"/>
                  <a:gd name="T77" fmla="*/ 1109 h 4922"/>
                  <a:gd name="T78" fmla="*/ 453 w 2836"/>
                  <a:gd name="T79" fmla="*/ 1407 h 4922"/>
                  <a:gd name="T80" fmla="*/ 441 w 2836"/>
                  <a:gd name="T81" fmla="*/ 1783 h 4922"/>
                  <a:gd name="T82" fmla="*/ 369 w 2836"/>
                  <a:gd name="T83" fmla="*/ 1940 h 4922"/>
                  <a:gd name="T84" fmla="*/ 201 w 2836"/>
                  <a:gd name="T85" fmla="*/ 1988 h 4922"/>
                  <a:gd name="T86" fmla="*/ 58 w 2836"/>
                  <a:gd name="T87" fmla="*/ 1891 h 4922"/>
                  <a:gd name="T88" fmla="*/ 9 w 2836"/>
                  <a:gd name="T89" fmla="*/ 1631 h 4922"/>
                  <a:gd name="T90" fmla="*/ 9 w 2836"/>
                  <a:gd name="T91" fmla="*/ 1197 h 4922"/>
                  <a:gd name="T92" fmla="*/ 90 w 2836"/>
                  <a:gd name="T93" fmla="*/ 783 h 4922"/>
                  <a:gd name="T94" fmla="*/ 229 w 2836"/>
                  <a:gd name="T95" fmla="*/ 471 h 4922"/>
                  <a:gd name="T96" fmla="*/ 443 w 2836"/>
                  <a:gd name="T97" fmla="*/ 201 h 4922"/>
                  <a:gd name="T98" fmla="*/ 607 w 2836"/>
                  <a:gd name="T99" fmla="*/ 67 h 4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36" h="4922">
                    <a:moveTo>
                      <a:pt x="1952" y="770"/>
                    </a:moveTo>
                    <a:lnTo>
                      <a:pt x="2110" y="1884"/>
                    </a:lnTo>
                    <a:lnTo>
                      <a:pt x="2114" y="1915"/>
                    </a:lnTo>
                    <a:lnTo>
                      <a:pt x="2132" y="1873"/>
                    </a:lnTo>
                    <a:lnTo>
                      <a:pt x="2154" y="1833"/>
                    </a:lnTo>
                    <a:lnTo>
                      <a:pt x="2182" y="1798"/>
                    </a:lnTo>
                    <a:lnTo>
                      <a:pt x="2181" y="1783"/>
                    </a:lnTo>
                    <a:lnTo>
                      <a:pt x="2181" y="1772"/>
                    </a:lnTo>
                    <a:lnTo>
                      <a:pt x="2182" y="1699"/>
                    </a:lnTo>
                    <a:lnTo>
                      <a:pt x="2182" y="1625"/>
                    </a:lnTo>
                    <a:lnTo>
                      <a:pt x="2169" y="1407"/>
                    </a:lnTo>
                    <a:lnTo>
                      <a:pt x="2158" y="1333"/>
                    </a:lnTo>
                    <a:lnTo>
                      <a:pt x="2147" y="1258"/>
                    </a:lnTo>
                    <a:lnTo>
                      <a:pt x="2130" y="1186"/>
                    </a:lnTo>
                    <a:lnTo>
                      <a:pt x="2112" y="1109"/>
                    </a:lnTo>
                    <a:lnTo>
                      <a:pt x="2087" y="1035"/>
                    </a:lnTo>
                    <a:lnTo>
                      <a:pt x="2060" y="960"/>
                    </a:lnTo>
                    <a:lnTo>
                      <a:pt x="2024" y="890"/>
                    </a:lnTo>
                    <a:lnTo>
                      <a:pt x="2007" y="856"/>
                    </a:lnTo>
                    <a:lnTo>
                      <a:pt x="1987" y="824"/>
                    </a:lnTo>
                    <a:lnTo>
                      <a:pt x="1970" y="796"/>
                    </a:lnTo>
                    <a:lnTo>
                      <a:pt x="1952" y="770"/>
                    </a:lnTo>
                    <a:close/>
                    <a:moveTo>
                      <a:pt x="719" y="0"/>
                    </a:moveTo>
                    <a:lnTo>
                      <a:pt x="782" y="61"/>
                    </a:lnTo>
                    <a:lnTo>
                      <a:pt x="851" y="117"/>
                    </a:lnTo>
                    <a:lnTo>
                      <a:pt x="927" y="163"/>
                    </a:lnTo>
                    <a:lnTo>
                      <a:pt x="1007" y="203"/>
                    </a:lnTo>
                    <a:lnTo>
                      <a:pt x="1091" y="232"/>
                    </a:lnTo>
                    <a:lnTo>
                      <a:pt x="1179" y="251"/>
                    </a:lnTo>
                    <a:lnTo>
                      <a:pt x="1268" y="262"/>
                    </a:lnTo>
                    <a:lnTo>
                      <a:pt x="1358" y="262"/>
                    </a:lnTo>
                    <a:lnTo>
                      <a:pt x="1445" y="251"/>
                    </a:lnTo>
                    <a:lnTo>
                      <a:pt x="1533" y="232"/>
                    </a:lnTo>
                    <a:lnTo>
                      <a:pt x="1616" y="203"/>
                    </a:lnTo>
                    <a:lnTo>
                      <a:pt x="1696" y="165"/>
                    </a:lnTo>
                    <a:lnTo>
                      <a:pt x="1773" y="119"/>
                    </a:lnTo>
                    <a:lnTo>
                      <a:pt x="1844" y="65"/>
                    </a:lnTo>
                    <a:lnTo>
                      <a:pt x="1909" y="1"/>
                    </a:lnTo>
                    <a:lnTo>
                      <a:pt x="1963" y="33"/>
                    </a:lnTo>
                    <a:lnTo>
                      <a:pt x="2015" y="67"/>
                    </a:lnTo>
                    <a:lnTo>
                      <a:pt x="2056" y="96"/>
                    </a:lnTo>
                    <a:lnTo>
                      <a:pt x="2097" y="130"/>
                    </a:lnTo>
                    <a:lnTo>
                      <a:pt x="2140" y="163"/>
                    </a:lnTo>
                    <a:lnTo>
                      <a:pt x="2179" y="201"/>
                    </a:lnTo>
                    <a:lnTo>
                      <a:pt x="2259" y="284"/>
                    </a:lnTo>
                    <a:lnTo>
                      <a:pt x="2330" y="376"/>
                    </a:lnTo>
                    <a:lnTo>
                      <a:pt x="2393" y="471"/>
                    </a:lnTo>
                    <a:lnTo>
                      <a:pt x="2434" y="549"/>
                    </a:lnTo>
                    <a:lnTo>
                      <a:pt x="2473" y="627"/>
                    </a:lnTo>
                    <a:lnTo>
                      <a:pt x="2495" y="681"/>
                    </a:lnTo>
                    <a:lnTo>
                      <a:pt x="2532" y="783"/>
                    </a:lnTo>
                    <a:lnTo>
                      <a:pt x="2562" y="888"/>
                    </a:lnTo>
                    <a:lnTo>
                      <a:pt x="2585" y="996"/>
                    </a:lnTo>
                    <a:lnTo>
                      <a:pt x="2601" y="1104"/>
                    </a:lnTo>
                    <a:lnTo>
                      <a:pt x="2613" y="1197"/>
                    </a:lnTo>
                    <a:lnTo>
                      <a:pt x="2618" y="1290"/>
                    </a:lnTo>
                    <a:lnTo>
                      <a:pt x="2622" y="1383"/>
                    </a:lnTo>
                    <a:lnTo>
                      <a:pt x="2616" y="1539"/>
                    </a:lnTo>
                    <a:lnTo>
                      <a:pt x="2605" y="1696"/>
                    </a:lnTo>
                    <a:lnTo>
                      <a:pt x="2661" y="1726"/>
                    </a:lnTo>
                    <a:lnTo>
                      <a:pt x="2711" y="1763"/>
                    </a:lnTo>
                    <a:lnTo>
                      <a:pt x="2754" y="1807"/>
                    </a:lnTo>
                    <a:lnTo>
                      <a:pt x="2788" y="1858"/>
                    </a:lnTo>
                    <a:lnTo>
                      <a:pt x="2814" y="1914"/>
                    </a:lnTo>
                    <a:lnTo>
                      <a:pt x="2830" y="1975"/>
                    </a:lnTo>
                    <a:lnTo>
                      <a:pt x="2836" y="2040"/>
                    </a:lnTo>
                    <a:lnTo>
                      <a:pt x="2836" y="4742"/>
                    </a:lnTo>
                    <a:lnTo>
                      <a:pt x="2830" y="4775"/>
                    </a:lnTo>
                    <a:lnTo>
                      <a:pt x="2815" y="4805"/>
                    </a:lnTo>
                    <a:lnTo>
                      <a:pt x="2791" y="4829"/>
                    </a:lnTo>
                    <a:lnTo>
                      <a:pt x="2763" y="4844"/>
                    </a:lnTo>
                    <a:lnTo>
                      <a:pt x="2728" y="4850"/>
                    </a:lnTo>
                    <a:lnTo>
                      <a:pt x="2694" y="4844"/>
                    </a:lnTo>
                    <a:lnTo>
                      <a:pt x="2667" y="4829"/>
                    </a:lnTo>
                    <a:lnTo>
                      <a:pt x="2642" y="4805"/>
                    </a:lnTo>
                    <a:lnTo>
                      <a:pt x="2627" y="4775"/>
                    </a:lnTo>
                    <a:lnTo>
                      <a:pt x="2622" y="4742"/>
                    </a:lnTo>
                    <a:lnTo>
                      <a:pt x="2622" y="2040"/>
                    </a:lnTo>
                    <a:lnTo>
                      <a:pt x="2616" y="2001"/>
                    </a:lnTo>
                    <a:lnTo>
                      <a:pt x="2603" y="1966"/>
                    </a:lnTo>
                    <a:lnTo>
                      <a:pt x="2581" y="1934"/>
                    </a:lnTo>
                    <a:lnTo>
                      <a:pt x="2551" y="1910"/>
                    </a:lnTo>
                    <a:lnTo>
                      <a:pt x="2521" y="1941"/>
                    </a:lnTo>
                    <a:lnTo>
                      <a:pt x="2486" y="1966"/>
                    </a:lnTo>
                    <a:lnTo>
                      <a:pt x="2447" y="1982"/>
                    </a:lnTo>
                    <a:lnTo>
                      <a:pt x="2404" y="1990"/>
                    </a:lnTo>
                    <a:lnTo>
                      <a:pt x="2361" y="1990"/>
                    </a:lnTo>
                    <a:lnTo>
                      <a:pt x="2318" y="1979"/>
                    </a:lnTo>
                    <a:lnTo>
                      <a:pt x="2311" y="2005"/>
                    </a:lnTo>
                    <a:lnTo>
                      <a:pt x="2307" y="2031"/>
                    </a:lnTo>
                    <a:lnTo>
                      <a:pt x="2305" y="2051"/>
                    </a:lnTo>
                    <a:lnTo>
                      <a:pt x="2302" y="2072"/>
                    </a:lnTo>
                    <a:lnTo>
                      <a:pt x="2292" y="2094"/>
                    </a:lnTo>
                    <a:lnTo>
                      <a:pt x="2277" y="2115"/>
                    </a:lnTo>
                    <a:lnTo>
                      <a:pt x="2257" y="2131"/>
                    </a:lnTo>
                    <a:lnTo>
                      <a:pt x="2233" y="2143"/>
                    </a:lnTo>
                    <a:lnTo>
                      <a:pt x="2205" y="2148"/>
                    </a:lnTo>
                    <a:lnTo>
                      <a:pt x="2179" y="2146"/>
                    </a:lnTo>
                    <a:lnTo>
                      <a:pt x="2153" y="2137"/>
                    </a:lnTo>
                    <a:lnTo>
                      <a:pt x="2130" y="2122"/>
                    </a:lnTo>
                    <a:lnTo>
                      <a:pt x="2112" y="2102"/>
                    </a:lnTo>
                    <a:lnTo>
                      <a:pt x="2097" y="2178"/>
                    </a:lnTo>
                    <a:lnTo>
                      <a:pt x="2076" y="2252"/>
                    </a:lnTo>
                    <a:lnTo>
                      <a:pt x="2048" y="2323"/>
                    </a:lnTo>
                    <a:lnTo>
                      <a:pt x="2015" y="2392"/>
                    </a:lnTo>
                    <a:lnTo>
                      <a:pt x="1976" y="2455"/>
                    </a:lnTo>
                    <a:lnTo>
                      <a:pt x="1873" y="4693"/>
                    </a:lnTo>
                    <a:lnTo>
                      <a:pt x="1866" y="4742"/>
                    </a:lnTo>
                    <a:lnTo>
                      <a:pt x="1849" y="4788"/>
                    </a:lnTo>
                    <a:lnTo>
                      <a:pt x="1823" y="4829"/>
                    </a:lnTo>
                    <a:lnTo>
                      <a:pt x="1790" y="4863"/>
                    </a:lnTo>
                    <a:lnTo>
                      <a:pt x="1750" y="4891"/>
                    </a:lnTo>
                    <a:lnTo>
                      <a:pt x="1706" y="4911"/>
                    </a:lnTo>
                    <a:lnTo>
                      <a:pt x="1659" y="4920"/>
                    </a:lnTo>
                    <a:lnTo>
                      <a:pt x="1611" y="4922"/>
                    </a:lnTo>
                    <a:lnTo>
                      <a:pt x="1560" y="4913"/>
                    </a:lnTo>
                    <a:lnTo>
                      <a:pt x="1516" y="4892"/>
                    </a:lnTo>
                    <a:lnTo>
                      <a:pt x="1477" y="4865"/>
                    </a:lnTo>
                    <a:lnTo>
                      <a:pt x="1441" y="4829"/>
                    </a:lnTo>
                    <a:lnTo>
                      <a:pt x="1415" y="4788"/>
                    </a:lnTo>
                    <a:lnTo>
                      <a:pt x="1399" y="4742"/>
                    </a:lnTo>
                    <a:lnTo>
                      <a:pt x="1391" y="4693"/>
                    </a:lnTo>
                    <a:lnTo>
                      <a:pt x="1311" y="2984"/>
                    </a:lnTo>
                    <a:lnTo>
                      <a:pt x="1235" y="4693"/>
                    </a:lnTo>
                    <a:lnTo>
                      <a:pt x="1227" y="4742"/>
                    </a:lnTo>
                    <a:lnTo>
                      <a:pt x="1210" y="4788"/>
                    </a:lnTo>
                    <a:lnTo>
                      <a:pt x="1184" y="4829"/>
                    </a:lnTo>
                    <a:lnTo>
                      <a:pt x="1151" y="4863"/>
                    </a:lnTo>
                    <a:lnTo>
                      <a:pt x="1112" y="4891"/>
                    </a:lnTo>
                    <a:lnTo>
                      <a:pt x="1069" y="4911"/>
                    </a:lnTo>
                    <a:lnTo>
                      <a:pt x="1021" y="4920"/>
                    </a:lnTo>
                    <a:lnTo>
                      <a:pt x="972" y="4922"/>
                    </a:lnTo>
                    <a:lnTo>
                      <a:pt x="922" y="4913"/>
                    </a:lnTo>
                    <a:lnTo>
                      <a:pt x="877" y="4892"/>
                    </a:lnTo>
                    <a:lnTo>
                      <a:pt x="838" y="4865"/>
                    </a:lnTo>
                    <a:lnTo>
                      <a:pt x="805" y="4829"/>
                    </a:lnTo>
                    <a:lnTo>
                      <a:pt x="778" y="4788"/>
                    </a:lnTo>
                    <a:lnTo>
                      <a:pt x="760" y="4742"/>
                    </a:lnTo>
                    <a:lnTo>
                      <a:pt x="752" y="4693"/>
                    </a:lnTo>
                    <a:lnTo>
                      <a:pt x="646" y="2444"/>
                    </a:lnTo>
                    <a:lnTo>
                      <a:pt x="603" y="2372"/>
                    </a:lnTo>
                    <a:lnTo>
                      <a:pt x="568" y="2295"/>
                    </a:lnTo>
                    <a:lnTo>
                      <a:pt x="540" y="2217"/>
                    </a:lnTo>
                    <a:lnTo>
                      <a:pt x="523" y="2135"/>
                    </a:lnTo>
                    <a:lnTo>
                      <a:pt x="512" y="2051"/>
                    </a:lnTo>
                    <a:lnTo>
                      <a:pt x="510" y="1968"/>
                    </a:lnTo>
                    <a:lnTo>
                      <a:pt x="518" y="1884"/>
                    </a:lnTo>
                    <a:lnTo>
                      <a:pt x="680" y="759"/>
                    </a:lnTo>
                    <a:lnTo>
                      <a:pt x="676" y="763"/>
                    </a:lnTo>
                    <a:lnTo>
                      <a:pt x="656" y="793"/>
                    </a:lnTo>
                    <a:lnTo>
                      <a:pt x="635" y="824"/>
                    </a:lnTo>
                    <a:lnTo>
                      <a:pt x="615" y="856"/>
                    </a:lnTo>
                    <a:lnTo>
                      <a:pt x="598" y="890"/>
                    </a:lnTo>
                    <a:lnTo>
                      <a:pt x="562" y="960"/>
                    </a:lnTo>
                    <a:lnTo>
                      <a:pt x="535" y="1035"/>
                    </a:lnTo>
                    <a:lnTo>
                      <a:pt x="510" y="1109"/>
                    </a:lnTo>
                    <a:lnTo>
                      <a:pt x="492" y="1186"/>
                    </a:lnTo>
                    <a:lnTo>
                      <a:pt x="475" y="1258"/>
                    </a:lnTo>
                    <a:lnTo>
                      <a:pt x="464" y="1333"/>
                    </a:lnTo>
                    <a:lnTo>
                      <a:pt x="453" y="1407"/>
                    </a:lnTo>
                    <a:lnTo>
                      <a:pt x="440" y="1625"/>
                    </a:lnTo>
                    <a:lnTo>
                      <a:pt x="440" y="1699"/>
                    </a:lnTo>
                    <a:lnTo>
                      <a:pt x="441" y="1772"/>
                    </a:lnTo>
                    <a:lnTo>
                      <a:pt x="441" y="1783"/>
                    </a:lnTo>
                    <a:lnTo>
                      <a:pt x="436" y="1828"/>
                    </a:lnTo>
                    <a:lnTo>
                      <a:pt x="421" y="1871"/>
                    </a:lnTo>
                    <a:lnTo>
                      <a:pt x="399" y="1908"/>
                    </a:lnTo>
                    <a:lnTo>
                      <a:pt x="369" y="1940"/>
                    </a:lnTo>
                    <a:lnTo>
                      <a:pt x="333" y="1966"/>
                    </a:lnTo>
                    <a:lnTo>
                      <a:pt x="291" y="1982"/>
                    </a:lnTo>
                    <a:lnTo>
                      <a:pt x="246" y="1992"/>
                    </a:lnTo>
                    <a:lnTo>
                      <a:pt x="201" y="1988"/>
                    </a:lnTo>
                    <a:lnTo>
                      <a:pt x="158" y="1977"/>
                    </a:lnTo>
                    <a:lnTo>
                      <a:pt x="119" y="1955"/>
                    </a:lnTo>
                    <a:lnTo>
                      <a:pt x="86" y="1927"/>
                    </a:lnTo>
                    <a:lnTo>
                      <a:pt x="58" y="1891"/>
                    </a:lnTo>
                    <a:lnTo>
                      <a:pt x="39" y="1852"/>
                    </a:lnTo>
                    <a:lnTo>
                      <a:pt x="28" y="1807"/>
                    </a:lnTo>
                    <a:lnTo>
                      <a:pt x="19" y="1718"/>
                    </a:lnTo>
                    <a:lnTo>
                      <a:pt x="9" y="1631"/>
                    </a:lnTo>
                    <a:lnTo>
                      <a:pt x="4" y="1506"/>
                    </a:lnTo>
                    <a:lnTo>
                      <a:pt x="0" y="1383"/>
                    </a:lnTo>
                    <a:lnTo>
                      <a:pt x="4" y="1290"/>
                    </a:lnTo>
                    <a:lnTo>
                      <a:pt x="9" y="1197"/>
                    </a:lnTo>
                    <a:lnTo>
                      <a:pt x="21" y="1104"/>
                    </a:lnTo>
                    <a:lnTo>
                      <a:pt x="37" y="996"/>
                    </a:lnTo>
                    <a:lnTo>
                      <a:pt x="60" y="888"/>
                    </a:lnTo>
                    <a:lnTo>
                      <a:pt x="90" y="783"/>
                    </a:lnTo>
                    <a:lnTo>
                      <a:pt x="127" y="681"/>
                    </a:lnTo>
                    <a:lnTo>
                      <a:pt x="147" y="627"/>
                    </a:lnTo>
                    <a:lnTo>
                      <a:pt x="186" y="549"/>
                    </a:lnTo>
                    <a:lnTo>
                      <a:pt x="229" y="471"/>
                    </a:lnTo>
                    <a:lnTo>
                      <a:pt x="276" y="398"/>
                    </a:lnTo>
                    <a:lnTo>
                      <a:pt x="328" y="329"/>
                    </a:lnTo>
                    <a:lnTo>
                      <a:pt x="382" y="264"/>
                    </a:lnTo>
                    <a:lnTo>
                      <a:pt x="443" y="201"/>
                    </a:lnTo>
                    <a:lnTo>
                      <a:pt x="482" y="163"/>
                    </a:lnTo>
                    <a:lnTo>
                      <a:pt x="523" y="130"/>
                    </a:lnTo>
                    <a:lnTo>
                      <a:pt x="566" y="96"/>
                    </a:lnTo>
                    <a:lnTo>
                      <a:pt x="607" y="67"/>
                    </a:lnTo>
                    <a:lnTo>
                      <a:pt x="648" y="41"/>
                    </a:lnTo>
                    <a:lnTo>
                      <a:pt x="689" y="16"/>
                    </a:lnTo>
                    <a:lnTo>
                      <a:pt x="7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0" name="Freeform 20"/>
              <p:cNvSpPr>
                <a:spLocks/>
              </p:cNvSpPr>
              <p:nvPr/>
            </p:nvSpPr>
            <p:spPr bwMode="auto">
              <a:xfrm>
                <a:off x="1429" y="257"/>
                <a:ext cx="696" cy="697"/>
              </a:xfrm>
              <a:custGeom>
                <a:avLst/>
                <a:gdLst>
                  <a:gd name="T0" fmla="*/ 677 w 1392"/>
                  <a:gd name="T1" fmla="*/ 0 h 1394"/>
                  <a:gd name="T2" fmla="*/ 754 w 1392"/>
                  <a:gd name="T3" fmla="*/ 2 h 1394"/>
                  <a:gd name="T4" fmla="*/ 832 w 1392"/>
                  <a:gd name="T5" fmla="*/ 13 h 1394"/>
                  <a:gd name="T6" fmla="*/ 914 w 1392"/>
                  <a:gd name="T7" fmla="*/ 33 h 1394"/>
                  <a:gd name="T8" fmla="*/ 992 w 1392"/>
                  <a:gd name="T9" fmla="*/ 65 h 1394"/>
                  <a:gd name="T10" fmla="*/ 1067 w 1392"/>
                  <a:gd name="T11" fmla="*/ 106 h 1394"/>
                  <a:gd name="T12" fmla="*/ 1134 w 1392"/>
                  <a:gd name="T13" fmla="*/ 154 h 1394"/>
                  <a:gd name="T14" fmla="*/ 1197 w 1392"/>
                  <a:gd name="T15" fmla="*/ 212 h 1394"/>
                  <a:gd name="T16" fmla="*/ 1253 w 1392"/>
                  <a:gd name="T17" fmla="*/ 275 h 1394"/>
                  <a:gd name="T18" fmla="*/ 1299 w 1392"/>
                  <a:gd name="T19" fmla="*/ 346 h 1394"/>
                  <a:gd name="T20" fmla="*/ 1338 w 1392"/>
                  <a:gd name="T21" fmla="*/ 421 h 1394"/>
                  <a:gd name="T22" fmla="*/ 1364 w 1392"/>
                  <a:gd name="T23" fmla="*/ 495 h 1394"/>
                  <a:gd name="T24" fmla="*/ 1381 w 1392"/>
                  <a:gd name="T25" fmla="*/ 570 h 1394"/>
                  <a:gd name="T26" fmla="*/ 1392 w 1392"/>
                  <a:gd name="T27" fmla="*/ 646 h 1394"/>
                  <a:gd name="T28" fmla="*/ 1392 w 1392"/>
                  <a:gd name="T29" fmla="*/ 722 h 1394"/>
                  <a:gd name="T30" fmla="*/ 1385 w 1392"/>
                  <a:gd name="T31" fmla="*/ 799 h 1394"/>
                  <a:gd name="T32" fmla="*/ 1370 w 1392"/>
                  <a:gd name="T33" fmla="*/ 875 h 1394"/>
                  <a:gd name="T34" fmla="*/ 1348 w 1392"/>
                  <a:gd name="T35" fmla="*/ 948 h 1394"/>
                  <a:gd name="T36" fmla="*/ 1316 w 1392"/>
                  <a:gd name="T37" fmla="*/ 1018 h 1394"/>
                  <a:gd name="T38" fmla="*/ 1277 w 1392"/>
                  <a:gd name="T39" fmla="*/ 1085 h 1394"/>
                  <a:gd name="T40" fmla="*/ 1230 w 1392"/>
                  <a:gd name="T41" fmla="*/ 1145 h 1394"/>
                  <a:gd name="T42" fmla="*/ 1178 w 1392"/>
                  <a:gd name="T43" fmla="*/ 1201 h 1394"/>
                  <a:gd name="T44" fmla="*/ 1121 w 1392"/>
                  <a:gd name="T45" fmla="*/ 1249 h 1394"/>
                  <a:gd name="T46" fmla="*/ 1057 w 1392"/>
                  <a:gd name="T47" fmla="*/ 1292 h 1394"/>
                  <a:gd name="T48" fmla="*/ 990 w 1392"/>
                  <a:gd name="T49" fmla="*/ 1327 h 1394"/>
                  <a:gd name="T50" fmla="*/ 921 w 1392"/>
                  <a:gd name="T51" fmla="*/ 1355 h 1394"/>
                  <a:gd name="T52" fmla="*/ 849 w 1392"/>
                  <a:gd name="T53" fmla="*/ 1376 h 1394"/>
                  <a:gd name="T54" fmla="*/ 774 w 1392"/>
                  <a:gd name="T55" fmla="*/ 1389 h 1394"/>
                  <a:gd name="T56" fmla="*/ 698 w 1392"/>
                  <a:gd name="T57" fmla="*/ 1394 h 1394"/>
                  <a:gd name="T58" fmla="*/ 608 w 1392"/>
                  <a:gd name="T59" fmla="*/ 1389 h 1394"/>
                  <a:gd name="T60" fmla="*/ 521 w 1392"/>
                  <a:gd name="T61" fmla="*/ 1372 h 1394"/>
                  <a:gd name="T62" fmla="*/ 437 w 1392"/>
                  <a:gd name="T63" fmla="*/ 1344 h 1394"/>
                  <a:gd name="T64" fmla="*/ 361 w 1392"/>
                  <a:gd name="T65" fmla="*/ 1307 h 1394"/>
                  <a:gd name="T66" fmla="*/ 290 w 1392"/>
                  <a:gd name="T67" fmla="*/ 1262 h 1394"/>
                  <a:gd name="T68" fmla="*/ 225 w 1392"/>
                  <a:gd name="T69" fmla="*/ 1208 h 1394"/>
                  <a:gd name="T70" fmla="*/ 165 w 1392"/>
                  <a:gd name="T71" fmla="*/ 1147 h 1394"/>
                  <a:gd name="T72" fmla="*/ 115 w 1392"/>
                  <a:gd name="T73" fmla="*/ 1080 h 1394"/>
                  <a:gd name="T74" fmla="*/ 74 w 1392"/>
                  <a:gd name="T75" fmla="*/ 1007 h 1394"/>
                  <a:gd name="T76" fmla="*/ 41 w 1392"/>
                  <a:gd name="T77" fmla="*/ 929 h 1394"/>
                  <a:gd name="T78" fmla="*/ 16 w 1392"/>
                  <a:gd name="T79" fmla="*/ 847 h 1394"/>
                  <a:gd name="T80" fmla="*/ 3 w 1392"/>
                  <a:gd name="T81" fmla="*/ 771 h 1394"/>
                  <a:gd name="T82" fmla="*/ 0 w 1392"/>
                  <a:gd name="T83" fmla="*/ 694 h 1394"/>
                  <a:gd name="T84" fmla="*/ 5 w 1392"/>
                  <a:gd name="T85" fmla="*/ 618 h 1394"/>
                  <a:gd name="T86" fmla="*/ 18 w 1392"/>
                  <a:gd name="T87" fmla="*/ 544 h 1394"/>
                  <a:gd name="T88" fmla="*/ 39 w 1392"/>
                  <a:gd name="T89" fmla="*/ 469 h 1394"/>
                  <a:gd name="T90" fmla="*/ 67 w 1392"/>
                  <a:gd name="T91" fmla="*/ 398 h 1394"/>
                  <a:gd name="T92" fmla="*/ 104 w 1392"/>
                  <a:gd name="T93" fmla="*/ 331 h 1394"/>
                  <a:gd name="T94" fmla="*/ 147 w 1392"/>
                  <a:gd name="T95" fmla="*/ 268 h 1394"/>
                  <a:gd name="T96" fmla="*/ 199 w 1392"/>
                  <a:gd name="T97" fmla="*/ 210 h 1394"/>
                  <a:gd name="T98" fmla="*/ 255 w 1392"/>
                  <a:gd name="T99" fmla="*/ 158 h 1394"/>
                  <a:gd name="T100" fmla="*/ 318 w 1392"/>
                  <a:gd name="T101" fmla="*/ 113 h 1394"/>
                  <a:gd name="T102" fmla="*/ 383 w 1392"/>
                  <a:gd name="T103" fmla="*/ 74 h 1394"/>
                  <a:gd name="T104" fmla="*/ 454 w 1392"/>
                  <a:gd name="T105" fmla="*/ 45 h 1394"/>
                  <a:gd name="T106" fmla="*/ 527 w 1392"/>
                  <a:gd name="T107" fmla="*/ 22 h 1394"/>
                  <a:gd name="T108" fmla="*/ 601 w 1392"/>
                  <a:gd name="T109" fmla="*/ 7 h 1394"/>
                  <a:gd name="T110" fmla="*/ 677 w 1392"/>
                  <a:gd name="T111" fmla="*/ 0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92" h="1394">
                    <a:moveTo>
                      <a:pt x="677" y="0"/>
                    </a:moveTo>
                    <a:lnTo>
                      <a:pt x="754" y="2"/>
                    </a:lnTo>
                    <a:lnTo>
                      <a:pt x="832" y="13"/>
                    </a:lnTo>
                    <a:lnTo>
                      <a:pt x="914" y="33"/>
                    </a:lnTo>
                    <a:lnTo>
                      <a:pt x="992" y="65"/>
                    </a:lnTo>
                    <a:lnTo>
                      <a:pt x="1067" y="106"/>
                    </a:lnTo>
                    <a:lnTo>
                      <a:pt x="1134" y="154"/>
                    </a:lnTo>
                    <a:lnTo>
                      <a:pt x="1197" y="212"/>
                    </a:lnTo>
                    <a:lnTo>
                      <a:pt x="1253" y="275"/>
                    </a:lnTo>
                    <a:lnTo>
                      <a:pt x="1299" y="346"/>
                    </a:lnTo>
                    <a:lnTo>
                      <a:pt x="1338" y="421"/>
                    </a:lnTo>
                    <a:lnTo>
                      <a:pt x="1364" y="495"/>
                    </a:lnTo>
                    <a:lnTo>
                      <a:pt x="1381" y="570"/>
                    </a:lnTo>
                    <a:lnTo>
                      <a:pt x="1392" y="646"/>
                    </a:lnTo>
                    <a:lnTo>
                      <a:pt x="1392" y="722"/>
                    </a:lnTo>
                    <a:lnTo>
                      <a:pt x="1385" y="799"/>
                    </a:lnTo>
                    <a:lnTo>
                      <a:pt x="1370" y="875"/>
                    </a:lnTo>
                    <a:lnTo>
                      <a:pt x="1348" y="948"/>
                    </a:lnTo>
                    <a:lnTo>
                      <a:pt x="1316" y="1018"/>
                    </a:lnTo>
                    <a:lnTo>
                      <a:pt x="1277" y="1085"/>
                    </a:lnTo>
                    <a:lnTo>
                      <a:pt x="1230" y="1145"/>
                    </a:lnTo>
                    <a:lnTo>
                      <a:pt x="1178" y="1201"/>
                    </a:lnTo>
                    <a:lnTo>
                      <a:pt x="1121" y="1249"/>
                    </a:lnTo>
                    <a:lnTo>
                      <a:pt x="1057" y="1292"/>
                    </a:lnTo>
                    <a:lnTo>
                      <a:pt x="990" y="1327"/>
                    </a:lnTo>
                    <a:lnTo>
                      <a:pt x="921" y="1355"/>
                    </a:lnTo>
                    <a:lnTo>
                      <a:pt x="849" y="1376"/>
                    </a:lnTo>
                    <a:lnTo>
                      <a:pt x="774" y="1389"/>
                    </a:lnTo>
                    <a:lnTo>
                      <a:pt x="698" y="1394"/>
                    </a:lnTo>
                    <a:lnTo>
                      <a:pt x="608" y="1389"/>
                    </a:lnTo>
                    <a:lnTo>
                      <a:pt x="521" y="1372"/>
                    </a:lnTo>
                    <a:lnTo>
                      <a:pt x="437" y="1344"/>
                    </a:lnTo>
                    <a:lnTo>
                      <a:pt x="361" y="1307"/>
                    </a:lnTo>
                    <a:lnTo>
                      <a:pt x="290" y="1262"/>
                    </a:lnTo>
                    <a:lnTo>
                      <a:pt x="225" y="1208"/>
                    </a:lnTo>
                    <a:lnTo>
                      <a:pt x="165" y="1147"/>
                    </a:lnTo>
                    <a:lnTo>
                      <a:pt x="115" y="1080"/>
                    </a:lnTo>
                    <a:lnTo>
                      <a:pt x="74" y="1007"/>
                    </a:lnTo>
                    <a:lnTo>
                      <a:pt x="41" y="929"/>
                    </a:lnTo>
                    <a:lnTo>
                      <a:pt x="16" y="847"/>
                    </a:lnTo>
                    <a:lnTo>
                      <a:pt x="3" y="771"/>
                    </a:lnTo>
                    <a:lnTo>
                      <a:pt x="0" y="694"/>
                    </a:lnTo>
                    <a:lnTo>
                      <a:pt x="5" y="618"/>
                    </a:lnTo>
                    <a:lnTo>
                      <a:pt x="18" y="544"/>
                    </a:lnTo>
                    <a:lnTo>
                      <a:pt x="39" y="469"/>
                    </a:lnTo>
                    <a:lnTo>
                      <a:pt x="67" y="398"/>
                    </a:lnTo>
                    <a:lnTo>
                      <a:pt x="104" y="331"/>
                    </a:lnTo>
                    <a:lnTo>
                      <a:pt x="147" y="268"/>
                    </a:lnTo>
                    <a:lnTo>
                      <a:pt x="199" y="210"/>
                    </a:lnTo>
                    <a:lnTo>
                      <a:pt x="255" y="158"/>
                    </a:lnTo>
                    <a:lnTo>
                      <a:pt x="318" y="113"/>
                    </a:lnTo>
                    <a:lnTo>
                      <a:pt x="383" y="74"/>
                    </a:lnTo>
                    <a:lnTo>
                      <a:pt x="454" y="45"/>
                    </a:lnTo>
                    <a:lnTo>
                      <a:pt x="527" y="22"/>
                    </a:lnTo>
                    <a:lnTo>
                      <a:pt x="601" y="7"/>
                    </a:lnTo>
                    <a:lnTo>
                      <a:pt x="6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1" name="Freeform 21"/>
              <p:cNvSpPr>
                <a:spLocks noEditPoints="1"/>
              </p:cNvSpPr>
              <p:nvPr/>
            </p:nvSpPr>
            <p:spPr bwMode="auto">
              <a:xfrm>
                <a:off x="1122" y="858"/>
                <a:ext cx="1447" cy="2462"/>
              </a:xfrm>
              <a:custGeom>
                <a:avLst/>
                <a:gdLst>
                  <a:gd name="T0" fmla="*/ 2151 w 2894"/>
                  <a:gd name="T1" fmla="*/ 2066 h 4922"/>
                  <a:gd name="T2" fmla="*/ 2177 w 2894"/>
                  <a:gd name="T3" fmla="*/ 1914 h 4922"/>
                  <a:gd name="T4" fmla="*/ 2180 w 2894"/>
                  <a:gd name="T5" fmla="*/ 1772 h 4922"/>
                  <a:gd name="T6" fmla="*/ 2158 w 2894"/>
                  <a:gd name="T7" fmla="*/ 1333 h 4922"/>
                  <a:gd name="T8" fmla="*/ 2087 w 2894"/>
                  <a:gd name="T9" fmla="*/ 1035 h 4922"/>
                  <a:gd name="T10" fmla="*/ 1987 w 2894"/>
                  <a:gd name="T11" fmla="*/ 824 h 4922"/>
                  <a:gd name="T12" fmla="*/ 782 w 2894"/>
                  <a:gd name="T13" fmla="*/ 61 h 4922"/>
                  <a:gd name="T14" fmla="*/ 1091 w 2894"/>
                  <a:gd name="T15" fmla="*/ 232 h 4922"/>
                  <a:gd name="T16" fmla="*/ 1445 w 2894"/>
                  <a:gd name="T17" fmla="*/ 251 h 4922"/>
                  <a:gd name="T18" fmla="*/ 1773 w 2894"/>
                  <a:gd name="T19" fmla="*/ 119 h 4922"/>
                  <a:gd name="T20" fmla="*/ 2015 w 2894"/>
                  <a:gd name="T21" fmla="*/ 67 h 4922"/>
                  <a:gd name="T22" fmla="*/ 2179 w 2894"/>
                  <a:gd name="T23" fmla="*/ 201 h 4922"/>
                  <a:gd name="T24" fmla="*/ 2434 w 2894"/>
                  <a:gd name="T25" fmla="*/ 549 h 4922"/>
                  <a:gd name="T26" fmla="*/ 2562 w 2894"/>
                  <a:gd name="T27" fmla="*/ 888 h 4922"/>
                  <a:gd name="T28" fmla="*/ 2618 w 2894"/>
                  <a:gd name="T29" fmla="*/ 1290 h 4922"/>
                  <a:gd name="T30" fmla="*/ 2666 w 2894"/>
                  <a:gd name="T31" fmla="*/ 1707 h 4922"/>
                  <a:gd name="T32" fmla="*/ 2847 w 2894"/>
                  <a:gd name="T33" fmla="*/ 1869 h 4922"/>
                  <a:gd name="T34" fmla="*/ 2894 w 2894"/>
                  <a:gd name="T35" fmla="*/ 4753 h 4922"/>
                  <a:gd name="T36" fmla="*/ 2821 w 2894"/>
                  <a:gd name="T37" fmla="*/ 4855 h 4922"/>
                  <a:gd name="T38" fmla="*/ 2700 w 2894"/>
                  <a:gd name="T39" fmla="*/ 4816 h 4922"/>
                  <a:gd name="T40" fmla="*/ 2676 w 2894"/>
                  <a:gd name="T41" fmla="*/ 2016 h 4922"/>
                  <a:gd name="T42" fmla="*/ 2592 w 2894"/>
                  <a:gd name="T43" fmla="*/ 1910 h 4922"/>
                  <a:gd name="T44" fmla="*/ 2462 w 2894"/>
                  <a:gd name="T45" fmla="*/ 1977 h 4922"/>
                  <a:gd name="T46" fmla="*/ 2365 w 2894"/>
                  <a:gd name="T47" fmla="*/ 2046 h 4922"/>
                  <a:gd name="T48" fmla="*/ 2328 w 2894"/>
                  <a:gd name="T49" fmla="*/ 2131 h 4922"/>
                  <a:gd name="T50" fmla="*/ 2223 w 2894"/>
                  <a:gd name="T51" fmla="*/ 2152 h 4922"/>
                  <a:gd name="T52" fmla="*/ 2188 w 2894"/>
                  <a:gd name="T53" fmla="*/ 2187 h 4922"/>
                  <a:gd name="T54" fmla="*/ 2383 w 2894"/>
                  <a:gd name="T55" fmla="*/ 3062 h 4922"/>
                  <a:gd name="T56" fmla="*/ 2443 w 2894"/>
                  <a:gd name="T57" fmla="*/ 3824 h 4922"/>
                  <a:gd name="T58" fmla="*/ 2385 w 2894"/>
                  <a:gd name="T59" fmla="*/ 3913 h 4922"/>
                  <a:gd name="T60" fmla="*/ 1881 w 2894"/>
                  <a:gd name="T61" fmla="*/ 4693 h 4922"/>
                  <a:gd name="T62" fmla="*/ 1797 w 2894"/>
                  <a:gd name="T63" fmla="*/ 4863 h 4922"/>
                  <a:gd name="T64" fmla="*/ 1618 w 2894"/>
                  <a:gd name="T65" fmla="*/ 4922 h 4922"/>
                  <a:gd name="T66" fmla="*/ 1450 w 2894"/>
                  <a:gd name="T67" fmla="*/ 4829 h 4922"/>
                  <a:gd name="T68" fmla="*/ 1363 w 2894"/>
                  <a:gd name="T69" fmla="*/ 3932 h 4922"/>
                  <a:gd name="T70" fmla="*/ 1218 w 2894"/>
                  <a:gd name="T71" fmla="*/ 4788 h 4922"/>
                  <a:gd name="T72" fmla="*/ 1076 w 2894"/>
                  <a:gd name="T73" fmla="*/ 4911 h 4922"/>
                  <a:gd name="T74" fmla="*/ 884 w 2894"/>
                  <a:gd name="T75" fmla="*/ 4892 h 4922"/>
                  <a:gd name="T76" fmla="*/ 767 w 2894"/>
                  <a:gd name="T77" fmla="*/ 4742 h 4922"/>
                  <a:gd name="T78" fmla="*/ 287 w 2894"/>
                  <a:gd name="T79" fmla="*/ 3928 h 4922"/>
                  <a:gd name="T80" fmla="*/ 201 w 2894"/>
                  <a:gd name="T81" fmla="*/ 3855 h 4922"/>
                  <a:gd name="T82" fmla="*/ 201 w 2894"/>
                  <a:gd name="T83" fmla="*/ 3526 h 4922"/>
                  <a:gd name="T84" fmla="*/ 358 w 2894"/>
                  <a:gd name="T85" fmla="*/ 2526 h 4922"/>
                  <a:gd name="T86" fmla="*/ 518 w 2894"/>
                  <a:gd name="T87" fmla="*/ 1884 h 4922"/>
                  <a:gd name="T88" fmla="*/ 633 w 2894"/>
                  <a:gd name="T89" fmla="*/ 824 h 4922"/>
                  <a:gd name="T90" fmla="*/ 533 w 2894"/>
                  <a:gd name="T91" fmla="*/ 1035 h 4922"/>
                  <a:gd name="T92" fmla="*/ 462 w 2894"/>
                  <a:gd name="T93" fmla="*/ 1333 h 4922"/>
                  <a:gd name="T94" fmla="*/ 439 w 2894"/>
                  <a:gd name="T95" fmla="*/ 1772 h 4922"/>
                  <a:gd name="T96" fmla="*/ 398 w 2894"/>
                  <a:gd name="T97" fmla="*/ 1908 h 4922"/>
                  <a:gd name="T98" fmla="*/ 246 w 2894"/>
                  <a:gd name="T99" fmla="*/ 1992 h 4922"/>
                  <a:gd name="T100" fmla="*/ 84 w 2894"/>
                  <a:gd name="T101" fmla="*/ 1927 h 4922"/>
                  <a:gd name="T102" fmla="*/ 17 w 2894"/>
                  <a:gd name="T103" fmla="*/ 1718 h 4922"/>
                  <a:gd name="T104" fmla="*/ 4 w 2894"/>
                  <a:gd name="T105" fmla="*/ 1290 h 4922"/>
                  <a:gd name="T106" fmla="*/ 58 w 2894"/>
                  <a:gd name="T107" fmla="*/ 888 h 4922"/>
                  <a:gd name="T108" fmla="*/ 186 w 2894"/>
                  <a:gd name="T109" fmla="*/ 549 h 4922"/>
                  <a:gd name="T110" fmla="*/ 382 w 2894"/>
                  <a:gd name="T111" fmla="*/ 264 h 4922"/>
                  <a:gd name="T112" fmla="*/ 564 w 2894"/>
                  <a:gd name="T113" fmla="*/ 96 h 4922"/>
                  <a:gd name="T114" fmla="*/ 717 w 2894"/>
                  <a:gd name="T115" fmla="*/ 0 h 4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94" h="4922">
                    <a:moveTo>
                      <a:pt x="1950" y="770"/>
                    </a:moveTo>
                    <a:lnTo>
                      <a:pt x="2110" y="1884"/>
                    </a:lnTo>
                    <a:lnTo>
                      <a:pt x="2115" y="1955"/>
                    </a:lnTo>
                    <a:lnTo>
                      <a:pt x="2151" y="2066"/>
                    </a:lnTo>
                    <a:lnTo>
                      <a:pt x="2149" y="2031"/>
                    </a:lnTo>
                    <a:lnTo>
                      <a:pt x="2154" y="1995"/>
                    </a:lnTo>
                    <a:lnTo>
                      <a:pt x="2160" y="1962"/>
                    </a:lnTo>
                    <a:lnTo>
                      <a:pt x="2177" y="1914"/>
                    </a:lnTo>
                    <a:lnTo>
                      <a:pt x="2199" y="1869"/>
                    </a:lnTo>
                    <a:lnTo>
                      <a:pt x="2184" y="1828"/>
                    </a:lnTo>
                    <a:lnTo>
                      <a:pt x="2180" y="1783"/>
                    </a:lnTo>
                    <a:lnTo>
                      <a:pt x="2180" y="1772"/>
                    </a:lnTo>
                    <a:lnTo>
                      <a:pt x="2182" y="1699"/>
                    </a:lnTo>
                    <a:lnTo>
                      <a:pt x="2180" y="1625"/>
                    </a:lnTo>
                    <a:lnTo>
                      <a:pt x="2167" y="1407"/>
                    </a:lnTo>
                    <a:lnTo>
                      <a:pt x="2158" y="1333"/>
                    </a:lnTo>
                    <a:lnTo>
                      <a:pt x="2147" y="1258"/>
                    </a:lnTo>
                    <a:lnTo>
                      <a:pt x="2130" y="1186"/>
                    </a:lnTo>
                    <a:lnTo>
                      <a:pt x="2110" y="1109"/>
                    </a:lnTo>
                    <a:lnTo>
                      <a:pt x="2087" y="1035"/>
                    </a:lnTo>
                    <a:lnTo>
                      <a:pt x="2058" y="960"/>
                    </a:lnTo>
                    <a:lnTo>
                      <a:pt x="2024" y="890"/>
                    </a:lnTo>
                    <a:lnTo>
                      <a:pt x="2005" y="856"/>
                    </a:lnTo>
                    <a:lnTo>
                      <a:pt x="1987" y="824"/>
                    </a:lnTo>
                    <a:lnTo>
                      <a:pt x="1968" y="796"/>
                    </a:lnTo>
                    <a:lnTo>
                      <a:pt x="1950" y="770"/>
                    </a:lnTo>
                    <a:close/>
                    <a:moveTo>
                      <a:pt x="717" y="0"/>
                    </a:moveTo>
                    <a:lnTo>
                      <a:pt x="782" y="61"/>
                    </a:lnTo>
                    <a:lnTo>
                      <a:pt x="851" y="117"/>
                    </a:lnTo>
                    <a:lnTo>
                      <a:pt x="927" y="163"/>
                    </a:lnTo>
                    <a:lnTo>
                      <a:pt x="1007" y="203"/>
                    </a:lnTo>
                    <a:lnTo>
                      <a:pt x="1091" y="232"/>
                    </a:lnTo>
                    <a:lnTo>
                      <a:pt x="1177" y="251"/>
                    </a:lnTo>
                    <a:lnTo>
                      <a:pt x="1266" y="262"/>
                    </a:lnTo>
                    <a:lnTo>
                      <a:pt x="1356" y="262"/>
                    </a:lnTo>
                    <a:lnTo>
                      <a:pt x="1445" y="251"/>
                    </a:lnTo>
                    <a:lnTo>
                      <a:pt x="1532" y="232"/>
                    </a:lnTo>
                    <a:lnTo>
                      <a:pt x="1616" y="203"/>
                    </a:lnTo>
                    <a:lnTo>
                      <a:pt x="1696" y="165"/>
                    </a:lnTo>
                    <a:lnTo>
                      <a:pt x="1773" y="119"/>
                    </a:lnTo>
                    <a:lnTo>
                      <a:pt x="1842" y="65"/>
                    </a:lnTo>
                    <a:lnTo>
                      <a:pt x="1907" y="1"/>
                    </a:lnTo>
                    <a:lnTo>
                      <a:pt x="1961" y="33"/>
                    </a:lnTo>
                    <a:lnTo>
                      <a:pt x="2015" y="67"/>
                    </a:lnTo>
                    <a:lnTo>
                      <a:pt x="2056" y="96"/>
                    </a:lnTo>
                    <a:lnTo>
                      <a:pt x="2097" y="130"/>
                    </a:lnTo>
                    <a:lnTo>
                      <a:pt x="2138" y="163"/>
                    </a:lnTo>
                    <a:lnTo>
                      <a:pt x="2179" y="201"/>
                    </a:lnTo>
                    <a:lnTo>
                      <a:pt x="2257" y="284"/>
                    </a:lnTo>
                    <a:lnTo>
                      <a:pt x="2328" y="376"/>
                    </a:lnTo>
                    <a:lnTo>
                      <a:pt x="2393" y="471"/>
                    </a:lnTo>
                    <a:lnTo>
                      <a:pt x="2434" y="549"/>
                    </a:lnTo>
                    <a:lnTo>
                      <a:pt x="2473" y="627"/>
                    </a:lnTo>
                    <a:lnTo>
                      <a:pt x="2495" y="681"/>
                    </a:lnTo>
                    <a:lnTo>
                      <a:pt x="2532" y="783"/>
                    </a:lnTo>
                    <a:lnTo>
                      <a:pt x="2562" y="888"/>
                    </a:lnTo>
                    <a:lnTo>
                      <a:pt x="2584" y="996"/>
                    </a:lnTo>
                    <a:lnTo>
                      <a:pt x="2601" y="1104"/>
                    </a:lnTo>
                    <a:lnTo>
                      <a:pt x="2612" y="1197"/>
                    </a:lnTo>
                    <a:lnTo>
                      <a:pt x="2618" y="1290"/>
                    </a:lnTo>
                    <a:lnTo>
                      <a:pt x="2620" y="1383"/>
                    </a:lnTo>
                    <a:lnTo>
                      <a:pt x="2616" y="1536"/>
                    </a:lnTo>
                    <a:lnTo>
                      <a:pt x="2605" y="1688"/>
                    </a:lnTo>
                    <a:lnTo>
                      <a:pt x="2666" y="1707"/>
                    </a:lnTo>
                    <a:lnTo>
                      <a:pt x="2720" y="1737"/>
                    </a:lnTo>
                    <a:lnTo>
                      <a:pt x="2769" y="1774"/>
                    </a:lnTo>
                    <a:lnTo>
                      <a:pt x="2812" y="1819"/>
                    </a:lnTo>
                    <a:lnTo>
                      <a:pt x="2847" y="1869"/>
                    </a:lnTo>
                    <a:lnTo>
                      <a:pt x="2873" y="1925"/>
                    </a:lnTo>
                    <a:lnTo>
                      <a:pt x="2888" y="1986"/>
                    </a:lnTo>
                    <a:lnTo>
                      <a:pt x="2894" y="2051"/>
                    </a:lnTo>
                    <a:lnTo>
                      <a:pt x="2894" y="4753"/>
                    </a:lnTo>
                    <a:lnTo>
                      <a:pt x="2888" y="4786"/>
                    </a:lnTo>
                    <a:lnTo>
                      <a:pt x="2873" y="4816"/>
                    </a:lnTo>
                    <a:lnTo>
                      <a:pt x="2851" y="4838"/>
                    </a:lnTo>
                    <a:lnTo>
                      <a:pt x="2821" y="4855"/>
                    </a:lnTo>
                    <a:lnTo>
                      <a:pt x="2787" y="4861"/>
                    </a:lnTo>
                    <a:lnTo>
                      <a:pt x="2754" y="4855"/>
                    </a:lnTo>
                    <a:lnTo>
                      <a:pt x="2724" y="4838"/>
                    </a:lnTo>
                    <a:lnTo>
                      <a:pt x="2700" y="4816"/>
                    </a:lnTo>
                    <a:lnTo>
                      <a:pt x="2685" y="4786"/>
                    </a:lnTo>
                    <a:lnTo>
                      <a:pt x="2679" y="4753"/>
                    </a:lnTo>
                    <a:lnTo>
                      <a:pt x="2679" y="2051"/>
                    </a:lnTo>
                    <a:lnTo>
                      <a:pt x="2676" y="2016"/>
                    </a:lnTo>
                    <a:lnTo>
                      <a:pt x="2665" y="1982"/>
                    </a:lnTo>
                    <a:lnTo>
                      <a:pt x="2646" y="1953"/>
                    </a:lnTo>
                    <a:lnTo>
                      <a:pt x="2622" y="1928"/>
                    </a:lnTo>
                    <a:lnTo>
                      <a:pt x="2592" y="1910"/>
                    </a:lnTo>
                    <a:lnTo>
                      <a:pt x="2560" y="1899"/>
                    </a:lnTo>
                    <a:lnTo>
                      <a:pt x="2532" y="1930"/>
                    </a:lnTo>
                    <a:lnTo>
                      <a:pt x="2501" y="1958"/>
                    </a:lnTo>
                    <a:lnTo>
                      <a:pt x="2462" y="1977"/>
                    </a:lnTo>
                    <a:lnTo>
                      <a:pt x="2421" y="1988"/>
                    </a:lnTo>
                    <a:lnTo>
                      <a:pt x="2376" y="1990"/>
                    </a:lnTo>
                    <a:lnTo>
                      <a:pt x="2368" y="2018"/>
                    </a:lnTo>
                    <a:lnTo>
                      <a:pt x="2365" y="2046"/>
                    </a:lnTo>
                    <a:lnTo>
                      <a:pt x="2363" y="2068"/>
                    </a:lnTo>
                    <a:lnTo>
                      <a:pt x="2357" y="2089"/>
                    </a:lnTo>
                    <a:lnTo>
                      <a:pt x="2346" y="2111"/>
                    </a:lnTo>
                    <a:lnTo>
                      <a:pt x="2328" y="2131"/>
                    </a:lnTo>
                    <a:lnTo>
                      <a:pt x="2307" y="2146"/>
                    </a:lnTo>
                    <a:lnTo>
                      <a:pt x="2279" y="2156"/>
                    </a:lnTo>
                    <a:lnTo>
                      <a:pt x="2251" y="2157"/>
                    </a:lnTo>
                    <a:lnTo>
                      <a:pt x="2223" y="2152"/>
                    </a:lnTo>
                    <a:lnTo>
                      <a:pt x="2199" y="2141"/>
                    </a:lnTo>
                    <a:lnTo>
                      <a:pt x="2177" y="2122"/>
                    </a:lnTo>
                    <a:lnTo>
                      <a:pt x="2162" y="2098"/>
                    </a:lnTo>
                    <a:lnTo>
                      <a:pt x="2188" y="2187"/>
                    </a:lnTo>
                    <a:lnTo>
                      <a:pt x="2247" y="2403"/>
                    </a:lnTo>
                    <a:lnTo>
                      <a:pt x="2300" y="2621"/>
                    </a:lnTo>
                    <a:lnTo>
                      <a:pt x="2344" y="2843"/>
                    </a:lnTo>
                    <a:lnTo>
                      <a:pt x="2383" y="3062"/>
                    </a:lnTo>
                    <a:lnTo>
                      <a:pt x="2415" y="3306"/>
                    </a:lnTo>
                    <a:lnTo>
                      <a:pt x="2435" y="3550"/>
                    </a:lnTo>
                    <a:lnTo>
                      <a:pt x="2443" y="3798"/>
                    </a:lnTo>
                    <a:lnTo>
                      <a:pt x="2443" y="3824"/>
                    </a:lnTo>
                    <a:lnTo>
                      <a:pt x="2437" y="3848"/>
                    </a:lnTo>
                    <a:lnTo>
                      <a:pt x="2426" y="3870"/>
                    </a:lnTo>
                    <a:lnTo>
                      <a:pt x="2411" y="3893"/>
                    </a:lnTo>
                    <a:lnTo>
                      <a:pt x="2385" y="3913"/>
                    </a:lnTo>
                    <a:lnTo>
                      <a:pt x="2354" y="3926"/>
                    </a:lnTo>
                    <a:lnTo>
                      <a:pt x="2320" y="3932"/>
                    </a:lnTo>
                    <a:lnTo>
                      <a:pt x="1916" y="3932"/>
                    </a:lnTo>
                    <a:lnTo>
                      <a:pt x="1881" y="4693"/>
                    </a:lnTo>
                    <a:lnTo>
                      <a:pt x="1873" y="4742"/>
                    </a:lnTo>
                    <a:lnTo>
                      <a:pt x="1856" y="4788"/>
                    </a:lnTo>
                    <a:lnTo>
                      <a:pt x="1830" y="4829"/>
                    </a:lnTo>
                    <a:lnTo>
                      <a:pt x="1797" y="4863"/>
                    </a:lnTo>
                    <a:lnTo>
                      <a:pt x="1758" y="4891"/>
                    </a:lnTo>
                    <a:lnTo>
                      <a:pt x="1713" y="4911"/>
                    </a:lnTo>
                    <a:lnTo>
                      <a:pt x="1666" y="4922"/>
                    </a:lnTo>
                    <a:lnTo>
                      <a:pt x="1618" y="4922"/>
                    </a:lnTo>
                    <a:lnTo>
                      <a:pt x="1568" y="4913"/>
                    </a:lnTo>
                    <a:lnTo>
                      <a:pt x="1523" y="4892"/>
                    </a:lnTo>
                    <a:lnTo>
                      <a:pt x="1484" y="4865"/>
                    </a:lnTo>
                    <a:lnTo>
                      <a:pt x="1450" y="4829"/>
                    </a:lnTo>
                    <a:lnTo>
                      <a:pt x="1423" y="4788"/>
                    </a:lnTo>
                    <a:lnTo>
                      <a:pt x="1406" y="4742"/>
                    </a:lnTo>
                    <a:lnTo>
                      <a:pt x="1398" y="4693"/>
                    </a:lnTo>
                    <a:lnTo>
                      <a:pt x="1363" y="3932"/>
                    </a:lnTo>
                    <a:lnTo>
                      <a:pt x="1275" y="3932"/>
                    </a:lnTo>
                    <a:lnTo>
                      <a:pt x="1242" y="4693"/>
                    </a:lnTo>
                    <a:lnTo>
                      <a:pt x="1235" y="4742"/>
                    </a:lnTo>
                    <a:lnTo>
                      <a:pt x="1218" y="4788"/>
                    </a:lnTo>
                    <a:lnTo>
                      <a:pt x="1192" y="4829"/>
                    </a:lnTo>
                    <a:lnTo>
                      <a:pt x="1158" y="4863"/>
                    </a:lnTo>
                    <a:lnTo>
                      <a:pt x="1119" y="4891"/>
                    </a:lnTo>
                    <a:lnTo>
                      <a:pt x="1076" y="4911"/>
                    </a:lnTo>
                    <a:lnTo>
                      <a:pt x="1028" y="4920"/>
                    </a:lnTo>
                    <a:lnTo>
                      <a:pt x="979" y="4922"/>
                    </a:lnTo>
                    <a:lnTo>
                      <a:pt x="929" y="4913"/>
                    </a:lnTo>
                    <a:lnTo>
                      <a:pt x="884" y="4892"/>
                    </a:lnTo>
                    <a:lnTo>
                      <a:pt x="845" y="4865"/>
                    </a:lnTo>
                    <a:lnTo>
                      <a:pt x="812" y="4829"/>
                    </a:lnTo>
                    <a:lnTo>
                      <a:pt x="786" y="4788"/>
                    </a:lnTo>
                    <a:lnTo>
                      <a:pt x="767" y="4742"/>
                    </a:lnTo>
                    <a:lnTo>
                      <a:pt x="760" y="4693"/>
                    </a:lnTo>
                    <a:lnTo>
                      <a:pt x="724" y="3932"/>
                    </a:lnTo>
                    <a:lnTo>
                      <a:pt x="315" y="3932"/>
                    </a:lnTo>
                    <a:lnTo>
                      <a:pt x="287" y="3928"/>
                    </a:lnTo>
                    <a:lnTo>
                      <a:pt x="259" y="3919"/>
                    </a:lnTo>
                    <a:lnTo>
                      <a:pt x="236" y="3904"/>
                    </a:lnTo>
                    <a:lnTo>
                      <a:pt x="216" y="3883"/>
                    </a:lnTo>
                    <a:lnTo>
                      <a:pt x="201" y="3855"/>
                    </a:lnTo>
                    <a:lnTo>
                      <a:pt x="194" y="3827"/>
                    </a:lnTo>
                    <a:lnTo>
                      <a:pt x="192" y="3798"/>
                    </a:lnTo>
                    <a:lnTo>
                      <a:pt x="192" y="3768"/>
                    </a:lnTo>
                    <a:lnTo>
                      <a:pt x="201" y="3526"/>
                    </a:lnTo>
                    <a:lnTo>
                      <a:pt x="222" y="3284"/>
                    </a:lnTo>
                    <a:lnTo>
                      <a:pt x="255" y="3042"/>
                    </a:lnTo>
                    <a:lnTo>
                      <a:pt x="296" y="2803"/>
                    </a:lnTo>
                    <a:lnTo>
                      <a:pt x="358" y="2526"/>
                    </a:lnTo>
                    <a:lnTo>
                      <a:pt x="428" y="2252"/>
                    </a:lnTo>
                    <a:lnTo>
                      <a:pt x="510" y="1981"/>
                    </a:lnTo>
                    <a:lnTo>
                      <a:pt x="512" y="1932"/>
                    </a:lnTo>
                    <a:lnTo>
                      <a:pt x="518" y="1884"/>
                    </a:lnTo>
                    <a:lnTo>
                      <a:pt x="678" y="759"/>
                    </a:lnTo>
                    <a:lnTo>
                      <a:pt x="676" y="763"/>
                    </a:lnTo>
                    <a:lnTo>
                      <a:pt x="654" y="793"/>
                    </a:lnTo>
                    <a:lnTo>
                      <a:pt x="633" y="824"/>
                    </a:lnTo>
                    <a:lnTo>
                      <a:pt x="614" y="856"/>
                    </a:lnTo>
                    <a:lnTo>
                      <a:pt x="596" y="890"/>
                    </a:lnTo>
                    <a:lnTo>
                      <a:pt x="562" y="960"/>
                    </a:lnTo>
                    <a:lnTo>
                      <a:pt x="533" y="1035"/>
                    </a:lnTo>
                    <a:lnTo>
                      <a:pt x="510" y="1109"/>
                    </a:lnTo>
                    <a:lnTo>
                      <a:pt x="490" y="1186"/>
                    </a:lnTo>
                    <a:lnTo>
                      <a:pt x="473" y="1258"/>
                    </a:lnTo>
                    <a:lnTo>
                      <a:pt x="462" y="1333"/>
                    </a:lnTo>
                    <a:lnTo>
                      <a:pt x="452" y="1407"/>
                    </a:lnTo>
                    <a:lnTo>
                      <a:pt x="439" y="1625"/>
                    </a:lnTo>
                    <a:lnTo>
                      <a:pt x="439" y="1699"/>
                    </a:lnTo>
                    <a:lnTo>
                      <a:pt x="439" y="1772"/>
                    </a:lnTo>
                    <a:lnTo>
                      <a:pt x="439" y="1783"/>
                    </a:lnTo>
                    <a:lnTo>
                      <a:pt x="436" y="1828"/>
                    </a:lnTo>
                    <a:lnTo>
                      <a:pt x="421" y="1871"/>
                    </a:lnTo>
                    <a:lnTo>
                      <a:pt x="398" y="1908"/>
                    </a:lnTo>
                    <a:lnTo>
                      <a:pt x="369" y="1940"/>
                    </a:lnTo>
                    <a:lnTo>
                      <a:pt x="331" y="1966"/>
                    </a:lnTo>
                    <a:lnTo>
                      <a:pt x="290" y="1982"/>
                    </a:lnTo>
                    <a:lnTo>
                      <a:pt x="246" y="1992"/>
                    </a:lnTo>
                    <a:lnTo>
                      <a:pt x="199" y="1988"/>
                    </a:lnTo>
                    <a:lnTo>
                      <a:pt x="156" y="1977"/>
                    </a:lnTo>
                    <a:lnTo>
                      <a:pt x="117" y="1955"/>
                    </a:lnTo>
                    <a:lnTo>
                      <a:pt x="84" y="1927"/>
                    </a:lnTo>
                    <a:lnTo>
                      <a:pt x="58" y="1891"/>
                    </a:lnTo>
                    <a:lnTo>
                      <a:pt x="37" y="1852"/>
                    </a:lnTo>
                    <a:lnTo>
                      <a:pt x="28" y="1807"/>
                    </a:lnTo>
                    <a:lnTo>
                      <a:pt x="17" y="1718"/>
                    </a:lnTo>
                    <a:lnTo>
                      <a:pt x="9" y="1631"/>
                    </a:lnTo>
                    <a:lnTo>
                      <a:pt x="4" y="1506"/>
                    </a:lnTo>
                    <a:lnTo>
                      <a:pt x="0" y="1383"/>
                    </a:lnTo>
                    <a:lnTo>
                      <a:pt x="4" y="1290"/>
                    </a:lnTo>
                    <a:lnTo>
                      <a:pt x="7" y="1197"/>
                    </a:lnTo>
                    <a:lnTo>
                      <a:pt x="19" y="1104"/>
                    </a:lnTo>
                    <a:lnTo>
                      <a:pt x="35" y="996"/>
                    </a:lnTo>
                    <a:lnTo>
                      <a:pt x="58" y="888"/>
                    </a:lnTo>
                    <a:lnTo>
                      <a:pt x="88" y="783"/>
                    </a:lnTo>
                    <a:lnTo>
                      <a:pt x="125" y="681"/>
                    </a:lnTo>
                    <a:lnTo>
                      <a:pt x="147" y="627"/>
                    </a:lnTo>
                    <a:lnTo>
                      <a:pt x="186" y="549"/>
                    </a:lnTo>
                    <a:lnTo>
                      <a:pt x="227" y="471"/>
                    </a:lnTo>
                    <a:lnTo>
                      <a:pt x="276" y="398"/>
                    </a:lnTo>
                    <a:lnTo>
                      <a:pt x="326" y="329"/>
                    </a:lnTo>
                    <a:lnTo>
                      <a:pt x="382" y="264"/>
                    </a:lnTo>
                    <a:lnTo>
                      <a:pt x="441" y="201"/>
                    </a:lnTo>
                    <a:lnTo>
                      <a:pt x="482" y="163"/>
                    </a:lnTo>
                    <a:lnTo>
                      <a:pt x="523" y="130"/>
                    </a:lnTo>
                    <a:lnTo>
                      <a:pt x="564" y="96"/>
                    </a:lnTo>
                    <a:lnTo>
                      <a:pt x="605" y="67"/>
                    </a:lnTo>
                    <a:lnTo>
                      <a:pt x="648" y="41"/>
                    </a:lnTo>
                    <a:lnTo>
                      <a:pt x="689" y="16"/>
                    </a:lnTo>
                    <a:lnTo>
                      <a:pt x="7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11" name="Group 110"/>
          <p:cNvGrpSpPr/>
          <p:nvPr/>
        </p:nvGrpSpPr>
        <p:grpSpPr>
          <a:xfrm>
            <a:off x="5148956" y="3451103"/>
            <a:ext cx="897940" cy="1369413"/>
            <a:chOff x="6832613" y="4742968"/>
            <a:chExt cx="1197254" cy="1825878"/>
          </a:xfrm>
        </p:grpSpPr>
        <p:sp>
          <p:nvSpPr>
            <p:cNvPr id="50" name="Rectangle 49"/>
            <p:cNvSpPr/>
            <p:nvPr/>
          </p:nvSpPr>
          <p:spPr>
            <a:xfrm>
              <a:off x="6860317" y="4742968"/>
              <a:ext cx="1169550" cy="492441"/>
            </a:xfrm>
            <a:prstGeom prst="rect">
              <a:avLst/>
            </a:prstGeom>
          </p:spPr>
          <p:txBody>
            <a:bodyPr wrap="none">
              <a:spAutoFit/>
            </a:bodyPr>
            <a:lstStyle/>
            <a:p>
              <a:pPr defTabSz="685783"/>
              <a:r>
                <a:rPr lang="zh-TW" altLang="en-US" sz="900" dirty="0" smtClean="0">
                  <a:solidFill>
                    <a:prstClr val="white"/>
                  </a:solidFill>
                  <a:ea typeface="Heiti TC Light"/>
                  <a:cs typeface="Heiti TC Light"/>
                </a:rPr>
                <a:t>賺取收入人數</a:t>
              </a:r>
              <a:endParaRPr lang="en-US" sz="900" dirty="0" smtClean="0">
                <a:solidFill>
                  <a:prstClr val="white"/>
                </a:solidFill>
                <a:ea typeface="Heiti TC Light"/>
                <a:cs typeface="Heiti TC Light"/>
              </a:endParaRPr>
            </a:p>
            <a:p>
              <a:pPr defTabSz="685783"/>
              <a:r>
                <a:rPr lang="en-US" sz="900" dirty="0" smtClean="0">
                  <a:solidFill>
                    <a:prstClr val="white"/>
                  </a:solidFill>
                  <a:ea typeface="Heiti TC Light"/>
                  <a:cs typeface="Heiti TC Light"/>
                </a:rPr>
                <a:t>Earners</a:t>
              </a:r>
              <a:endParaRPr lang="en-US" sz="900" dirty="0">
                <a:solidFill>
                  <a:prstClr val="white"/>
                </a:solidFill>
                <a:ea typeface="Heiti TC Light"/>
                <a:cs typeface="Heiti TC Light"/>
              </a:endParaRPr>
            </a:p>
          </p:txBody>
        </p:sp>
        <p:sp>
          <p:nvSpPr>
            <p:cNvPr id="57" name="Rectangle 56"/>
            <p:cNvSpPr/>
            <p:nvPr/>
          </p:nvSpPr>
          <p:spPr>
            <a:xfrm>
              <a:off x="6832613" y="6076404"/>
              <a:ext cx="1119401" cy="492442"/>
            </a:xfrm>
            <a:prstGeom prst="rect">
              <a:avLst/>
            </a:prstGeom>
          </p:spPr>
          <p:txBody>
            <a:bodyPr wrap="square">
              <a:spAutoFit/>
            </a:bodyPr>
            <a:lstStyle/>
            <a:p>
              <a:pPr algn="ctr" defTabSz="685783" fontAlgn="ctr"/>
              <a:r>
                <a:rPr lang="en-US" b="1" dirty="0">
                  <a:solidFill>
                    <a:srgbClr val="33B392"/>
                  </a:solidFill>
                  <a:ea typeface="Heiti TC Light"/>
                  <a:cs typeface="Heiti TC Light"/>
                </a:rPr>
                <a:t>1.6</a:t>
              </a:r>
            </a:p>
          </p:txBody>
        </p:sp>
        <p:grpSp>
          <p:nvGrpSpPr>
            <p:cNvPr id="86" name="Group 24"/>
            <p:cNvGrpSpPr>
              <a:grpSpLocks noChangeAspect="1"/>
            </p:cNvGrpSpPr>
            <p:nvPr/>
          </p:nvGrpSpPr>
          <p:grpSpPr bwMode="auto">
            <a:xfrm>
              <a:off x="7149757" y="5287110"/>
              <a:ext cx="557531" cy="711865"/>
              <a:chOff x="-310" y="322"/>
              <a:chExt cx="289" cy="369"/>
            </a:xfrm>
            <a:solidFill>
              <a:schemeClr val="bg1"/>
            </a:solidFill>
          </p:grpSpPr>
          <p:sp>
            <p:nvSpPr>
              <p:cNvPr id="89" name="Freeform 26"/>
              <p:cNvSpPr>
                <a:spLocks/>
              </p:cNvSpPr>
              <p:nvPr/>
            </p:nvSpPr>
            <p:spPr bwMode="auto">
              <a:xfrm>
                <a:off x="-241" y="322"/>
                <a:ext cx="72" cy="78"/>
              </a:xfrm>
              <a:custGeom>
                <a:avLst/>
                <a:gdLst>
                  <a:gd name="T0" fmla="*/ 323 w 647"/>
                  <a:gd name="T1" fmla="*/ 0 h 702"/>
                  <a:gd name="T2" fmla="*/ 367 w 647"/>
                  <a:gd name="T3" fmla="*/ 4 h 702"/>
                  <a:gd name="T4" fmla="*/ 409 w 647"/>
                  <a:gd name="T5" fmla="*/ 12 h 702"/>
                  <a:gd name="T6" fmla="*/ 449 w 647"/>
                  <a:gd name="T7" fmla="*/ 26 h 702"/>
                  <a:gd name="T8" fmla="*/ 487 w 647"/>
                  <a:gd name="T9" fmla="*/ 44 h 702"/>
                  <a:gd name="T10" fmla="*/ 521 w 647"/>
                  <a:gd name="T11" fmla="*/ 68 h 702"/>
                  <a:gd name="T12" fmla="*/ 551 w 647"/>
                  <a:gd name="T13" fmla="*/ 94 h 702"/>
                  <a:gd name="T14" fmla="*/ 579 w 647"/>
                  <a:gd name="T15" fmla="*/ 125 h 702"/>
                  <a:gd name="T16" fmla="*/ 602 w 647"/>
                  <a:gd name="T17" fmla="*/ 159 h 702"/>
                  <a:gd name="T18" fmla="*/ 621 w 647"/>
                  <a:gd name="T19" fmla="*/ 196 h 702"/>
                  <a:gd name="T20" fmla="*/ 635 w 647"/>
                  <a:gd name="T21" fmla="*/ 235 h 702"/>
                  <a:gd name="T22" fmla="*/ 644 w 647"/>
                  <a:gd name="T23" fmla="*/ 277 h 702"/>
                  <a:gd name="T24" fmla="*/ 647 w 647"/>
                  <a:gd name="T25" fmla="*/ 320 h 702"/>
                  <a:gd name="T26" fmla="*/ 644 w 647"/>
                  <a:gd name="T27" fmla="*/ 362 h 702"/>
                  <a:gd name="T28" fmla="*/ 636 w 647"/>
                  <a:gd name="T29" fmla="*/ 404 h 702"/>
                  <a:gd name="T30" fmla="*/ 624 w 647"/>
                  <a:gd name="T31" fmla="*/ 444 h 702"/>
                  <a:gd name="T32" fmla="*/ 608 w 647"/>
                  <a:gd name="T33" fmla="*/ 485 h 702"/>
                  <a:gd name="T34" fmla="*/ 589 w 647"/>
                  <a:gd name="T35" fmla="*/ 524 h 702"/>
                  <a:gd name="T36" fmla="*/ 565 w 647"/>
                  <a:gd name="T37" fmla="*/ 560 h 702"/>
                  <a:gd name="T38" fmla="*/ 538 w 647"/>
                  <a:gd name="T39" fmla="*/ 594 h 702"/>
                  <a:gd name="T40" fmla="*/ 508 w 647"/>
                  <a:gd name="T41" fmla="*/ 624 h 702"/>
                  <a:gd name="T42" fmla="*/ 475 w 647"/>
                  <a:gd name="T43" fmla="*/ 651 h 702"/>
                  <a:gd name="T44" fmla="*/ 440 w 647"/>
                  <a:gd name="T45" fmla="*/ 672 h 702"/>
                  <a:gd name="T46" fmla="*/ 403 w 647"/>
                  <a:gd name="T47" fmla="*/ 688 h 702"/>
                  <a:gd name="T48" fmla="*/ 364 w 647"/>
                  <a:gd name="T49" fmla="*/ 699 h 702"/>
                  <a:gd name="T50" fmla="*/ 323 w 647"/>
                  <a:gd name="T51" fmla="*/ 702 h 702"/>
                  <a:gd name="T52" fmla="*/ 283 w 647"/>
                  <a:gd name="T53" fmla="*/ 699 h 702"/>
                  <a:gd name="T54" fmla="*/ 243 w 647"/>
                  <a:gd name="T55" fmla="*/ 688 h 702"/>
                  <a:gd name="T56" fmla="*/ 207 w 647"/>
                  <a:gd name="T57" fmla="*/ 672 h 702"/>
                  <a:gd name="T58" fmla="*/ 171 w 647"/>
                  <a:gd name="T59" fmla="*/ 651 h 702"/>
                  <a:gd name="T60" fmla="*/ 139 w 647"/>
                  <a:gd name="T61" fmla="*/ 624 h 702"/>
                  <a:gd name="T62" fmla="*/ 109 w 647"/>
                  <a:gd name="T63" fmla="*/ 594 h 702"/>
                  <a:gd name="T64" fmla="*/ 82 w 647"/>
                  <a:gd name="T65" fmla="*/ 560 h 702"/>
                  <a:gd name="T66" fmla="*/ 58 w 647"/>
                  <a:gd name="T67" fmla="*/ 524 h 702"/>
                  <a:gd name="T68" fmla="*/ 38 w 647"/>
                  <a:gd name="T69" fmla="*/ 485 h 702"/>
                  <a:gd name="T70" fmla="*/ 22 w 647"/>
                  <a:gd name="T71" fmla="*/ 444 h 702"/>
                  <a:gd name="T72" fmla="*/ 10 w 647"/>
                  <a:gd name="T73" fmla="*/ 404 h 702"/>
                  <a:gd name="T74" fmla="*/ 2 w 647"/>
                  <a:gd name="T75" fmla="*/ 362 h 702"/>
                  <a:gd name="T76" fmla="*/ 0 w 647"/>
                  <a:gd name="T77" fmla="*/ 320 h 702"/>
                  <a:gd name="T78" fmla="*/ 2 w 647"/>
                  <a:gd name="T79" fmla="*/ 277 h 702"/>
                  <a:gd name="T80" fmla="*/ 11 w 647"/>
                  <a:gd name="T81" fmla="*/ 235 h 702"/>
                  <a:gd name="T82" fmla="*/ 25 w 647"/>
                  <a:gd name="T83" fmla="*/ 196 h 702"/>
                  <a:gd name="T84" fmla="*/ 44 w 647"/>
                  <a:gd name="T85" fmla="*/ 159 h 702"/>
                  <a:gd name="T86" fmla="*/ 67 w 647"/>
                  <a:gd name="T87" fmla="*/ 125 h 702"/>
                  <a:gd name="T88" fmla="*/ 95 w 647"/>
                  <a:gd name="T89" fmla="*/ 94 h 702"/>
                  <a:gd name="T90" fmla="*/ 126 w 647"/>
                  <a:gd name="T91" fmla="*/ 68 h 702"/>
                  <a:gd name="T92" fmla="*/ 161 w 647"/>
                  <a:gd name="T93" fmla="*/ 44 h 702"/>
                  <a:gd name="T94" fmla="*/ 197 w 647"/>
                  <a:gd name="T95" fmla="*/ 26 h 702"/>
                  <a:gd name="T96" fmla="*/ 237 w 647"/>
                  <a:gd name="T97" fmla="*/ 12 h 702"/>
                  <a:gd name="T98" fmla="*/ 280 w 647"/>
                  <a:gd name="T99" fmla="*/ 4 h 702"/>
                  <a:gd name="T100" fmla="*/ 323 w 647"/>
                  <a:gd name="T101" fmla="*/ 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7" h="702">
                    <a:moveTo>
                      <a:pt x="323" y="0"/>
                    </a:moveTo>
                    <a:lnTo>
                      <a:pt x="367" y="4"/>
                    </a:lnTo>
                    <a:lnTo>
                      <a:pt x="409" y="12"/>
                    </a:lnTo>
                    <a:lnTo>
                      <a:pt x="449" y="26"/>
                    </a:lnTo>
                    <a:lnTo>
                      <a:pt x="487" y="44"/>
                    </a:lnTo>
                    <a:lnTo>
                      <a:pt x="521" y="68"/>
                    </a:lnTo>
                    <a:lnTo>
                      <a:pt x="551" y="94"/>
                    </a:lnTo>
                    <a:lnTo>
                      <a:pt x="579" y="125"/>
                    </a:lnTo>
                    <a:lnTo>
                      <a:pt x="602" y="159"/>
                    </a:lnTo>
                    <a:lnTo>
                      <a:pt x="621" y="196"/>
                    </a:lnTo>
                    <a:lnTo>
                      <a:pt x="635" y="235"/>
                    </a:lnTo>
                    <a:lnTo>
                      <a:pt x="644" y="277"/>
                    </a:lnTo>
                    <a:lnTo>
                      <a:pt x="647" y="320"/>
                    </a:lnTo>
                    <a:lnTo>
                      <a:pt x="644" y="362"/>
                    </a:lnTo>
                    <a:lnTo>
                      <a:pt x="636" y="404"/>
                    </a:lnTo>
                    <a:lnTo>
                      <a:pt x="624" y="444"/>
                    </a:lnTo>
                    <a:lnTo>
                      <a:pt x="608" y="485"/>
                    </a:lnTo>
                    <a:lnTo>
                      <a:pt x="589" y="524"/>
                    </a:lnTo>
                    <a:lnTo>
                      <a:pt x="565" y="560"/>
                    </a:lnTo>
                    <a:lnTo>
                      <a:pt x="538" y="594"/>
                    </a:lnTo>
                    <a:lnTo>
                      <a:pt x="508" y="624"/>
                    </a:lnTo>
                    <a:lnTo>
                      <a:pt x="475" y="651"/>
                    </a:lnTo>
                    <a:lnTo>
                      <a:pt x="440" y="672"/>
                    </a:lnTo>
                    <a:lnTo>
                      <a:pt x="403" y="688"/>
                    </a:lnTo>
                    <a:lnTo>
                      <a:pt x="364" y="699"/>
                    </a:lnTo>
                    <a:lnTo>
                      <a:pt x="323" y="702"/>
                    </a:lnTo>
                    <a:lnTo>
                      <a:pt x="283" y="699"/>
                    </a:lnTo>
                    <a:lnTo>
                      <a:pt x="243" y="688"/>
                    </a:lnTo>
                    <a:lnTo>
                      <a:pt x="207" y="672"/>
                    </a:lnTo>
                    <a:lnTo>
                      <a:pt x="171" y="651"/>
                    </a:lnTo>
                    <a:lnTo>
                      <a:pt x="139" y="624"/>
                    </a:lnTo>
                    <a:lnTo>
                      <a:pt x="109" y="594"/>
                    </a:lnTo>
                    <a:lnTo>
                      <a:pt x="82" y="560"/>
                    </a:lnTo>
                    <a:lnTo>
                      <a:pt x="58" y="524"/>
                    </a:lnTo>
                    <a:lnTo>
                      <a:pt x="38" y="485"/>
                    </a:lnTo>
                    <a:lnTo>
                      <a:pt x="22" y="444"/>
                    </a:lnTo>
                    <a:lnTo>
                      <a:pt x="10" y="404"/>
                    </a:lnTo>
                    <a:lnTo>
                      <a:pt x="2" y="362"/>
                    </a:lnTo>
                    <a:lnTo>
                      <a:pt x="0" y="320"/>
                    </a:lnTo>
                    <a:lnTo>
                      <a:pt x="2" y="277"/>
                    </a:lnTo>
                    <a:lnTo>
                      <a:pt x="11" y="235"/>
                    </a:lnTo>
                    <a:lnTo>
                      <a:pt x="25" y="196"/>
                    </a:lnTo>
                    <a:lnTo>
                      <a:pt x="44" y="159"/>
                    </a:lnTo>
                    <a:lnTo>
                      <a:pt x="67" y="125"/>
                    </a:lnTo>
                    <a:lnTo>
                      <a:pt x="95" y="94"/>
                    </a:lnTo>
                    <a:lnTo>
                      <a:pt x="126" y="68"/>
                    </a:lnTo>
                    <a:lnTo>
                      <a:pt x="161" y="44"/>
                    </a:lnTo>
                    <a:lnTo>
                      <a:pt x="197" y="26"/>
                    </a:lnTo>
                    <a:lnTo>
                      <a:pt x="237" y="12"/>
                    </a:lnTo>
                    <a:lnTo>
                      <a:pt x="280" y="4"/>
                    </a:lnTo>
                    <a:lnTo>
                      <a:pt x="3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90" name="Freeform 27"/>
              <p:cNvSpPr>
                <a:spLocks noEditPoints="1"/>
              </p:cNvSpPr>
              <p:nvPr/>
            </p:nvSpPr>
            <p:spPr bwMode="auto">
              <a:xfrm>
                <a:off x="-310" y="389"/>
                <a:ext cx="289" cy="302"/>
              </a:xfrm>
              <a:custGeom>
                <a:avLst/>
                <a:gdLst>
                  <a:gd name="T0" fmla="*/ 2054 w 2604"/>
                  <a:gd name="T1" fmla="*/ 233 h 2719"/>
                  <a:gd name="T2" fmla="*/ 2013 w 2604"/>
                  <a:gd name="T3" fmla="*/ 353 h 2719"/>
                  <a:gd name="T4" fmla="*/ 2090 w 2604"/>
                  <a:gd name="T5" fmla="*/ 440 h 2719"/>
                  <a:gd name="T6" fmla="*/ 2213 w 2604"/>
                  <a:gd name="T7" fmla="*/ 498 h 2719"/>
                  <a:gd name="T8" fmla="*/ 2205 w 2604"/>
                  <a:gd name="T9" fmla="*/ 561 h 2719"/>
                  <a:gd name="T10" fmla="*/ 2085 w 2604"/>
                  <a:gd name="T11" fmla="*/ 563 h 2719"/>
                  <a:gd name="T12" fmla="*/ 2049 w 2604"/>
                  <a:gd name="T13" fmla="*/ 645 h 2719"/>
                  <a:gd name="T14" fmla="*/ 2207 w 2604"/>
                  <a:gd name="T15" fmla="*/ 729 h 2719"/>
                  <a:gd name="T16" fmla="*/ 2306 w 2604"/>
                  <a:gd name="T17" fmla="*/ 605 h 2719"/>
                  <a:gd name="T18" fmla="*/ 2338 w 2604"/>
                  <a:gd name="T19" fmla="*/ 489 h 2719"/>
                  <a:gd name="T20" fmla="*/ 2251 w 2604"/>
                  <a:gd name="T21" fmla="*/ 392 h 2719"/>
                  <a:gd name="T22" fmla="*/ 2134 w 2604"/>
                  <a:gd name="T23" fmla="*/ 337 h 2719"/>
                  <a:gd name="T24" fmla="*/ 2136 w 2604"/>
                  <a:gd name="T25" fmla="*/ 290 h 2719"/>
                  <a:gd name="T26" fmla="*/ 2215 w 2604"/>
                  <a:gd name="T27" fmla="*/ 274 h 2719"/>
                  <a:gd name="T28" fmla="*/ 2297 w 2604"/>
                  <a:gd name="T29" fmla="*/ 299 h 2719"/>
                  <a:gd name="T30" fmla="*/ 2239 w 2604"/>
                  <a:gd name="T31" fmla="*/ 192 h 2719"/>
                  <a:gd name="T32" fmla="*/ 2227 w 2604"/>
                  <a:gd name="T33" fmla="*/ 3 h 2719"/>
                  <a:gd name="T34" fmla="*/ 2459 w 2604"/>
                  <a:gd name="T35" fmla="*/ 108 h 2719"/>
                  <a:gd name="T36" fmla="*/ 2591 w 2604"/>
                  <a:gd name="T37" fmla="*/ 322 h 2719"/>
                  <a:gd name="T38" fmla="*/ 2575 w 2604"/>
                  <a:gd name="T39" fmla="*/ 582 h 2719"/>
                  <a:gd name="T40" fmla="*/ 2420 w 2604"/>
                  <a:gd name="T41" fmla="*/ 778 h 2719"/>
                  <a:gd name="T42" fmla="*/ 2173 w 2604"/>
                  <a:gd name="T43" fmla="*/ 854 h 2719"/>
                  <a:gd name="T44" fmla="*/ 1943 w 2604"/>
                  <a:gd name="T45" fmla="*/ 787 h 2719"/>
                  <a:gd name="T46" fmla="*/ 1703 w 2604"/>
                  <a:gd name="T47" fmla="*/ 935 h 2719"/>
                  <a:gd name="T48" fmla="*/ 1603 w 2604"/>
                  <a:gd name="T49" fmla="*/ 887 h 2719"/>
                  <a:gd name="T50" fmla="*/ 1303 w 2604"/>
                  <a:gd name="T51" fmla="*/ 438 h 2719"/>
                  <a:gd name="T52" fmla="*/ 1385 w 2604"/>
                  <a:gd name="T53" fmla="*/ 2642 h 2719"/>
                  <a:gd name="T54" fmla="*/ 1264 w 2604"/>
                  <a:gd name="T55" fmla="*/ 2719 h 2719"/>
                  <a:gd name="T56" fmla="*/ 1170 w 2604"/>
                  <a:gd name="T57" fmla="*/ 2697 h 2719"/>
                  <a:gd name="T58" fmla="*/ 1099 w 2604"/>
                  <a:gd name="T59" fmla="*/ 2579 h 2719"/>
                  <a:gd name="T60" fmla="*/ 924 w 2604"/>
                  <a:gd name="T61" fmla="*/ 1459 h 2719"/>
                  <a:gd name="T62" fmla="*/ 776 w 2604"/>
                  <a:gd name="T63" fmla="*/ 2635 h 2719"/>
                  <a:gd name="T64" fmla="*/ 667 w 2604"/>
                  <a:gd name="T65" fmla="*/ 2717 h 2719"/>
                  <a:gd name="T66" fmla="*/ 567 w 2604"/>
                  <a:gd name="T67" fmla="*/ 2702 h 2719"/>
                  <a:gd name="T68" fmla="*/ 487 w 2604"/>
                  <a:gd name="T69" fmla="*/ 2586 h 2719"/>
                  <a:gd name="T70" fmla="*/ 540 w 2604"/>
                  <a:gd name="T71" fmla="*/ 452 h 2719"/>
                  <a:gd name="T72" fmla="*/ 219 w 2604"/>
                  <a:gd name="T73" fmla="*/ 1252 h 2719"/>
                  <a:gd name="T74" fmla="*/ 104 w 2604"/>
                  <a:gd name="T75" fmla="*/ 1288 h 2719"/>
                  <a:gd name="T76" fmla="*/ 11 w 2604"/>
                  <a:gd name="T77" fmla="*/ 1215 h 2719"/>
                  <a:gd name="T78" fmla="*/ 19 w 2604"/>
                  <a:gd name="T79" fmla="*/ 1095 h 2719"/>
                  <a:gd name="T80" fmla="*/ 315 w 2604"/>
                  <a:gd name="T81" fmla="*/ 311 h 2719"/>
                  <a:gd name="T82" fmla="*/ 360 w 2604"/>
                  <a:gd name="T83" fmla="*/ 253 h 2719"/>
                  <a:gd name="T84" fmla="*/ 391 w 2604"/>
                  <a:gd name="T85" fmla="*/ 233 h 2719"/>
                  <a:gd name="T86" fmla="*/ 465 w 2604"/>
                  <a:gd name="T87" fmla="*/ 210 h 2719"/>
                  <a:gd name="T88" fmla="*/ 635 w 2604"/>
                  <a:gd name="T89" fmla="*/ 165 h 2719"/>
                  <a:gd name="T90" fmla="*/ 850 w 2604"/>
                  <a:gd name="T91" fmla="*/ 130 h 2719"/>
                  <a:gd name="T92" fmla="*/ 945 w 2604"/>
                  <a:gd name="T93" fmla="*/ 1032 h 2719"/>
                  <a:gd name="T94" fmla="*/ 1040 w 2604"/>
                  <a:gd name="T95" fmla="*/ 130 h 2719"/>
                  <a:gd name="T96" fmla="*/ 1256 w 2604"/>
                  <a:gd name="T97" fmla="*/ 165 h 2719"/>
                  <a:gd name="T98" fmla="*/ 1425 w 2604"/>
                  <a:gd name="T99" fmla="*/ 210 h 2719"/>
                  <a:gd name="T100" fmla="*/ 1500 w 2604"/>
                  <a:gd name="T101" fmla="*/ 233 h 2719"/>
                  <a:gd name="T102" fmla="*/ 1528 w 2604"/>
                  <a:gd name="T103" fmla="*/ 251 h 2719"/>
                  <a:gd name="T104" fmla="*/ 1563 w 2604"/>
                  <a:gd name="T105" fmla="*/ 287 h 2719"/>
                  <a:gd name="T106" fmla="*/ 1762 w 2604"/>
                  <a:gd name="T107" fmla="*/ 554 h 2719"/>
                  <a:gd name="T108" fmla="*/ 1756 w 2604"/>
                  <a:gd name="T109" fmla="*/ 322 h 2719"/>
                  <a:gd name="T110" fmla="*/ 1887 w 2604"/>
                  <a:gd name="T111" fmla="*/ 108 h 2719"/>
                  <a:gd name="T112" fmla="*/ 2119 w 2604"/>
                  <a:gd name="T113" fmla="*/ 3 h 2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04" h="2719">
                    <a:moveTo>
                      <a:pt x="2138" y="125"/>
                    </a:moveTo>
                    <a:lnTo>
                      <a:pt x="2138" y="195"/>
                    </a:lnTo>
                    <a:lnTo>
                      <a:pt x="2105" y="204"/>
                    </a:lnTo>
                    <a:lnTo>
                      <a:pt x="2077" y="216"/>
                    </a:lnTo>
                    <a:lnTo>
                      <a:pt x="2054" y="233"/>
                    </a:lnTo>
                    <a:lnTo>
                      <a:pt x="2035" y="253"/>
                    </a:lnTo>
                    <a:lnTo>
                      <a:pt x="2021" y="275"/>
                    </a:lnTo>
                    <a:lnTo>
                      <a:pt x="2014" y="301"/>
                    </a:lnTo>
                    <a:lnTo>
                      <a:pt x="2011" y="327"/>
                    </a:lnTo>
                    <a:lnTo>
                      <a:pt x="2013" y="353"/>
                    </a:lnTo>
                    <a:lnTo>
                      <a:pt x="2020" y="375"/>
                    </a:lnTo>
                    <a:lnTo>
                      <a:pt x="2032" y="394"/>
                    </a:lnTo>
                    <a:lnTo>
                      <a:pt x="2048" y="412"/>
                    </a:lnTo>
                    <a:lnTo>
                      <a:pt x="2068" y="428"/>
                    </a:lnTo>
                    <a:lnTo>
                      <a:pt x="2090" y="440"/>
                    </a:lnTo>
                    <a:lnTo>
                      <a:pt x="2117" y="452"/>
                    </a:lnTo>
                    <a:lnTo>
                      <a:pt x="2145" y="463"/>
                    </a:lnTo>
                    <a:lnTo>
                      <a:pt x="2175" y="473"/>
                    </a:lnTo>
                    <a:lnTo>
                      <a:pt x="2197" y="485"/>
                    </a:lnTo>
                    <a:lnTo>
                      <a:pt x="2213" y="498"/>
                    </a:lnTo>
                    <a:lnTo>
                      <a:pt x="2222" y="512"/>
                    </a:lnTo>
                    <a:lnTo>
                      <a:pt x="2225" y="528"/>
                    </a:lnTo>
                    <a:lnTo>
                      <a:pt x="2223" y="542"/>
                    </a:lnTo>
                    <a:lnTo>
                      <a:pt x="2216" y="552"/>
                    </a:lnTo>
                    <a:lnTo>
                      <a:pt x="2205" y="561"/>
                    </a:lnTo>
                    <a:lnTo>
                      <a:pt x="2190" y="568"/>
                    </a:lnTo>
                    <a:lnTo>
                      <a:pt x="2173" y="572"/>
                    </a:lnTo>
                    <a:lnTo>
                      <a:pt x="2153" y="573"/>
                    </a:lnTo>
                    <a:lnTo>
                      <a:pt x="2117" y="570"/>
                    </a:lnTo>
                    <a:lnTo>
                      <a:pt x="2085" y="563"/>
                    </a:lnTo>
                    <a:lnTo>
                      <a:pt x="2055" y="553"/>
                    </a:lnTo>
                    <a:lnTo>
                      <a:pt x="2029" y="541"/>
                    </a:lnTo>
                    <a:lnTo>
                      <a:pt x="2006" y="627"/>
                    </a:lnTo>
                    <a:lnTo>
                      <a:pt x="2026" y="637"/>
                    </a:lnTo>
                    <a:lnTo>
                      <a:pt x="2049" y="645"/>
                    </a:lnTo>
                    <a:lnTo>
                      <a:pt x="2075" y="651"/>
                    </a:lnTo>
                    <a:lnTo>
                      <a:pt x="2103" y="657"/>
                    </a:lnTo>
                    <a:lnTo>
                      <a:pt x="2133" y="659"/>
                    </a:lnTo>
                    <a:lnTo>
                      <a:pt x="2133" y="729"/>
                    </a:lnTo>
                    <a:lnTo>
                      <a:pt x="2207" y="729"/>
                    </a:lnTo>
                    <a:lnTo>
                      <a:pt x="2207" y="655"/>
                    </a:lnTo>
                    <a:lnTo>
                      <a:pt x="2238" y="647"/>
                    </a:lnTo>
                    <a:lnTo>
                      <a:pt x="2264" y="635"/>
                    </a:lnTo>
                    <a:lnTo>
                      <a:pt x="2287" y="622"/>
                    </a:lnTo>
                    <a:lnTo>
                      <a:pt x="2306" y="605"/>
                    </a:lnTo>
                    <a:lnTo>
                      <a:pt x="2321" y="585"/>
                    </a:lnTo>
                    <a:lnTo>
                      <a:pt x="2331" y="564"/>
                    </a:lnTo>
                    <a:lnTo>
                      <a:pt x="2338" y="541"/>
                    </a:lnTo>
                    <a:lnTo>
                      <a:pt x="2340" y="517"/>
                    </a:lnTo>
                    <a:lnTo>
                      <a:pt x="2338" y="489"/>
                    </a:lnTo>
                    <a:lnTo>
                      <a:pt x="2330" y="466"/>
                    </a:lnTo>
                    <a:lnTo>
                      <a:pt x="2318" y="445"/>
                    </a:lnTo>
                    <a:lnTo>
                      <a:pt x="2301" y="425"/>
                    </a:lnTo>
                    <a:lnTo>
                      <a:pt x="2279" y="408"/>
                    </a:lnTo>
                    <a:lnTo>
                      <a:pt x="2251" y="392"/>
                    </a:lnTo>
                    <a:lnTo>
                      <a:pt x="2215" y="379"/>
                    </a:lnTo>
                    <a:lnTo>
                      <a:pt x="2187" y="367"/>
                    </a:lnTo>
                    <a:lnTo>
                      <a:pt x="2163" y="357"/>
                    </a:lnTo>
                    <a:lnTo>
                      <a:pt x="2146" y="347"/>
                    </a:lnTo>
                    <a:lnTo>
                      <a:pt x="2134" y="337"/>
                    </a:lnTo>
                    <a:lnTo>
                      <a:pt x="2128" y="326"/>
                    </a:lnTo>
                    <a:lnTo>
                      <a:pt x="2126" y="315"/>
                    </a:lnTo>
                    <a:lnTo>
                      <a:pt x="2126" y="306"/>
                    </a:lnTo>
                    <a:lnTo>
                      <a:pt x="2130" y="297"/>
                    </a:lnTo>
                    <a:lnTo>
                      <a:pt x="2136" y="290"/>
                    </a:lnTo>
                    <a:lnTo>
                      <a:pt x="2144" y="283"/>
                    </a:lnTo>
                    <a:lnTo>
                      <a:pt x="2156" y="278"/>
                    </a:lnTo>
                    <a:lnTo>
                      <a:pt x="2171" y="274"/>
                    </a:lnTo>
                    <a:lnTo>
                      <a:pt x="2189" y="273"/>
                    </a:lnTo>
                    <a:lnTo>
                      <a:pt x="2215" y="274"/>
                    </a:lnTo>
                    <a:lnTo>
                      <a:pt x="2238" y="278"/>
                    </a:lnTo>
                    <a:lnTo>
                      <a:pt x="2256" y="283"/>
                    </a:lnTo>
                    <a:lnTo>
                      <a:pt x="2273" y="288"/>
                    </a:lnTo>
                    <a:lnTo>
                      <a:pt x="2286" y="293"/>
                    </a:lnTo>
                    <a:lnTo>
                      <a:pt x="2297" y="299"/>
                    </a:lnTo>
                    <a:lnTo>
                      <a:pt x="2320" y="214"/>
                    </a:lnTo>
                    <a:lnTo>
                      <a:pt x="2303" y="208"/>
                    </a:lnTo>
                    <a:lnTo>
                      <a:pt x="2285" y="201"/>
                    </a:lnTo>
                    <a:lnTo>
                      <a:pt x="2264" y="196"/>
                    </a:lnTo>
                    <a:lnTo>
                      <a:pt x="2239" y="192"/>
                    </a:lnTo>
                    <a:lnTo>
                      <a:pt x="2211" y="191"/>
                    </a:lnTo>
                    <a:lnTo>
                      <a:pt x="2211" y="125"/>
                    </a:lnTo>
                    <a:lnTo>
                      <a:pt x="2138" y="125"/>
                    </a:lnTo>
                    <a:close/>
                    <a:moveTo>
                      <a:pt x="2173" y="0"/>
                    </a:moveTo>
                    <a:lnTo>
                      <a:pt x="2227" y="3"/>
                    </a:lnTo>
                    <a:lnTo>
                      <a:pt x="2280" y="14"/>
                    </a:lnTo>
                    <a:lnTo>
                      <a:pt x="2329" y="29"/>
                    </a:lnTo>
                    <a:lnTo>
                      <a:pt x="2376" y="50"/>
                    </a:lnTo>
                    <a:lnTo>
                      <a:pt x="2420" y="77"/>
                    </a:lnTo>
                    <a:lnTo>
                      <a:pt x="2459" y="108"/>
                    </a:lnTo>
                    <a:lnTo>
                      <a:pt x="2495" y="144"/>
                    </a:lnTo>
                    <a:lnTo>
                      <a:pt x="2527" y="183"/>
                    </a:lnTo>
                    <a:lnTo>
                      <a:pt x="2553" y="227"/>
                    </a:lnTo>
                    <a:lnTo>
                      <a:pt x="2575" y="273"/>
                    </a:lnTo>
                    <a:lnTo>
                      <a:pt x="2591" y="322"/>
                    </a:lnTo>
                    <a:lnTo>
                      <a:pt x="2600" y="374"/>
                    </a:lnTo>
                    <a:lnTo>
                      <a:pt x="2604" y="428"/>
                    </a:lnTo>
                    <a:lnTo>
                      <a:pt x="2600" y="481"/>
                    </a:lnTo>
                    <a:lnTo>
                      <a:pt x="2591" y="532"/>
                    </a:lnTo>
                    <a:lnTo>
                      <a:pt x="2575" y="582"/>
                    </a:lnTo>
                    <a:lnTo>
                      <a:pt x="2553" y="628"/>
                    </a:lnTo>
                    <a:lnTo>
                      <a:pt x="2527" y="672"/>
                    </a:lnTo>
                    <a:lnTo>
                      <a:pt x="2495" y="711"/>
                    </a:lnTo>
                    <a:lnTo>
                      <a:pt x="2459" y="746"/>
                    </a:lnTo>
                    <a:lnTo>
                      <a:pt x="2420" y="778"/>
                    </a:lnTo>
                    <a:lnTo>
                      <a:pt x="2376" y="804"/>
                    </a:lnTo>
                    <a:lnTo>
                      <a:pt x="2329" y="825"/>
                    </a:lnTo>
                    <a:lnTo>
                      <a:pt x="2279" y="841"/>
                    </a:lnTo>
                    <a:lnTo>
                      <a:pt x="2227" y="851"/>
                    </a:lnTo>
                    <a:lnTo>
                      <a:pt x="2173" y="854"/>
                    </a:lnTo>
                    <a:lnTo>
                      <a:pt x="2123" y="852"/>
                    </a:lnTo>
                    <a:lnTo>
                      <a:pt x="2074" y="843"/>
                    </a:lnTo>
                    <a:lnTo>
                      <a:pt x="2028" y="830"/>
                    </a:lnTo>
                    <a:lnTo>
                      <a:pt x="1984" y="810"/>
                    </a:lnTo>
                    <a:lnTo>
                      <a:pt x="1943" y="787"/>
                    </a:lnTo>
                    <a:lnTo>
                      <a:pt x="1781" y="908"/>
                    </a:lnTo>
                    <a:lnTo>
                      <a:pt x="1763" y="920"/>
                    </a:lnTo>
                    <a:lnTo>
                      <a:pt x="1744" y="929"/>
                    </a:lnTo>
                    <a:lnTo>
                      <a:pt x="1723" y="933"/>
                    </a:lnTo>
                    <a:lnTo>
                      <a:pt x="1703" y="935"/>
                    </a:lnTo>
                    <a:lnTo>
                      <a:pt x="1676" y="932"/>
                    </a:lnTo>
                    <a:lnTo>
                      <a:pt x="1655" y="926"/>
                    </a:lnTo>
                    <a:lnTo>
                      <a:pt x="1635" y="916"/>
                    </a:lnTo>
                    <a:lnTo>
                      <a:pt x="1618" y="903"/>
                    </a:lnTo>
                    <a:lnTo>
                      <a:pt x="1603" y="887"/>
                    </a:lnTo>
                    <a:lnTo>
                      <a:pt x="1591" y="868"/>
                    </a:lnTo>
                    <a:lnTo>
                      <a:pt x="1368" y="457"/>
                    </a:lnTo>
                    <a:lnTo>
                      <a:pt x="1349" y="451"/>
                    </a:lnTo>
                    <a:lnTo>
                      <a:pt x="1327" y="445"/>
                    </a:lnTo>
                    <a:lnTo>
                      <a:pt x="1303" y="438"/>
                    </a:lnTo>
                    <a:lnTo>
                      <a:pt x="1303" y="1302"/>
                    </a:lnTo>
                    <a:lnTo>
                      <a:pt x="1405" y="2556"/>
                    </a:lnTo>
                    <a:lnTo>
                      <a:pt x="1404" y="2586"/>
                    </a:lnTo>
                    <a:lnTo>
                      <a:pt x="1397" y="2616"/>
                    </a:lnTo>
                    <a:lnTo>
                      <a:pt x="1385" y="2642"/>
                    </a:lnTo>
                    <a:lnTo>
                      <a:pt x="1369" y="2666"/>
                    </a:lnTo>
                    <a:lnTo>
                      <a:pt x="1348" y="2686"/>
                    </a:lnTo>
                    <a:lnTo>
                      <a:pt x="1323" y="2702"/>
                    </a:lnTo>
                    <a:lnTo>
                      <a:pt x="1295" y="2714"/>
                    </a:lnTo>
                    <a:lnTo>
                      <a:pt x="1264" y="2719"/>
                    </a:lnTo>
                    <a:lnTo>
                      <a:pt x="1258" y="2719"/>
                    </a:lnTo>
                    <a:lnTo>
                      <a:pt x="1252" y="2719"/>
                    </a:lnTo>
                    <a:lnTo>
                      <a:pt x="1223" y="2717"/>
                    </a:lnTo>
                    <a:lnTo>
                      <a:pt x="1195" y="2709"/>
                    </a:lnTo>
                    <a:lnTo>
                      <a:pt x="1170" y="2697"/>
                    </a:lnTo>
                    <a:lnTo>
                      <a:pt x="1148" y="2680"/>
                    </a:lnTo>
                    <a:lnTo>
                      <a:pt x="1129" y="2658"/>
                    </a:lnTo>
                    <a:lnTo>
                      <a:pt x="1114" y="2635"/>
                    </a:lnTo>
                    <a:lnTo>
                      <a:pt x="1104" y="2608"/>
                    </a:lnTo>
                    <a:lnTo>
                      <a:pt x="1099" y="2579"/>
                    </a:lnTo>
                    <a:lnTo>
                      <a:pt x="1006" y="1447"/>
                    </a:lnTo>
                    <a:lnTo>
                      <a:pt x="987" y="1454"/>
                    </a:lnTo>
                    <a:lnTo>
                      <a:pt x="967" y="1459"/>
                    </a:lnTo>
                    <a:lnTo>
                      <a:pt x="945" y="1460"/>
                    </a:lnTo>
                    <a:lnTo>
                      <a:pt x="924" y="1459"/>
                    </a:lnTo>
                    <a:lnTo>
                      <a:pt x="903" y="1454"/>
                    </a:lnTo>
                    <a:lnTo>
                      <a:pt x="884" y="1447"/>
                    </a:lnTo>
                    <a:lnTo>
                      <a:pt x="791" y="2579"/>
                    </a:lnTo>
                    <a:lnTo>
                      <a:pt x="786" y="2608"/>
                    </a:lnTo>
                    <a:lnTo>
                      <a:pt x="776" y="2635"/>
                    </a:lnTo>
                    <a:lnTo>
                      <a:pt x="761" y="2658"/>
                    </a:lnTo>
                    <a:lnTo>
                      <a:pt x="743" y="2680"/>
                    </a:lnTo>
                    <a:lnTo>
                      <a:pt x="720" y="2697"/>
                    </a:lnTo>
                    <a:lnTo>
                      <a:pt x="695" y="2709"/>
                    </a:lnTo>
                    <a:lnTo>
                      <a:pt x="667" y="2717"/>
                    </a:lnTo>
                    <a:lnTo>
                      <a:pt x="638" y="2719"/>
                    </a:lnTo>
                    <a:lnTo>
                      <a:pt x="633" y="2719"/>
                    </a:lnTo>
                    <a:lnTo>
                      <a:pt x="626" y="2719"/>
                    </a:lnTo>
                    <a:lnTo>
                      <a:pt x="595" y="2714"/>
                    </a:lnTo>
                    <a:lnTo>
                      <a:pt x="567" y="2702"/>
                    </a:lnTo>
                    <a:lnTo>
                      <a:pt x="542" y="2686"/>
                    </a:lnTo>
                    <a:lnTo>
                      <a:pt x="522" y="2666"/>
                    </a:lnTo>
                    <a:lnTo>
                      <a:pt x="505" y="2642"/>
                    </a:lnTo>
                    <a:lnTo>
                      <a:pt x="493" y="2616"/>
                    </a:lnTo>
                    <a:lnTo>
                      <a:pt x="487" y="2586"/>
                    </a:lnTo>
                    <a:lnTo>
                      <a:pt x="485" y="2556"/>
                    </a:lnTo>
                    <a:lnTo>
                      <a:pt x="588" y="1302"/>
                    </a:lnTo>
                    <a:lnTo>
                      <a:pt x="588" y="438"/>
                    </a:lnTo>
                    <a:lnTo>
                      <a:pt x="562" y="446"/>
                    </a:lnTo>
                    <a:lnTo>
                      <a:pt x="540" y="452"/>
                    </a:lnTo>
                    <a:lnTo>
                      <a:pt x="412" y="942"/>
                    </a:lnTo>
                    <a:lnTo>
                      <a:pt x="406" y="960"/>
                    </a:lnTo>
                    <a:lnTo>
                      <a:pt x="397" y="977"/>
                    </a:lnTo>
                    <a:lnTo>
                      <a:pt x="236" y="1231"/>
                    </a:lnTo>
                    <a:lnTo>
                      <a:pt x="219" y="1252"/>
                    </a:lnTo>
                    <a:lnTo>
                      <a:pt x="199" y="1268"/>
                    </a:lnTo>
                    <a:lnTo>
                      <a:pt x="177" y="1281"/>
                    </a:lnTo>
                    <a:lnTo>
                      <a:pt x="153" y="1287"/>
                    </a:lnTo>
                    <a:lnTo>
                      <a:pt x="127" y="1290"/>
                    </a:lnTo>
                    <a:lnTo>
                      <a:pt x="104" y="1288"/>
                    </a:lnTo>
                    <a:lnTo>
                      <a:pt x="81" y="1282"/>
                    </a:lnTo>
                    <a:lnTo>
                      <a:pt x="59" y="1270"/>
                    </a:lnTo>
                    <a:lnTo>
                      <a:pt x="39" y="1254"/>
                    </a:lnTo>
                    <a:lnTo>
                      <a:pt x="23" y="1236"/>
                    </a:lnTo>
                    <a:lnTo>
                      <a:pt x="11" y="1215"/>
                    </a:lnTo>
                    <a:lnTo>
                      <a:pt x="3" y="1191"/>
                    </a:lnTo>
                    <a:lnTo>
                      <a:pt x="0" y="1167"/>
                    </a:lnTo>
                    <a:lnTo>
                      <a:pt x="1" y="1143"/>
                    </a:lnTo>
                    <a:lnTo>
                      <a:pt x="8" y="1119"/>
                    </a:lnTo>
                    <a:lnTo>
                      <a:pt x="19" y="1095"/>
                    </a:lnTo>
                    <a:lnTo>
                      <a:pt x="170" y="859"/>
                    </a:lnTo>
                    <a:lnTo>
                      <a:pt x="310" y="321"/>
                    </a:lnTo>
                    <a:lnTo>
                      <a:pt x="312" y="318"/>
                    </a:lnTo>
                    <a:lnTo>
                      <a:pt x="313" y="315"/>
                    </a:lnTo>
                    <a:lnTo>
                      <a:pt x="315" y="311"/>
                    </a:lnTo>
                    <a:lnTo>
                      <a:pt x="327" y="288"/>
                    </a:lnTo>
                    <a:lnTo>
                      <a:pt x="334" y="278"/>
                    </a:lnTo>
                    <a:lnTo>
                      <a:pt x="340" y="270"/>
                    </a:lnTo>
                    <a:lnTo>
                      <a:pt x="350" y="261"/>
                    </a:lnTo>
                    <a:lnTo>
                      <a:pt x="360" y="253"/>
                    </a:lnTo>
                    <a:lnTo>
                      <a:pt x="369" y="246"/>
                    </a:lnTo>
                    <a:lnTo>
                      <a:pt x="381" y="240"/>
                    </a:lnTo>
                    <a:lnTo>
                      <a:pt x="384" y="238"/>
                    </a:lnTo>
                    <a:lnTo>
                      <a:pt x="386" y="236"/>
                    </a:lnTo>
                    <a:lnTo>
                      <a:pt x="391" y="233"/>
                    </a:lnTo>
                    <a:lnTo>
                      <a:pt x="395" y="232"/>
                    </a:lnTo>
                    <a:lnTo>
                      <a:pt x="406" y="228"/>
                    </a:lnTo>
                    <a:lnTo>
                      <a:pt x="421" y="224"/>
                    </a:lnTo>
                    <a:lnTo>
                      <a:pt x="441" y="217"/>
                    </a:lnTo>
                    <a:lnTo>
                      <a:pt x="465" y="210"/>
                    </a:lnTo>
                    <a:lnTo>
                      <a:pt x="493" y="201"/>
                    </a:lnTo>
                    <a:lnTo>
                      <a:pt x="524" y="193"/>
                    </a:lnTo>
                    <a:lnTo>
                      <a:pt x="559" y="183"/>
                    </a:lnTo>
                    <a:lnTo>
                      <a:pt x="595" y="174"/>
                    </a:lnTo>
                    <a:lnTo>
                      <a:pt x="635" y="165"/>
                    </a:lnTo>
                    <a:lnTo>
                      <a:pt x="676" y="156"/>
                    </a:lnTo>
                    <a:lnTo>
                      <a:pt x="718" y="148"/>
                    </a:lnTo>
                    <a:lnTo>
                      <a:pt x="762" y="141"/>
                    </a:lnTo>
                    <a:lnTo>
                      <a:pt x="806" y="134"/>
                    </a:lnTo>
                    <a:lnTo>
                      <a:pt x="850" y="130"/>
                    </a:lnTo>
                    <a:lnTo>
                      <a:pt x="896" y="127"/>
                    </a:lnTo>
                    <a:lnTo>
                      <a:pt x="928" y="191"/>
                    </a:lnTo>
                    <a:lnTo>
                      <a:pt x="929" y="191"/>
                    </a:lnTo>
                    <a:lnTo>
                      <a:pt x="843" y="855"/>
                    </a:lnTo>
                    <a:lnTo>
                      <a:pt x="945" y="1032"/>
                    </a:lnTo>
                    <a:lnTo>
                      <a:pt x="1047" y="855"/>
                    </a:lnTo>
                    <a:lnTo>
                      <a:pt x="961" y="191"/>
                    </a:lnTo>
                    <a:lnTo>
                      <a:pt x="962" y="191"/>
                    </a:lnTo>
                    <a:lnTo>
                      <a:pt x="995" y="127"/>
                    </a:lnTo>
                    <a:lnTo>
                      <a:pt x="1040" y="130"/>
                    </a:lnTo>
                    <a:lnTo>
                      <a:pt x="1084" y="134"/>
                    </a:lnTo>
                    <a:lnTo>
                      <a:pt x="1128" y="141"/>
                    </a:lnTo>
                    <a:lnTo>
                      <a:pt x="1172" y="148"/>
                    </a:lnTo>
                    <a:lnTo>
                      <a:pt x="1214" y="156"/>
                    </a:lnTo>
                    <a:lnTo>
                      <a:pt x="1256" y="165"/>
                    </a:lnTo>
                    <a:lnTo>
                      <a:pt x="1295" y="174"/>
                    </a:lnTo>
                    <a:lnTo>
                      <a:pt x="1331" y="183"/>
                    </a:lnTo>
                    <a:lnTo>
                      <a:pt x="1366" y="193"/>
                    </a:lnTo>
                    <a:lnTo>
                      <a:pt x="1397" y="201"/>
                    </a:lnTo>
                    <a:lnTo>
                      <a:pt x="1425" y="210"/>
                    </a:lnTo>
                    <a:lnTo>
                      <a:pt x="1450" y="217"/>
                    </a:lnTo>
                    <a:lnTo>
                      <a:pt x="1469" y="224"/>
                    </a:lnTo>
                    <a:lnTo>
                      <a:pt x="1484" y="228"/>
                    </a:lnTo>
                    <a:lnTo>
                      <a:pt x="1495" y="232"/>
                    </a:lnTo>
                    <a:lnTo>
                      <a:pt x="1500" y="233"/>
                    </a:lnTo>
                    <a:lnTo>
                      <a:pt x="1505" y="236"/>
                    </a:lnTo>
                    <a:lnTo>
                      <a:pt x="1508" y="239"/>
                    </a:lnTo>
                    <a:lnTo>
                      <a:pt x="1512" y="241"/>
                    </a:lnTo>
                    <a:lnTo>
                      <a:pt x="1517" y="244"/>
                    </a:lnTo>
                    <a:lnTo>
                      <a:pt x="1528" y="251"/>
                    </a:lnTo>
                    <a:lnTo>
                      <a:pt x="1539" y="258"/>
                    </a:lnTo>
                    <a:lnTo>
                      <a:pt x="1549" y="268"/>
                    </a:lnTo>
                    <a:lnTo>
                      <a:pt x="1557" y="279"/>
                    </a:lnTo>
                    <a:lnTo>
                      <a:pt x="1561" y="284"/>
                    </a:lnTo>
                    <a:lnTo>
                      <a:pt x="1563" y="287"/>
                    </a:lnTo>
                    <a:lnTo>
                      <a:pt x="1566" y="290"/>
                    </a:lnTo>
                    <a:lnTo>
                      <a:pt x="1569" y="293"/>
                    </a:lnTo>
                    <a:lnTo>
                      <a:pt x="1745" y="617"/>
                    </a:lnTo>
                    <a:lnTo>
                      <a:pt x="1776" y="594"/>
                    </a:lnTo>
                    <a:lnTo>
                      <a:pt x="1762" y="554"/>
                    </a:lnTo>
                    <a:lnTo>
                      <a:pt x="1751" y="514"/>
                    </a:lnTo>
                    <a:lnTo>
                      <a:pt x="1745" y="471"/>
                    </a:lnTo>
                    <a:lnTo>
                      <a:pt x="1743" y="428"/>
                    </a:lnTo>
                    <a:lnTo>
                      <a:pt x="1746" y="374"/>
                    </a:lnTo>
                    <a:lnTo>
                      <a:pt x="1756" y="322"/>
                    </a:lnTo>
                    <a:lnTo>
                      <a:pt x="1772" y="273"/>
                    </a:lnTo>
                    <a:lnTo>
                      <a:pt x="1793" y="227"/>
                    </a:lnTo>
                    <a:lnTo>
                      <a:pt x="1819" y="183"/>
                    </a:lnTo>
                    <a:lnTo>
                      <a:pt x="1851" y="144"/>
                    </a:lnTo>
                    <a:lnTo>
                      <a:pt x="1887" y="108"/>
                    </a:lnTo>
                    <a:lnTo>
                      <a:pt x="1927" y="77"/>
                    </a:lnTo>
                    <a:lnTo>
                      <a:pt x="1971" y="50"/>
                    </a:lnTo>
                    <a:lnTo>
                      <a:pt x="2017" y="29"/>
                    </a:lnTo>
                    <a:lnTo>
                      <a:pt x="2068" y="14"/>
                    </a:lnTo>
                    <a:lnTo>
                      <a:pt x="2119" y="3"/>
                    </a:lnTo>
                    <a:lnTo>
                      <a:pt x="2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12" name="Group 111"/>
          <p:cNvGrpSpPr/>
          <p:nvPr/>
        </p:nvGrpSpPr>
        <p:grpSpPr>
          <a:xfrm>
            <a:off x="5998746" y="3456368"/>
            <a:ext cx="848455" cy="1344023"/>
            <a:chOff x="7965668" y="4749996"/>
            <a:chExt cx="1131273" cy="1792028"/>
          </a:xfrm>
        </p:grpSpPr>
        <p:sp>
          <p:nvSpPr>
            <p:cNvPr id="51" name="Rectangle 50"/>
            <p:cNvSpPr/>
            <p:nvPr/>
          </p:nvSpPr>
          <p:spPr>
            <a:xfrm>
              <a:off x="7965668" y="4749996"/>
              <a:ext cx="1131273" cy="492442"/>
            </a:xfrm>
            <a:prstGeom prst="rect">
              <a:avLst/>
            </a:prstGeom>
          </p:spPr>
          <p:txBody>
            <a:bodyPr wrap="square">
              <a:spAutoFit/>
            </a:bodyPr>
            <a:lstStyle/>
            <a:p>
              <a:pPr algn="ctr" defTabSz="685783"/>
              <a:r>
                <a:rPr lang="zh-TW" altLang="en-US" sz="900" dirty="0" smtClean="0">
                  <a:solidFill>
                    <a:prstClr val="white"/>
                  </a:solidFill>
                  <a:ea typeface="Heiti TC Light"/>
                  <a:cs typeface="Heiti TC Light"/>
                </a:rPr>
                <a:t>汽車</a:t>
              </a:r>
              <a:endParaRPr lang="en-US" sz="900" dirty="0" smtClean="0">
                <a:solidFill>
                  <a:prstClr val="white"/>
                </a:solidFill>
                <a:ea typeface="Heiti TC Light"/>
                <a:cs typeface="Heiti TC Light"/>
              </a:endParaRPr>
            </a:p>
            <a:p>
              <a:pPr algn="ctr" defTabSz="685783"/>
              <a:r>
                <a:rPr lang="en-US" sz="900" dirty="0" smtClean="0">
                  <a:solidFill>
                    <a:prstClr val="white"/>
                  </a:solidFill>
                  <a:ea typeface="Heiti TC Light"/>
                  <a:cs typeface="Heiti TC Light"/>
                </a:rPr>
                <a:t>Vehicles</a:t>
              </a:r>
              <a:endParaRPr lang="en-US" sz="900" dirty="0">
                <a:solidFill>
                  <a:prstClr val="white"/>
                </a:solidFill>
                <a:ea typeface="Heiti TC Light"/>
                <a:cs typeface="Heiti TC Light"/>
              </a:endParaRPr>
            </a:p>
          </p:txBody>
        </p:sp>
        <p:sp>
          <p:nvSpPr>
            <p:cNvPr id="58" name="Rectangle 57"/>
            <p:cNvSpPr/>
            <p:nvPr/>
          </p:nvSpPr>
          <p:spPr>
            <a:xfrm>
              <a:off x="7968561" y="6049581"/>
              <a:ext cx="1090750" cy="492443"/>
            </a:xfrm>
            <a:prstGeom prst="rect">
              <a:avLst/>
            </a:prstGeom>
          </p:spPr>
          <p:txBody>
            <a:bodyPr wrap="square">
              <a:spAutoFit/>
            </a:bodyPr>
            <a:lstStyle/>
            <a:p>
              <a:pPr algn="ctr" defTabSz="685783" fontAlgn="ctr"/>
              <a:r>
                <a:rPr lang="en-US" b="1" dirty="0">
                  <a:solidFill>
                    <a:srgbClr val="33B392"/>
                  </a:solidFill>
                  <a:ea typeface="Heiti TC Light"/>
                  <a:cs typeface="Heiti TC Light"/>
                </a:rPr>
                <a:t>0.21</a:t>
              </a:r>
            </a:p>
          </p:txBody>
        </p:sp>
        <p:sp>
          <p:nvSpPr>
            <p:cNvPr id="95" name="Freeform 32"/>
            <p:cNvSpPr>
              <a:spLocks noEditPoints="1"/>
            </p:cNvSpPr>
            <p:nvPr/>
          </p:nvSpPr>
          <p:spPr bwMode="auto">
            <a:xfrm>
              <a:off x="8157954" y="5349513"/>
              <a:ext cx="703717" cy="661308"/>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nvGrpSpPr>
          <p:cNvPr id="114" name="Group 113"/>
          <p:cNvGrpSpPr/>
          <p:nvPr/>
        </p:nvGrpSpPr>
        <p:grpSpPr>
          <a:xfrm>
            <a:off x="7707344" y="3478254"/>
            <a:ext cx="818063" cy="1331204"/>
            <a:chOff x="10243799" y="4779171"/>
            <a:chExt cx="1090751" cy="1774934"/>
          </a:xfrm>
        </p:grpSpPr>
        <p:sp>
          <p:nvSpPr>
            <p:cNvPr id="53" name="Rectangle 52"/>
            <p:cNvSpPr/>
            <p:nvPr/>
          </p:nvSpPr>
          <p:spPr>
            <a:xfrm>
              <a:off x="10439072" y="4779171"/>
              <a:ext cx="744630" cy="492441"/>
            </a:xfrm>
            <a:prstGeom prst="rect">
              <a:avLst/>
            </a:prstGeom>
          </p:spPr>
          <p:txBody>
            <a:bodyPr wrap="none">
              <a:spAutoFit/>
            </a:bodyPr>
            <a:lstStyle/>
            <a:p>
              <a:pPr defTabSz="685783" fontAlgn="ctr"/>
              <a:r>
                <a:rPr lang="zh-TW" altLang="en-US" sz="900" dirty="0" smtClean="0">
                  <a:solidFill>
                    <a:prstClr val="white"/>
                  </a:solidFill>
                  <a:ea typeface="Heiti TC Light"/>
                  <a:cs typeface="Heiti TC Light"/>
                </a:rPr>
                <a:t>女性</a:t>
              </a:r>
              <a:endParaRPr lang="en-US" sz="900" dirty="0" smtClean="0">
                <a:solidFill>
                  <a:prstClr val="white"/>
                </a:solidFill>
                <a:ea typeface="Heiti TC Light"/>
                <a:cs typeface="Heiti TC Light"/>
              </a:endParaRPr>
            </a:p>
            <a:p>
              <a:pPr defTabSz="685783" fontAlgn="ctr"/>
              <a:r>
                <a:rPr lang="en-US" sz="900" dirty="0" smtClean="0">
                  <a:solidFill>
                    <a:prstClr val="white"/>
                  </a:solidFill>
                  <a:ea typeface="Heiti TC Light"/>
                  <a:cs typeface="Heiti TC Light"/>
                </a:rPr>
                <a:t>Women</a:t>
              </a:r>
              <a:endParaRPr lang="en-US" sz="900" dirty="0">
                <a:solidFill>
                  <a:prstClr val="white"/>
                </a:solidFill>
                <a:ea typeface="Heiti TC Light"/>
                <a:cs typeface="Heiti TC Light"/>
              </a:endParaRPr>
            </a:p>
          </p:txBody>
        </p:sp>
        <p:sp>
          <p:nvSpPr>
            <p:cNvPr id="60" name="Rectangle 59"/>
            <p:cNvSpPr/>
            <p:nvPr/>
          </p:nvSpPr>
          <p:spPr>
            <a:xfrm>
              <a:off x="10243799" y="6061663"/>
              <a:ext cx="1090751" cy="492442"/>
            </a:xfrm>
            <a:prstGeom prst="rect">
              <a:avLst/>
            </a:prstGeom>
          </p:spPr>
          <p:txBody>
            <a:bodyPr wrap="square">
              <a:spAutoFit/>
            </a:bodyPr>
            <a:lstStyle/>
            <a:p>
              <a:pPr algn="ctr" defTabSz="685783" fontAlgn="ctr"/>
              <a:r>
                <a:rPr lang="en-US" b="1" dirty="0">
                  <a:solidFill>
                    <a:srgbClr val="33B392"/>
                  </a:solidFill>
                  <a:ea typeface="Heiti TC Light"/>
                  <a:cs typeface="Heiti TC Light"/>
                </a:rPr>
                <a:t>54</a:t>
              </a:r>
            </a:p>
          </p:txBody>
        </p:sp>
        <p:grpSp>
          <p:nvGrpSpPr>
            <p:cNvPr id="97" name="Group 35"/>
            <p:cNvGrpSpPr>
              <a:grpSpLocks noChangeAspect="1"/>
            </p:cNvGrpSpPr>
            <p:nvPr/>
          </p:nvGrpSpPr>
          <p:grpSpPr bwMode="auto">
            <a:xfrm>
              <a:off x="10546935" y="5309589"/>
              <a:ext cx="461000" cy="619165"/>
              <a:chOff x="-494" y="81"/>
              <a:chExt cx="2562" cy="3441"/>
            </a:xfrm>
            <a:solidFill>
              <a:schemeClr val="bg1"/>
            </a:solidFill>
          </p:grpSpPr>
          <p:sp>
            <p:nvSpPr>
              <p:cNvPr id="100" name="Freeform 37"/>
              <p:cNvSpPr>
                <a:spLocks noEditPoints="1"/>
              </p:cNvSpPr>
              <p:nvPr/>
            </p:nvSpPr>
            <p:spPr bwMode="auto">
              <a:xfrm>
                <a:off x="-186" y="81"/>
                <a:ext cx="1898" cy="2019"/>
              </a:xfrm>
              <a:custGeom>
                <a:avLst/>
                <a:gdLst>
                  <a:gd name="T0" fmla="*/ 1075 w 1898"/>
                  <a:gd name="T1" fmla="*/ 522 h 2019"/>
                  <a:gd name="T2" fmla="*/ 1169 w 1898"/>
                  <a:gd name="T3" fmla="*/ 619 h 2019"/>
                  <a:gd name="T4" fmla="*/ 1248 w 1898"/>
                  <a:gd name="T5" fmla="*/ 760 h 2019"/>
                  <a:gd name="T6" fmla="*/ 1275 w 1898"/>
                  <a:gd name="T7" fmla="*/ 865 h 2019"/>
                  <a:gd name="T8" fmla="*/ 1274 w 1898"/>
                  <a:gd name="T9" fmla="*/ 877 h 2019"/>
                  <a:gd name="T10" fmla="*/ 1231 w 1898"/>
                  <a:gd name="T11" fmla="*/ 798 h 2019"/>
                  <a:gd name="T12" fmla="*/ 1146 w 1898"/>
                  <a:gd name="T13" fmla="*/ 704 h 2019"/>
                  <a:gd name="T14" fmla="*/ 1055 w 1898"/>
                  <a:gd name="T15" fmla="*/ 643 h 2019"/>
                  <a:gd name="T16" fmla="*/ 949 w 1898"/>
                  <a:gd name="T17" fmla="*/ 606 h 2019"/>
                  <a:gd name="T18" fmla="*/ 829 w 1898"/>
                  <a:gd name="T19" fmla="*/ 715 h 2019"/>
                  <a:gd name="T20" fmla="*/ 619 w 1898"/>
                  <a:gd name="T21" fmla="*/ 852 h 2019"/>
                  <a:gd name="T22" fmla="*/ 414 w 1898"/>
                  <a:gd name="T23" fmla="*/ 902 h 2019"/>
                  <a:gd name="T24" fmla="*/ 254 w 1898"/>
                  <a:gd name="T25" fmla="*/ 859 h 2019"/>
                  <a:gd name="T26" fmla="*/ 173 w 1898"/>
                  <a:gd name="T27" fmla="*/ 851 h 2019"/>
                  <a:gd name="T28" fmla="*/ 152 w 1898"/>
                  <a:gd name="T29" fmla="*/ 983 h 2019"/>
                  <a:gd name="T30" fmla="*/ 214 w 1898"/>
                  <a:gd name="T31" fmla="*/ 1118 h 2019"/>
                  <a:gd name="T32" fmla="*/ 326 w 1898"/>
                  <a:gd name="T33" fmla="*/ 1166 h 2019"/>
                  <a:gd name="T34" fmla="*/ 425 w 1898"/>
                  <a:gd name="T35" fmla="*/ 1435 h 2019"/>
                  <a:gd name="T36" fmla="*/ 592 w 1898"/>
                  <a:gd name="T37" fmla="*/ 1690 h 2019"/>
                  <a:gd name="T38" fmla="*/ 806 w 1898"/>
                  <a:gd name="T39" fmla="*/ 1853 h 2019"/>
                  <a:gd name="T40" fmla="*/ 1046 w 1898"/>
                  <a:gd name="T41" fmla="*/ 1870 h 2019"/>
                  <a:gd name="T42" fmla="*/ 1268 w 1898"/>
                  <a:gd name="T43" fmla="*/ 1731 h 2019"/>
                  <a:gd name="T44" fmla="*/ 1447 w 1898"/>
                  <a:gd name="T45" fmla="*/ 1491 h 2019"/>
                  <a:gd name="T46" fmla="*/ 1563 w 1898"/>
                  <a:gd name="T47" fmla="*/ 1204 h 2019"/>
                  <a:gd name="T48" fmla="*/ 1668 w 1898"/>
                  <a:gd name="T49" fmla="*/ 1135 h 2019"/>
                  <a:gd name="T50" fmla="*/ 1741 w 1898"/>
                  <a:gd name="T51" fmla="*/ 1012 h 2019"/>
                  <a:gd name="T52" fmla="*/ 1737 w 1898"/>
                  <a:gd name="T53" fmla="*/ 873 h 2019"/>
                  <a:gd name="T54" fmla="*/ 1676 w 1898"/>
                  <a:gd name="T55" fmla="*/ 809 h 2019"/>
                  <a:gd name="T56" fmla="*/ 1587 w 1898"/>
                  <a:gd name="T57" fmla="*/ 898 h 2019"/>
                  <a:gd name="T58" fmla="*/ 1501 w 1898"/>
                  <a:gd name="T59" fmla="*/ 956 h 2019"/>
                  <a:gd name="T60" fmla="*/ 1455 w 1898"/>
                  <a:gd name="T61" fmla="*/ 917 h 2019"/>
                  <a:gd name="T62" fmla="*/ 1413 w 1898"/>
                  <a:gd name="T63" fmla="*/ 808 h 2019"/>
                  <a:gd name="T64" fmla="*/ 1338 w 1898"/>
                  <a:gd name="T65" fmla="*/ 660 h 2019"/>
                  <a:gd name="T66" fmla="*/ 1190 w 1898"/>
                  <a:gd name="T67" fmla="*/ 508 h 2019"/>
                  <a:gd name="T68" fmla="*/ 949 w 1898"/>
                  <a:gd name="T69" fmla="*/ 0 h 2019"/>
                  <a:gd name="T70" fmla="*/ 1222 w 1898"/>
                  <a:gd name="T71" fmla="*/ 51 h 2019"/>
                  <a:gd name="T72" fmla="*/ 1519 w 1898"/>
                  <a:gd name="T73" fmla="*/ 239 h 2019"/>
                  <a:gd name="T74" fmla="*/ 1745 w 1898"/>
                  <a:gd name="T75" fmla="*/ 540 h 2019"/>
                  <a:gd name="T76" fmla="*/ 1875 w 1898"/>
                  <a:gd name="T77" fmla="*/ 925 h 2019"/>
                  <a:gd name="T78" fmla="*/ 1893 w 1898"/>
                  <a:gd name="T79" fmla="*/ 1347 h 2019"/>
                  <a:gd name="T80" fmla="*/ 1850 w 1898"/>
                  <a:gd name="T81" fmla="*/ 1660 h 2019"/>
                  <a:gd name="T82" fmla="*/ 1763 w 1898"/>
                  <a:gd name="T83" fmla="*/ 1857 h 2019"/>
                  <a:gd name="T84" fmla="*/ 1640 w 1898"/>
                  <a:gd name="T85" fmla="*/ 1964 h 2019"/>
                  <a:gd name="T86" fmla="*/ 1484 w 1898"/>
                  <a:gd name="T87" fmla="*/ 2006 h 2019"/>
                  <a:gd name="T88" fmla="*/ 1301 w 1898"/>
                  <a:gd name="T89" fmla="*/ 2007 h 2019"/>
                  <a:gd name="T90" fmla="*/ 1098 w 1898"/>
                  <a:gd name="T91" fmla="*/ 1992 h 2019"/>
                  <a:gd name="T92" fmla="*/ 914 w 1898"/>
                  <a:gd name="T93" fmla="*/ 2002 h 2019"/>
                  <a:gd name="T94" fmla="*/ 648 w 1898"/>
                  <a:gd name="T95" fmla="*/ 2008 h 2019"/>
                  <a:gd name="T96" fmla="*/ 361 w 1898"/>
                  <a:gd name="T97" fmla="*/ 2012 h 2019"/>
                  <a:gd name="T98" fmla="*/ 212 w 1898"/>
                  <a:gd name="T99" fmla="*/ 1957 h 2019"/>
                  <a:gd name="T100" fmla="*/ 104 w 1898"/>
                  <a:gd name="T101" fmla="*/ 1831 h 2019"/>
                  <a:gd name="T102" fmla="*/ 32 w 1898"/>
                  <a:gd name="T103" fmla="*/ 1610 h 2019"/>
                  <a:gd name="T104" fmla="*/ 1 w 1898"/>
                  <a:gd name="T105" fmla="*/ 1269 h 2019"/>
                  <a:gd name="T106" fmla="*/ 40 w 1898"/>
                  <a:gd name="T107" fmla="*/ 842 h 2019"/>
                  <a:gd name="T108" fmla="*/ 191 w 1898"/>
                  <a:gd name="T109" fmla="*/ 472 h 2019"/>
                  <a:gd name="T110" fmla="*/ 432 w 1898"/>
                  <a:gd name="T111" fmla="*/ 191 h 2019"/>
                  <a:gd name="T112" fmla="*/ 740 w 1898"/>
                  <a:gd name="T113" fmla="*/ 29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98" h="2019">
                    <a:moveTo>
                      <a:pt x="1035" y="421"/>
                    </a:moveTo>
                    <a:lnTo>
                      <a:pt x="1024" y="451"/>
                    </a:lnTo>
                    <a:lnTo>
                      <a:pt x="1011" y="480"/>
                    </a:lnTo>
                    <a:lnTo>
                      <a:pt x="1043" y="501"/>
                    </a:lnTo>
                    <a:lnTo>
                      <a:pt x="1075" y="522"/>
                    </a:lnTo>
                    <a:lnTo>
                      <a:pt x="1096" y="541"/>
                    </a:lnTo>
                    <a:lnTo>
                      <a:pt x="1116" y="559"/>
                    </a:lnTo>
                    <a:lnTo>
                      <a:pt x="1135" y="578"/>
                    </a:lnTo>
                    <a:lnTo>
                      <a:pt x="1153" y="598"/>
                    </a:lnTo>
                    <a:lnTo>
                      <a:pt x="1169" y="619"/>
                    </a:lnTo>
                    <a:lnTo>
                      <a:pt x="1185" y="639"/>
                    </a:lnTo>
                    <a:lnTo>
                      <a:pt x="1205" y="671"/>
                    </a:lnTo>
                    <a:lnTo>
                      <a:pt x="1222" y="701"/>
                    </a:lnTo>
                    <a:lnTo>
                      <a:pt x="1236" y="731"/>
                    </a:lnTo>
                    <a:lnTo>
                      <a:pt x="1248" y="760"/>
                    </a:lnTo>
                    <a:lnTo>
                      <a:pt x="1257" y="786"/>
                    </a:lnTo>
                    <a:lnTo>
                      <a:pt x="1263" y="811"/>
                    </a:lnTo>
                    <a:lnTo>
                      <a:pt x="1269" y="832"/>
                    </a:lnTo>
                    <a:lnTo>
                      <a:pt x="1272" y="851"/>
                    </a:lnTo>
                    <a:lnTo>
                      <a:pt x="1275" y="865"/>
                    </a:lnTo>
                    <a:lnTo>
                      <a:pt x="1277" y="876"/>
                    </a:lnTo>
                    <a:lnTo>
                      <a:pt x="1278" y="882"/>
                    </a:lnTo>
                    <a:lnTo>
                      <a:pt x="1278" y="885"/>
                    </a:lnTo>
                    <a:lnTo>
                      <a:pt x="1277" y="883"/>
                    </a:lnTo>
                    <a:lnTo>
                      <a:pt x="1274" y="877"/>
                    </a:lnTo>
                    <a:lnTo>
                      <a:pt x="1269" y="866"/>
                    </a:lnTo>
                    <a:lnTo>
                      <a:pt x="1262" y="854"/>
                    </a:lnTo>
                    <a:lnTo>
                      <a:pt x="1255" y="837"/>
                    </a:lnTo>
                    <a:lnTo>
                      <a:pt x="1243" y="819"/>
                    </a:lnTo>
                    <a:lnTo>
                      <a:pt x="1231" y="798"/>
                    </a:lnTo>
                    <a:lnTo>
                      <a:pt x="1215" y="777"/>
                    </a:lnTo>
                    <a:lnTo>
                      <a:pt x="1197" y="755"/>
                    </a:lnTo>
                    <a:lnTo>
                      <a:pt x="1177" y="733"/>
                    </a:lnTo>
                    <a:lnTo>
                      <a:pt x="1163" y="719"/>
                    </a:lnTo>
                    <a:lnTo>
                      <a:pt x="1146" y="704"/>
                    </a:lnTo>
                    <a:lnTo>
                      <a:pt x="1130" y="690"/>
                    </a:lnTo>
                    <a:lnTo>
                      <a:pt x="1112" y="678"/>
                    </a:lnTo>
                    <a:lnTo>
                      <a:pt x="1094" y="665"/>
                    </a:lnTo>
                    <a:lnTo>
                      <a:pt x="1075" y="654"/>
                    </a:lnTo>
                    <a:lnTo>
                      <a:pt x="1055" y="643"/>
                    </a:lnTo>
                    <a:lnTo>
                      <a:pt x="1034" y="634"/>
                    </a:lnTo>
                    <a:lnTo>
                      <a:pt x="1013" y="625"/>
                    </a:lnTo>
                    <a:lnTo>
                      <a:pt x="992" y="617"/>
                    </a:lnTo>
                    <a:lnTo>
                      <a:pt x="971" y="611"/>
                    </a:lnTo>
                    <a:lnTo>
                      <a:pt x="949" y="606"/>
                    </a:lnTo>
                    <a:lnTo>
                      <a:pt x="942" y="605"/>
                    </a:lnTo>
                    <a:lnTo>
                      <a:pt x="934" y="604"/>
                    </a:lnTo>
                    <a:lnTo>
                      <a:pt x="903" y="641"/>
                    </a:lnTo>
                    <a:lnTo>
                      <a:pt x="867" y="679"/>
                    </a:lnTo>
                    <a:lnTo>
                      <a:pt x="829" y="715"/>
                    </a:lnTo>
                    <a:lnTo>
                      <a:pt x="789" y="749"/>
                    </a:lnTo>
                    <a:lnTo>
                      <a:pt x="747" y="781"/>
                    </a:lnTo>
                    <a:lnTo>
                      <a:pt x="704" y="808"/>
                    </a:lnTo>
                    <a:lnTo>
                      <a:pt x="661" y="832"/>
                    </a:lnTo>
                    <a:lnTo>
                      <a:pt x="619" y="852"/>
                    </a:lnTo>
                    <a:lnTo>
                      <a:pt x="576" y="870"/>
                    </a:lnTo>
                    <a:lnTo>
                      <a:pt x="534" y="883"/>
                    </a:lnTo>
                    <a:lnTo>
                      <a:pt x="493" y="893"/>
                    </a:lnTo>
                    <a:lnTo>
                      <a:pt x="453" y="899"/>
                    </a:lnTo>
                    <a:lnTo>
                      <a:pt x="414" y="902"/>
                    </a:lnTo>
                    <a:lnTo>
                      <a:pt x="378" y="901"/>
                    </a:lnTo>
                    <a:lnTo>
                      <a:pt x="343" y="896"/>
                    </a:lnTo>
                    <a:lnTo>
                      <a:pt x="310" y="887"/>
                    </a:lnTo>
                    <a:lnTo>
                      <a:pt x="281" y="875"/>
                    </a:lnTo>
                    <a:lnTo>
                      <a:pt x="254" y="859"/>
                    </a:lnTo>
                    <a:lnTo>
                      <a:pt x="230" y="839"/>
                    </a:lnTo>
                    <a:lnTo>
                      <a:pt x="210" y="815"/>
                    </a:lnTo>
                    <a:lnTo>
                      <a:pt x="194" y="826"/>
                    </a:lnTo>
                    <a:lnTo>
                      <a:pt x="182" y="838"/>
                    </a:lnTo>
                    <a:lnTo>
                      <a:pt x="173" y="851"/>
                    </a:lnTo>
                    <a:lnTo>
                      <a:pt x="163" y="873"/>
                    </a:lnTo>
                    <a:lnTo>
                      <a:pt x="155" y="898"/>
                    </a:lnTo>
                    <a:lnTo>
                      <a:pt x="151" y="924"/>
                    </a:lnTo>
                    <a:lnTo>
                      <a:pt x="150" y="952"/>
                    </a:lnTo>
                    <a:lnTo>
                      <a:pt x="152" y="983"/>
                    </a:lnTo>
                    <a:lnTo>
                      <a:pt x="158" y="1012"/>
                    </a:lnTo>
                    <a:lnTo>
                      <a:pt x="168" y="1043"/>
                    </a:lnTo>
                    <a:lnTo>
                      <a:pt x="182" y="1072"/>
                    </a:lnTo>
                    <a:lnTo>
                      <a:pt x="197" y="1097"/>
                    </a:lnTo>
                    <a:lnTo>
                      <a:pt x="214" y="1118"/>
                    </a:lnTo>
                    <a:lnTo>
                      <a:pt x="232" y="1135"/>
                    </a:lnTo>
                    <a:lnTo>
                      <a:pt x="251" y="1147"/>
                    </a:lnTo>
                    <a:lnTo>
                      <a:pt x="270" y="1157"/>
                    </a:lnTo>
                    <a:lnTo>
                      <a:pt x="287" y="1161"/>
                    </a:lnTo>
                    <a:lnTo>
                      <a:pt x="326" y="1166"/>
                    </a:lnTo>
                    <a:lnTo>
                      <a:pt x="337" y="1204"/>
                    </a:lnTo>
                    <a:lnTo>
                      <a:pt x="353" y="1262"/>
                    </a:lnTo>
                    <a:lnTo>
                      <a:pt x="374" y="1320"/>
                    </a:lnTo>
                    <a:lnTo>
                      <a:pt x="399" y="1377"/>
                    </a:lnTo>
                    <a:lnTo>
                      <a:pt x="425" y="1435"/>
                    </a:lnTo>
                    <a:lnTo>
                      <a:pt x="454" y="1491"/>
                    </a:lnTo>
                    <a:lnTo>
                      <a:pt x="486" y="1544"/>
                    </a:lnTo>
                    <a:lnTo>
                      <a:pt x="519" y="1595"/>
                    </a:lnTo>
                    <a:lnTo>
                      <a:pt x="555" y="1645"/>
                    </a:lnTo>
                    <a:lnTo>
                      <a:pt x="592" y="1690"/>
                    </a:lnTo>
                    <a:lnTo>
                      <a:pt x="632" y="1731"/>
                    </a:lnTo>
                    <a:lnTo>
                      <a:pt x="674" y="1769"/>
                    </a:lnTo>
                    <a:lnTo>
                      <a:pt x="717" y="1803"/>
                    </a:lnTo>
                    <a:lnTo>
                      <a:pt x="761" y="1831"/>
                    </a:lnTo>
                    <a:lnTo>
                      <a:pt x="806" y="1853"/>
                    </a:lnTo>
                    <a:lnTo>
                      <a:pt x="853" y="1870"/>
                    </a:lnTo>
                    <a:lnTo>
                      <a:pt x="902" y="1880"/>
                    </a:lnTo>
                    <a:lnTo>
                      <a:pt x="950" y="1884"/>
                    </a:lnTo>
                    <a:lnTo>
                      <a:pt x="998" y="1880"/>
                    </a:lnTo>
                    <a:lnTo>
                      <a:pt x="1046" y="1870"/>
                    </a:lnTo>
                    <a:lnTo>
                      <a:pt x="1094" y="1853"/>
                    </a:lnTo>
                    <a:lnTo>
                      <a:pt x="1139" y="1831"/>
                    </a:lnTo>
                    <a:lnTo>
                      <a:pt x="1184" y="1803"/>
                    </a:lnTo>
                    <a:lnTo>
                      <a:pt x="1227" y="1769"/>
                    </a:lnTo>
                    <a:lnTo>
                      <a:pt x="1268" y="1731"/>
                    </a:lnTo>
                    <a:lnTo>
                      <a:pt x="1307" y="1690"/>
                    </a:lnTo>
                    <a:lnTo>
                      <a:pt x="1345" y="1645"/>
                    </a:lnTo>
                    <a:lnTo>
                      <a:pt x="1381" y="1595"/>
                    </a:lnTo>
                    <a:lnTo>
                      <a:pt x="1415" y="1544"/>
                    </a:lnTo>
                    <a:lnTo>
                      <a:pt x="1447" y="1491"/>
                    </a:lnTo>
                    <a:lnTo>
                      <a:pt x="1475" y="1435"/>
                    </a:lnTo>
                    <a:lnTo>
                      <a:pt x="1501" y="1377"/>
                    </a:lnTo>
                    <a:lnTo>
                      <a:pt x="1525" y="1320"/>
                    </a:lnTo>
                    <a:lnTo>
                      <a:pt x="1546" y="1262"/>
                    </a:lnTo>
                    <a:lnTo>
                      <a:pt x="1563" y="1204"/>
                    </a:lnTo>
                    <a:lnTo>
                      <a:pt x="1574" y="1166"/>
                    </a:lnTo>
                    <a:lnTo>
                      <a:pt x="1612" y="1161"/>
                    </a:lnTo>
                    <a:lnTo>
                      <a:pt x="1630" y="1157"/>
                    </a:lnTo>
                    <a:lnTo>
                      <a:pt x="1649" y="1148"/>
                    </a:lnTo>
                    <a:lnTo>
                      <a:pt x="1668" y="1135"/>
                    </a:lnTo>
                    <a:lnTo>
                      <a:pt x="1686" y="1118"/>
                    </a:lnTo>
                    <a:lnTo>
                      <a:pt x="1704" y="1097"/>
                    </a:lnTo>
                    <a:lnTo>
                      <a:pt x="1718" y="1073"/>
                    </a:lnTo>
                    <a:lnTo>
                      <a:pt x="1732" y="1044"/>
                    </a:lnTo>
                    <a:lnTo>
                      <a:pt x="1741" y="1012"/>
                    </a:lnTo>
                    <a:lnTo>
                      <a:pt x="1748" y="983"/>
                    </a:lnTo>
                    <a:lnTo>
                      <a:pt x="1750" y="952"/>
                    </a:lnTo>
                    <a:lnTo>
                      <a:pt x="1749" y="924"/>
                    </a:lnTo>
                    <a:lnTo>
                      <a:pt x="1745" y="898"/>
                    </a:lnTo>
                    <a:lnTo>
                      <a:pt x="1737" y="873"/>
                    </a:lnTo>
                    <a:lnTo>
                      <a:pt x="1727" y="851"/>
                    </a:lnTo>
                    <a:lnTo>
                      <a:pt x="1718" y="838"/>
                    </a:lnTo>
                    <a:lnTo>
                      <a:pt x="1708" y="827"/>
                    </a:lnTo>
                    <a:lnTo>
                      <a:pt x="1693" y="816"/>
                    </a:lnTo>
                    <a:lnTo>
                      <a:pt x="1676" y="809"/>
                    </a:lnTo>
                    <a:lnTo>
                      <a:pt x="1668" y="809"/>
                    </a:lnTo>
                    <a:lnTo>
                      <a:pt x="1659" y="809"/>
                    </a:lnTo>
                    <a:lnTo>
                      <a:pt x="1639" y="839"/>
                    </a:lnTo>
                    <a:lnTo>
                      <a:pt x="1615" y="869"/>
                    </a:lnTo>
                    <a:lnTo>
                      <a:pt x="1587" y="898"/>
                    </a:lnTo>
                    <a:lnTo>
                      <a:pt x="1565" y="919"/>
                    </a:lnTo>
                    <a:lnTo>
                      <a:pt x="1545" y="936"/>
                    </a:lnTo>
                    <a:lnTo>
                      <a:pt x="1529" y="947"/>
                    </a:lnTo>
                    <a:lnTo>
                      <a:pt x="1514" y="953"/>
                    </a:lnTo>
                    <a:lnTo>
                      <a:pt x="1501" y="956"/>
                    </a:lnTo>
                    <a:lnTo>
                      <a:pt x="1490" y="955"/>
                    </a:lnTo>
                    <a:lnTo>
                      <a:pt x="1479" y="951"/>
                    </a:lnTo>
                    <a:lnTo>
                      <a:pt x="1471" y="943"/>
                    </a:lnTo>
                    <a:lnTo>
                      <a:pt x="1463" y="931"/>
                    </a:lnTo>
                    <a:lnTo>
                      <a:pt x="1455" y="917"/>
                    </a:lnTo>
                    <a:lnTo>
                      <a:pt x="1448" y="899"/>
                    </a:lnTo>
                    <a:lnTo>
                      <a:pt x="1441" y="879"/>
                    </a:lnTo>
                    <a:lnTo>
                      <a:pt x="1432" y="857"/>
                    </a:lnTo>
                    <a:lnTo>
                      <a:pt x="1424" y="833"/>
                    </a:lnTo>
                    <a:lnTo>
                      <a:pt x="1413" y="808"/>
                    </a:lnTo>
                    <a:lnTo>
                      <a:pt x="1402" y="781"/>
                    </a:lnTo>
                    <a:lnTo>
                      <a:pt x="1389" y="751"/>
                    </a:lnTo>
                    <a:lnTo>
                      <a:pt x="1374" y="722"/>
                    </a:lnTo>
                    <a:lnTo>
                      <a:pt x="1357" y="692"/>
                    </a:lnTo>
                    <a:lnTo>
                      <a:pt x="1338" y="660"/>
                    </a:lnTo>
                    <a:lnTo>
                      <a:pt x="1315" y="630"/>
                    </a:lnTo>
                    <a:lnTo>
                      <a:pt x="1290" y="598"/>
                    </a:lnTo>
                    <a:lnTo>
                      <a:pt x="1260" y="567"/>
                    </a:lnTo>
                    <a:lnTo>
                      <a:pt x="1227" y="535"/>
                    </a:lnTo>
                    <a:lnTo>
                      <a:pt x="1190" y="508"/>
                    </a:lnTo>
                    <a:lnTo>
                      <a:pt x="1153" y="483"/>
                    </a:lnTo>
                    <a:lnTo>
                      <a:pt x="1113" y="460"/>
                    </a:lnTo>
                    <a:lnTo>
                      <a:pt x="1075" y="439"/>
                    </a:lnTo>
                    <a:lnTo>
                      <a:pt x="1035" y="421"/>
                    </a:lnTo>
                    <a:close/>
                    <a:moveTo>
                      <a:pt x="949" y="0"/>
                    </a:moveTo>
                    <a:lnTo>
                      <a:pt x="949" y="0"/>
                    </a:lnTo>
                    <a:lnTo>
                      <a:pt x="1019" y="3"/>
                    </a:lnTo>
                    <a:lnTo>
                      <a:pt x="1089" y="13"/>
                    </a:lnTo>
                    <a:lnTo>
                      <a:pt x="1156" y="29"/>
                    </a:lnTo>
                    <a:lnTo>
                      <a:pt x="1222" y="51"/>
                    </a:lnTo>
                    <a:lnTo>
                      <a:pt x="1286" y="78"/>
                    </a:lnTo>
                    <a:lnTo>
                      <a:pt x="1348" y="110"/>
                    </a:lnTo>
                    <a:lnTo>
                      <a:pt x="1408" y="148"/>
                    </a:lnTo>
                    <a:lnTo>
                      <a:pt x="1466" y="191"/>
                    </a:lnTo>
                    <a:lnTo>
                      <a:pt x="1519" y="239"/>
                    </a:lnTo>
                    <a:lnTo>
                      <a:pt x="1572" y="290"/>
                    </a:lnTo>
                    <a:lnTo>
                      <a:pt x="1620" y="347"/>
                    </a:lnTo>
                    <a:lnTo>
                      <a:pt x="1665" y="408"/>
                    </a:lnTo>
                    <a:lnTo>
                      <a:pt x="1707" y="472"/>
                    </a:lnTo>
                    <a:lnTo>
                      <a:pt x="1745" y="540"/>
                    </a:lnTo>
                    <a:lnTo>
                      <a:pt x="1779" y="611"/>
                    </a:lnTo>
                    <a:lnTo>
                      <a:pt x="1810" y="685"/>
                    </a:lnTo>
                    <a:lnTo>
                      <a:pt x="1836" y="763"/>
                    </a:lnTo>
                    <a:lnTo>
                      <a:pt x="1858" y="842"/>
                    </a:lnTo>
                    <a:lnTo>
                      <a:pt x="1875" y="925"/>
                    </a:lnTo>
                    <a:lnTo>
                      <a:pt x="1887" y="1010"/>
                    </a:lnTo>
                    <a:lnTo>
                      <a:pt x="1894" y="1096"/>
                    </a:lnTo>
                    <a:lnTo>
                      <a:pt x="1898" y="1185"/>
                    </a:lnTo>
                    <a:lnTo>
                      <a:pt x="1897" y="1269"/>
                    </a:lnTo>
                    <a:lnTo>
                      <a:pt x="1893" y="1347"/>
                    </a:lnTo>
                    <a:lnTo>
                      <a:pt x="1888" y="1420"/>
                    </a:lnTo>
                    <a:lnTo>
                      <a:pt x="1882" y="1489"/>
                    </a:lnTo>
                    <a:lnTo>
                      <a:pt x="1872" y="1550"/>
                    </a:lnTo>
                    <a:lnTo>
                      <a:pt x="1862" y="1608"/>
                    </a:lnTo>
                    <a:lnTo>
                      <a:pt x="1850" y="1660"/>
                    </a:lnTo>
                    <a:lnTo>
                      <a:pt x="1836" y="1708"/>
                    </a:lnTo>
                    <a:lnTo>
                      <a:pt x="1820" y="1751"/>
                    </a:lnTo>
                    <a:lnTo>
                      <a:pt x="1803" y="1791"/>
                    </a:lnTo>
                    <a:lnTo>
                      <a:pt x="1784" y="1826"/>
                    </a:lnTo>
                    <a:lnTo>
                      <a:pt x="1763" y="1857"/>
                    </a:lnTo>
                    <a:lnTo>
                      <a:pt x="1741" y="1885"/>
                    </a:lnTo>
                    <a:lnTo>
                      <a:pt x="1718" y="1910"/>
                    </a:lnTo>
                    <a:lnTo>
                      <a:pt x="1693" y="1930"/>
                    </a:lnTo>
                    <a:lnTo>
                      <a:pt x="1667" y="1949"/>
                    </a:lnTo>
                    <a:lnTo>
                      <a:pt x="1640" y="1964"/>
                    </a:lnTo>
                    <a:lnTo>
                      <a:pt x="1611" y="1977"/>
                    </a:lnTo>
                    <a:lnTo>
                      <a:pt x="1581" y="1987"/>
                    </a:lnTo>
                    <a:lnTo>
                      <a:pt x="1550" y="1995"/>
                    </a:lnTo>
                    <a:lnTo>
                      <a:pt x="1517" y="2001"/>
                    </a:lnTo>
                    <a:lnTo>
                      <a:pt x="1484" y="2006"/>
                    </a:lnTo>
                    <a:lnTo>
                      <a:pt x="1449" y="2008"/>
                    </a:lnTo>
                    <a:lnTo>
                      <a:pt x="1413" y="2009"/>
                    </a:lnTo>
                    <a:lnTo>
                      <a:pt x="1377" y="2009"/>
                    </a:lnTo>
                    <a:lnTo>
                      <a:pt x="1340" y="2008"/>
                    </a:lnTo>
                    <a:lnTo>
                      <a:pt x="1301" y="2007"/>
                    </a:lnTo>
                    <a:lnTo>
                      <a:pt x="1262" y="2004"/>
                    </a:lnTo>
                    <a:lnTo>
                      <a:pt x="1222" y="2002"/>
                    </a:lnTo>
                    <a:lnTo>
                      <a:pt x="1182" y="1999"/>
                    </a:lnTo>
                    <a:lnTo>
                      <a:pt x="1140" y="1995"/>
                    </a:lnTo>
                    <a:lnTo>
                      <a:pt x="1098" y="1992"/>
                    </a:lnTo>
                    <a:lnTo>
                      <a:pt x="1055" y="1990"/>
                    </a:lnTo>
                    <a:lnTo>
                      <a:pt x="1020" y="1997"/>
                    </a:lnTo>
                    <a:lnTo>
                      <a:pt x="985" y="2002"/>
                    </a:lnTo>
                    <a:lnTo>
                      <a:pt x="949" y="2004"/>
                    </a:lnTo>
                    <a:lnTo>
                      <a:pt x="914" y="2002"/>
                    </a:lnTo>
                    <a:lnTo>
                      <a:pt x="880" y="1997"/>
                    </a:lnTo>
                    <a:lnTo>
                      <a:pt x="845" y="1991"/>
                    </a:lnTo>
                    <a:lnTo>
                      <a:pt x="778" y="1995"/>
                    </a:lnTo>
                    <a:lnTo>
                      <a:pt x="712" y="2002"/>
                    </a:lnTo>
                    <a:lnTo>
                      <a:pt x="648" y="2008"/>
                    </a:lnTo>
                    <a:lnTo>
                      <a:pt x="586" y="2013"/>
                    </a:lnTo>
                    <a:lnTo>
                      <a:pt x="526" y="2017"/>
                    </a:lnTo>
                    <a:lnTo>
                      <a:pt x="469" y="2019"/>
                    </a:lnTo>
                    <a:lnTo>
                      <a:pt x="413" y="2018"/>
                    </a:lnTo>
                    <a:lnTo>
                      <a:pt x="361" y="2012"/>
                    </a:lnTo>
                    <a:lnTo>
                      <a:pt x="327" y="2006"/>
                    </a:lnTo>
                    <a:lnTo>
                      <a:pt x="295" y="1997"/>
                    </a:lnTo>
                    <a:lnTo>
                      <a:pt x="264" y="1985"/>
                    </a:lnTo>
                    <a:lnTo>
                      <a:pt x="237" y="1972"/>
                    </a:lnTo>
                    <a:lnTo>
                      <a:pt x="212" y="1957"/>
                    </a:lnTo>
                    <a:lnTo>
                      <a:pt x="188" y="1938"/>
                    </a:lnTo>
                    <a:lnTo>
                      <a:pt x="165" y="1916"/>
                    </a:lnTo>
                    <a:lnTo>
                      <a:pt x="143" y="1891"/>
                    </a:lnTo>
                    <a:lnTo>
                      <a:pt x="123" y="1862"/>
                    </a:lnTo>
                    <a:lnTo>
                      <a:pt x="104" y="1831"/>
                    </a:lnTo>
                    <a:lnTo>
                      <a:pt x="86" y="1795"/>
                    </a:lnTo>
                    <a:lnTo>
                      <a:pt x="70" y="1756"/>
                    </a:lnTo>
                    <a:lnTo>
                      <a:pt x="56" y="1712"/>
                    </a:lnTo>
                    <a:lnTo>
                      <a:pt x="43" y="1662"/>
                    </a:lnTo>
                    <a:lnTo>
                      <a:pt x="32" y="1610"/>
                    </a:lnTo>
                    <a:lnTo>
                      <a:pt x="22" y="1552"/>
                    </a:lnTo>
                    <a:lnTo>
                      <a:pt x="15" y="1490"/>
                    </a:lnTo>
                    <a:lnTo>
                      <a:pt x="9" y="1421"/>
                    </a:lnTo>
                    <a:lnTo>
                      <a:pt x="3" y="1348"/>
                    </a:lnTo>
                    <a:lnTo>
                      <a:pt x="1" y="1269"/>
                    </a:lnTo>
                    <a:lnTo>
                      <a:pt x="0" y="1185"/>
                    </a:lnTo>
                    <a:lnTo>
                      <a:pt x="2" y="1096"/>
                    </a:lnTo>
                    <a:lnTo>
                      <a:pt x="11" y="1010"/>
                    </a:lnTo>
                    <a:lnTo>
                      <a:pt x="23" y="925"/>
                    </a:lnTo>
                    <a:lnTo>
                      <a:pt x="40" y="842"/>
                    </a:lnTo>
                    <a:lnTo>
                      <a:pt x="62" y="763"/>
                    </a:lnTo>
                    <a:lnTo>
                      <a:pt x="88" y="685"/>
                    </a:lnTo>
                    <a:lnTo>
                      <a:pt x="119" y="611"/>
                    </a:lnTo>
                    <a:lnTo>
                      <a:pt x="153" y="540"/>
                    </a:lnTo>
                    <a:lnTo>
                      <a:pt x="191" y="472"/>
                    </a:lnTo>
                    <a:lnTo>
                      <a:pt x="233" y="408"/>
                    </a:lnTo>
                    <a:lnTo>
                      <a:pt x="278" y="347"/>
                    </a:lnTo>
                    <a:lnTo>
                      <a:pt x="326" y="290"/>
                    </a:lnTo>
                    <a:lnTo>
                      <a:pt x="378" y="239"/>
                    </a:lnTo>
                    <a:lnTo>
                      <a:pt x="432" y="191"/>
                    </a:lnTo>
                    <a:lnTo>
                      <a:pt x="489" y="148"/>
                    </a:lnTo>
                    <a:lnTo>
                      <a:pt x="548" y="110"/>
                    </a:lnTo>
                    <a:lnTo>
                      <a:pt x="610" y="78"/>
                    </a:lnTo>
                    <a:lnTo>
                      <a:pt x="674" y="51"/>
                    </a:lnTo>
                    <a:lnTo>
                      <a:pt x="740" y="29"/>
                    </a:lnTo>
                    <a:lnTo>
                      <a:pt x="808" y="13"/>
                    </a:lnTo>
                    <a:lnTo>
                      <a:pt x="878" y="3"/>
                    </a:lnTo>
                    <a:lnTo>
                      <a:pt x="9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01" name="Freeform 38"/>
              <p:cNvSpPr>
                <a:spLocks/>
              </p:cNvSpPr>
              <p:nvPr/>
            </p:nvSpPr>
            <p:spPr bwMode="auto">
              <a:xfrm>
                <a:off x="-494" y="2180"/>
                <a:ext cx="2562" cy="1342"/>
              </a:xfrm>
              <a:custGeom>
                <a:avLst/>
                <a:gdLst>
                  <a:gd name="T0" fmla="*/ 621 w 2562"/>
                  <a:gd name="T1" fmla="*/ 46 h 1342"/>
                  <a:gd name="T2" fmla="*/ 682 w 2562"/>
                  <a:gd name="T3" fmla="*/ 133 h 1342"/>
                  <a:gd name="T4" fmla="*/ 750 w 2562"/>
                  <a:gd name="T5" fmla="*/ 207 h 1342"/>
                  <a:gd name="T6" fmla="*/ 826 w 2562"/>
                  <a:gd name="T7" fmla="*/ 268 h 1342"/>
                  <a:gd name="T8" fmla="*/ 917 w 2562"/>
                  <a:gd name="T9" fmla="*/ 318 h 1342"/>
                  <a:gd name="T10" fmla="*/ 1009 w 2562"/>
                  <a:gd name="T11" fmla="*/ 367 h 1342"/>
                  <a:gd name="T12" fmla="*/ 1091 w 2562"/>
                  <a:gd name="T13" fmla="*/ 410 h 1342"/>
                  <a:gd name="T14" fmla="*/ 1161 w 2562"/>
                  <a:gd name="T15" fmla="*/ 447 h 1342"/>
                  <a:gd name="T16" fmla="*/ 1217 w 2562"/>
                  <a:gd name="T17" fmla="*/ 478 h 1342"/>
                  <a:gd name="T18" fmla="*/ 1256 w 2562"/>
                  <a:gd name="T19" fmla="*/ 499 h 1342"/>
                  <a:gd name="T20" fmla="*/ 1276 w 2562"/>
                  <a:gd name="T21" fmla="*/ 510 h 1342"/>
                  <a:gd name="T22" fmla="*/ 1279 w 2562"/>
                  <a:gd name="T23" fmla="*/ 511 h 1342"/>
                  <a:gd name="T24" fmla="*/ 1281 w 2562"/>
                  <a:gd name="T25" fmla="*/ 510 h 1342"/>
                  <a:gd name="T26" fmla="*/ 1283 w 2562"/>
                  <a:gd name="T27" fmla="*/ 511 h 1342"/>
                  <a:gd name="T28" fmla="*/ 1286 w 2562"/>
                  <a:gd name="T29" fmla="*/ 510 h 1342"/>
                  <a:gd name="T30" fmla="*/ 1304 w 2562"/>
                  <a:gd name="T31" fmla="*/ 500 h 1342"/>
                  <a:gd name="T32" fmla="*/ 1338 w 2562"/>
                  <a:gd name="T33" fmla="*/ 481 h 1342"/>
                  <a:gd name="T34" fmla="*/ 1387 w 2562"/>
                  <a:gd name="T35" fmla="*/ 455 h 1342"/>
                  <a:gd name="T36" fmla="*/ 1449 w 2562"/>
                  <a:gd name="T37" fmla="*/ 421 h 1342"/>
                  <a:gd name="T38" fmla="*/ 1521 w 2562"/>
                  <a:gd name="T39" fmla="*/ 382 h 1342"/>
                  <a:gd name="T40" fmla="*/ 1604 w 2562"/>
                  <a:gd name="T41" fmla="*/ 339 h 1342"/>
                  <a:gd name="T42" fmla="*/ 1695 w 2562"/>
                  <a:gd name="T43" fmla="*/ 292 h 1342"/>
                  <a:gd name="T44" fmla="*/ 1776 w 2562"/>
                  <a:gd name="T45" fmla="*/ 240 h 1342"/>
                  <a:gd name="T46" fmla="*/ 1847 w 2562"/>
                  <a:gd name="T47" fmla="*/ 172 h 1342"/>
                  <a:gd name="T48" fmla="*/ 1911 w 2562"/>
                  <a:gd name="T49" fmla="*/ 91 h 1342"/>
                  <a:gd name="T50" fmla="*/ 1970 w 2562"/>
                  <a:gd name="T51" fmla="*/ 0 h 1342"/>
                  <a:gd name="T52" fmla="*/ 2103 w 2562"/>
                  <a:gd name="T53" fmla="*/ 66 h 1342"/>
                  <a:gd name="T54" fmla="*/ 2223 w 2562"/>
                  <a:gd name="T55" fmla="*/ 149 h 1342"/>
                  <a:gd name="T56" fmla="*/ 2329 w 2562"/>
                  <a:gd name="T57" fmla="*/ 244 h 1342"/>
                  <a:gd name="T58" fmla="*/ 2417 w 2562"/>
                  <a:gd name="T59" fmla="*/ 350 h 1342"/>
                  <a:gd name="T60" fmla="*/ 2487 w 2562"/>
                  <a:gd name="T61" fmla="*/ 462 h 1342"/>
                  <a:gd name="T62" fmla="*/ 2534 w 2562"/>
                  <a:gd name="T63" fmla="*/ 578 h 1342"/>
                  <a:gd name="T64" fmla="*/ 2559 w 2562"/>
                  <a:gd name="T65" fmla="*/ 694 h 1342"/>
                  <a:gd name="T66" fmla="*/ 2562 w 2562"/>
                  <a:gd name="T67" fmla="*/ 1342 h 1342"/>
                  <a:gd name="T68" fmla="*/ 0 w 2562"/>
                  <a:gd name="T69" fmla="*/ 752 h 1342"/>
                  <a:gd name="T70" fmla="*/ 13 w 2562"/>
                  <a:gd name="T71" fmla="*/ 637 h 1342"/>
                  <a:gd name="T72" fmla="*/ 49 w 2562"/>
                  <a:gd name="T73" fmla="*/ 520 h 1342"/>
                  <a:gd name="T74" fmla="*/ 108 w 2562"/>
                  <a:gd name="T75" fmla="*/ 405 h 1342"/>
                  <a:gd name="T76" fmla="*/ 187 w 2562"/>
                  <a:gd name="T77" fmla="*/ 295 h 1342"/>
                  <a:gd name="T78" fmla="*/ 283 w 2562"/>
                  <a:gd name="T79" fmla="*/ 195 h 1342"/>
                  <a:gd name="T80" fmla="*/ 396 w 2562"/>
                  <a:gd name="T81" fmla="*/ 106 h 1342"/>
                  <a:gd name="T82" fmla="*/ 524 w 2562"/>
                  <a:gd name="T83" fmla="*/ 30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62" h="1342">
                    <a:moveTo>
                      <a:pt x="592" y="0"/>
                    </a:moveTo>
                    <a:lnTo>
                      <a:pt x="621" y="46"/>
                    </a:lnTo>
                    <a:lnTo>
                      <a:pt x="651" y="91"/>
                    </a:lnTo>
                    <a:lnTo>
                      <a:pt x="682" y="133"/>
                    </a:lnTo>
                    <a:lnTo>
                      <a:pt x="715" y="172"/>
                    </a:lnTo>
                    <a:lnTo>
                      <a:pt x="750" y="207"/>
                    </a:lnTo>
                    <a:lnTo>
                      <a:pt x="786" y="240"/>
                    </a:lnTo>
                    <a:lnTo>
                      <a:pt x="826" y="268"/>
                    </a:lnTo>
                    <a:lnTo>
                      <a:pt x="867" y="292"/>
                    </a:lnTo>
                    <a:lnTo>
                      <a:pt x="917" y="318"/>
                    </a:lnTo>
                    <a:lnTo>
                      <a:pt x="964" y="343"/>
                    </a:lnTo>
                    <a:lnTo>
                      <a:pt x="1009" y="367"/>
                    </a:lnTo>
                    <a:lnTo>
                      <a:pt x="1052" y="389"/>
                    </a:lnTo>
                    <a:lnTo>
                      <a:pt x="1091" y="410"/>
                    </a:lnTo>
                    <a:lnTo>
                      <a:pt x="1128" y="429"/>
                    </a:lnTo>
                    <a:lnTo>
                      <a:pt x="1161" y="447"/>
                    </a:lnTo>
                    <a:lnTo>
                      <a:pt x="1191" y="463"/>
                    </a:lnTo>
                    <a:lnTo>
                      <a:pt x="1217" y="478"/>
                    </a:lnTo>
                    <a:lnTo>
                      <a:pt x="1238" y="489"/>
                    </a:lnTo>
                    <a:lnTo>
                      <a:pt x="1256" y="499"/>
                    </a:lnTo>
                    <a:lnTo>
                      <a:pt x="1268" y="506"/>
                    </a:lnTo>
                    <a:lnTo>
                      <a:pt x="1276" y="510"/>
                    </a:lnTo>
                    <a:lnTo>
                      <a:pt x="1279" y="511"/>
                    </a:lnTo>
                    <a:lnTo>
                      <a:pt x="1279" y="511"/>
                    </a:lnTo>
                    <a:lnTo>
                      <a:pt x="1279" y="509"/>
                    </a:lnTo>
                    <a:lnTo>
                      <a:pt x="1281" y="510"/>
                    </a:lnTo>
                    <a:lnTo>
                      <a:pt x="1283" y="509"/>
                    </a:lnTo>
                    <a:lnTo>
                      <a:pt x="1283" y="511"/>
                    </a:lnTo>
                    <a:lnTo>
                      <a:pt x="1283" y="511"/>
                    </a:lnTo>
                    <a:lnTo>
                      <a:pt x="1286" y="510"/>
                    </a:lnTo>
                    <a:lnTo>
                      <a:pt x="1293" y="506"/>
                    </a:lnTo>
                    <a:lnTo>
                      <a:pt x="1304" y="500"/>
                    </a:lnTo>
                    <a:lnTo>
                      <a:pt x="1319" y="491"/>
                    </a:lnTo>
                    <a:lnTo>
                      <a:pt x="1338" y="481"/>
                    </a:lnTo>
                    <a:lnTo>
                      <a:pt x="1361" y="469"/>
                    </a:lnTo>
                    <a:lnTo>
                      <a:pt x="1387" y="455"/>
                    </a:lnTo>
                    <a:lnTo>
                      <a:pt x="1416" y="439"/>
                    </a:lnTo>
                    <a:lnTo>
                      <a:pt x="1449" y="421"/>
                    </a:lnTo>
                    <a:lnTo>
                      <a:pt x="1483" y="402"/>
                    </a:lnTo>
                    <a:lnTo>
                      <a:pt x="1521" y="382"/>
                    </a:lnTo>
                    <a:lnTo>
                      <a:pt x="1562" y="361"/>
                    </a:lnTo>
                    <a:lnTo>
                      <a:pt x="1604" y="339"/>
                    </a:lnTo>
                    <a:lnTo>
                      <a:pt x="1649" y="316"/>
                    </a:lnTo>
                    <a:lnTo>
                      <a:pt x="1695" y="292"/>
                    </a:lnTo>
                    <a:lnTo>
                      <a:pt x="1736" y="268"/>
                    </a:lnTo>
                    <a:lnTo>
                      <a:pt x="1776" y="240"/>
                    </a:lnTo>
                    <a:lnTo>
                      <a:pt x="1812" y="207"/>
                    </a:lnTo>
                    <a:lnTo>
                      <a:pt x="1847" y="172"/>
                    </a:lnTo>
                    <a:lnTo>
                      <a:pt x="1881" y="133"/>
                    </a:lnTo>
                    <a:lnTo>
                      <a:pt x="1911" y="91"/>
                    </a:lnTo>
                    <a:lnTo>
                      <a:pt x="1941" y="46"/>
                    </a:lnTo>
                    <a:lnTo>
                      <a:pt x="1970" y="0"/>
                    </a:lnTo>
                    <a:lnTo>
                      <a:pt x="2038" y="30"/>
                    </a:lnTo>
                    <a:lnTo>
                      <a:pt x="2103" y="66"/>
                    </a:lnTo>
                    <a:lnTo>
                      <a:pt x="2165" y="106"/>
                    </a:lnTo>
                    <a:lnTo>
                      <a:pt x="2223" y="149"/>
                    </a:lnTo>
                    <a:lnTo>
                      <a:pt x="2278" y="195"/>
                    </a:lnTo>
                    <a:lnTo>
                      <a:pt x="2329" y="244"/>
                    </a:lnTo>
                    <a:lnTo>
                      <a:pt x="2375" y="296"/>
                    </a:lnTo>
                    <a:lnTo>
                      <a:pt x="2417" y="350"/>
                    </a:lnTo>
                    <a:lnTo>
                      <a:pt x="2454" y="405"/>
                    </a:lnTo>
                    <a:lnTo>
                      <a:pt x="2487" y="462"/>
                    </a:lnTo>
                    <a:lnTo>
                      <a:pt x="2513" y="520"/>
                    </a:lnTo>
                    <a:lnTo>
                      <a:pt x="2534" y="578"/>
                    </a:lnTo>
                    <a:lnTo>
                      <a:pt x="2549" y="637"/>
                    </a:lnTo>
                    <a:lnTo>
                      <a:pt x="2559" y="694"/>
                    </a:lnTo>
                    <a:lnTo>
                      <a:pt x="2562" y="752"/>
                    </a:lnTo>
                    <a:lnTo>
                      <a:pt x="2562" y="1342"/>
                    </a:lnTo>
                    <a:lnTo>
                      <a:pt x="0" y="1342"/>
                    </a:lnTo>
                    <a:lnTo>
                      <a:pt x="0" y="752"/>
                    </a:lnTo>
                    <a:lnTo>
                      <a:pt x="3" y="694"/>
                    </a:lnTo>
                    <a:lnTo>
                      <a:pt x="13" y="637"/>
                    </a:lnTo>
                    <a:lnTo>
                      <a:pt x="28" y="578"/>
                    </a:lnTo>
                    <a:lnTo>
                      <a:pt x="49" y="520"/>
                    </a:lnTo>
                    <a:lnTo>
                      <a:pt x="75" y="462"/>
                    </a:lnTo>
                    <a:lnTo>
                      <a:pt x="108" y="405"/>
                    </a:lnTo>
                    <a:lnTo>
                      <a:pt x="145" y="350"/>
                    </a:lnTo>
                    <a:lnTo>
                      <a:pt x="187" y="295"/>
                    </a:lnTo>
                    <a:lnTo>
                      <a:pt x="233" y="244"/>
                    </a:lnTo>
                    <a:lnTo>
                      <a:pt x="283" y="195"/>
                    </a:lnTo>
                    <a:lnTo>
                      <a:pt x="339" y="149"/>
                    </a:lnTo>
                    <a:lnTo>
                      <a:pt x="396" y="106"/>
                    </a:lnTo>
                    <a:lnTo>
                      <a:pt x="459" y="66"/>
                    </a:lnTo>
                    <a:lnTo>
                      <a:pt x="524" y="30"/>
                    </a:lnTo>
                    <a:lnTo>
                      <a:pt x="5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13" name="Group 112"/>
          <p:cNvGrpSpPr/>
          <p:nvPr/>
        </p:nvGrpSpPr>
        <p:grpSpPr>
          <a:xfrm>
            <a:off x="6839944" y="3474390"/>
            <a:ext cx="842651" cy="1326000"/>
            <a:chOff x="9087265" y="4774026"/>
            <a:chExt cx="1123535" cy="1767998"/>
          </a:xfrm>
        </p:grpSpPr>
        <p:sp>
          <p:nvSpPr>
            <p:cNvPr id="52" name="Rectangle 51"/>
            <p:cNvSpPr/>
            <p:nvPr/>
          </p:nvSpPr>
          <p:spPr>
            <a:xfrm>
              <a:off x="9130810" y="4774026"/>
              <a:ext cx="1079990" cy="492442"/>
            </a:xfrm>
            <a:prstGeom prst="rect">
              <a:avLst/>
            </a:prstGeom>
          </p:spPr>
          <p:txBody>
            <a:bodyPr wrap="square">
              <a:spAutoFit/>
            </a:bodyPr>
            <a:lstStyle/>
            <a:p>
              <a:pPr algn="ctr" defTabSz="685783"/>
              <a:r>
                <a:rPr lang="zh-TW" altLang="en-US" sz="900" dirty="0" smtClean="0">
                  <a:solidFill>
                    <a:prstClr val="white"/>
                  </a:solidFill>
                  <a:ea typeface="Heiti TC Light"/>
                  <a:cs typeface="Heiti TC Light"/>
                </a:rPr>
                <a:t>男性</a:t>
              </a:r>
              <a:endParaRPr lang="en-US" sz="900" dirty="0" smtClean="0">
                <a:solidFill>
                  <a:prstClr val="white"/>
                </a:solidFill>
                <a:ea typeface="Heiti TC Light"/>
                <a:cs typeface="Heiti TC Light"/>
              </a:endParaRPr>
            </a:p>
            <a:p>
              <a:pPr algn="ctr" defTabSz="685783"/>
              <a:r>
                <a:rPr lang="en-US" sz="900" dirty="0" smtClean="0">
                  <a:solidFill>
                    <a:prstClr val="white"/>
                  </a:solidFill>
                  <a:ea typeface="Heiti TC Light"/>
                  <a:cs typeface="Heiti TC Light"/>
                </a:rPr>
                <a:t>Men</a:t>
              </a:r>
              <a:endParaRPr lang="en-US" sz="900" dirty="0">
                <a:solidFill>
                  <a:prstClr val="white"/>
                </a:solidFill>
                <a:ea typeface="Heiti TC Light"/>
                <a:cs typeface="Heiti TC Light"/>
              </a:endParaRPr>
            </a:p>
          </p:txBody>
        </p:sp>
        <p:sp>
          <p:nvSpPr>
            <p:cNvPr id="59" name="Rectangle 58"/>
            <p:cNvSpPr/>
            <p:nvPr/>
          </p:nvSpPr>
          <p:spPr>
            <a:xfrm>
              <a:off x="9087265" y="6049581"/>
              <a:ext cx="1119402" cy="492443"/>
            </a:xfrm>
            <a:prstGeom prst="rect">
              <a:avLst/>
            </a:prstGeom>
          </p:spPr>
          <p:txBody>
            <a:bodyPr wrap="square">
              <a:spAutoFit/>
            </a:bodyPr>
            <a:lstStyle/>
            <a:p>
              <a:pPr algn="ctr" defTabSz="685783" fontAlgn="ctr"/>
              <a:r>
                <a:rPr lang="en-US" b="1" dirty="0">
                  <a:solidFill>
                    <a:srgbClr val="33B392"/>
                  </a:solidFill>
                  <a:ea typeface="Heiti TC Light"/>
                  <a:cs typeface="Heiti TC Light"/>
                </a:rPr>
                <a:t>46</a:t>
              </a:r>
            </a:p>
          </p:txBody>
        </p:sp>
        <p:grpSp>
          <p:nvGrpSpPr>
            <p:cNvPr id="103" name="Group 41"/>
            <p:cNvGrpSpPr>
              <a:grpSpLocks noChangeAspect="1"/>
            </p:cNvGrpSpPr>
            <p:nvPr/>
          </p:nvGrpSpPr>
          <p:grpSpPr bwMode="auto">
            <a:xfrm>
              <a:off x="9406336" y="5363826"/>
              <a:ext cx="487175" cy="649170"/>
              <a:chOff x="-343" y="-166"/>
              <a:chExt cx="2460" cy="3278"/>
            </a:xfrm>
            <a:solidFill>
              <a:schemeClr val="bg1"/>
            </a:solidFill>
          </p:grpSpPr>
          <p:sp>
            <p:nvSpPr>
              <p:cNvPr id="106" name="Freeform 43"/>
              <p:cNvSpPr>
                <a:spLocks noEditPoints="1"/>
              </p:cNvSpPr>
              <p:nvPr/>
            </p:nvSpPr>
            <p:spPr bwMode="auto">
              <a:xfrm>
                <a:off x="169" y="-166"/>
                <a:ext cx="1435" cy="1640"/>
              </a:xfrm>
              <a:custGeom>
                <a:avLst/>
                <a:gdLst>
                  <a:gd name="T0" fmla="*/ 1047 w 2871"/>
                  <a:gd name="T1" fmla="*/ 2587 h 3279"/>
                  <a:gd name="T2" fmla="*/ 1145 w 2871"/>
                  <a:gd name="T3" fmla="*/ 2749 h 3279"/>
                  <a:gd name="T4" fmla="*/ 1306 w 2871"/>
                  <a:gd name="T5" fmla="*/ 2848 h 3279"/>
                  <a:gd name="T6" fmla="*/ 1502 w 2871"/>
                  <a:gd name="T7" fmla="*/ 2862 h 3279"/>
                  <a:gd name="T8" fmla="*/ 1677 w 2871"/>
                  <a:gd name="T9" fmla="*/ 2789 h 3279"/>
                  <a:gd name="T10" fmla="*/ 1799 w 2871"/>
                  <a:gd name="T11" fmla="*/ 2647 h 3279"/>
                  <a:gd name="T12" fmla="*/ 1845 w 2871"/>
                  <a:gd name="T13" fmla="*/ 2460 h 3279"/>
                  <a:gd name="T14" fmla="*/ 1801 w 2871"/>
                  <a:gd name="T15" fmla="*/ 983 h 3279"/>
                  <a:gd name="T16" fmla="*/ 1614 w 2871"/>
                  <a:gd name="T17" fmla="*/ 1208 h 3279"/>
                  <a:gd name="T18" fmla="*/ 1366 w 2871"/>
                  <a:gd name="T19" fmla="*/ 1397 h 3279"/>
                  <a:gd name="T20" fmla="*/ 1113 w 2871"/>
                  <a:gd name="T21" fmla="*/ 1519 h 3279"/>
                  <a:gd name="T22" fmla="*/ 867 w 2871"/>
                  <a:gd name="T23" fmla="*/ 1577 h 3279"/>
                  <a:gd name="T24" fmla="*/ 648 w 2871"/>
                  <a:gd name="T25" fmla="*/ 1571 h 3279"/>
                  <a:gd name="T26" fmla="*/ 474 w 2871"/>
                  <a:gd name="T27" fmla="*/ 1497 h 3279"/>
                  <a:gd name="T28" fmla="*/ 415 w 2871"/>
                  <a:gd name="T29" fmla="*/ 1754 h 3279"/>
                  <a:gd name="T30" fmla="*/ 430 w 2871"/>
                  <a:gd name="T31" fmla="*/ 2041 h 3279"/>
                  <a:gd name="T32" fmla="*/ 526 w 2871"/>
                  <a:gd name="T33" fmla="*/ 2312 h 3279"/>
                  <a:gd name="T34" fmla="*/ 2298 w 2871"/>
                  <a:gd name="T35" fmla="*/ 2394 h 3279"/>
                  <a:gd name="T36" fmla="*/ 2418 w 2871"/>
                  <a:gd name="T37" fmla="*/ 2135 h 3279"/>
                  <a:gd name="T38" fmla="*/ 2462 w 2871"/>
                  <a:gd name="T39" fmla="*/ 1844 h 3279"/>
                  <a:gd name="T40" fmla="*/ 2408 w 2871"/>
                  <a:gd name="T41" fmla="*/ 1517 h 3279"/>
                  <a:gd name="T42" fmla="*/ 2258 w 2871"/>
                  <a:gd name="T43" fmla="*/ 1234 h 3279"/>
                  <a:gd name="T44" fmla="*/ 2033 w 2871"/>
                  <a:gd name="T45" fmla="*/ 1013 h 3279"/>
                  <a:gd name="T46" fmla="*/ 1436 w 2871"/>
                  <a:gd name="T47" fmla="*/ 0 h 3279"/>
                  <a:gd name="T48" fmla="*/ 1797 w 2871"/>
                  <a:gd name="T49" fmla="*/ 54 h 3279"/>
                  <a:gd name="T50" fmla="*/ 2126 w 2871"/>
                  <a:gd name="T51" fmla="*/ 201 h 3279"/>
                  <a:gd name="T52" fmla="*/ 2410 w 2871"/>
                  <a:gd name="T53" fmla="*/ 435 h 3279"/>
                  <a:gd name="T54" fmla="*/ 2633 w 2871"/>
                  <a:gd name="T55" fmla="*/ 738 h 3279"/>
                  <a:gd name="T56" fmla="*/ 2791 w 2871"/>
                  <a:gd name="T57" fmla="*/ 1096 h 3279"/>
                  <a:gd name="T58" fmla="*/ 2867 w 2871"/>
                  <a:gd name="T59" fmla="*/ 1497 h 3279"/>
                  <a:gd name="T60" fmla="*/ 2851 w 2871"/>
                  <a:gd name="T61" fmla="*/ 1920 h 3279"/>
                  <a:gd name="T62" fmla="*/ 2747 w 2871"/>
                  <a:gd name="T63" fmla="*/ 2308 h 3279"/>
                  <a:gd name="T64" fmla="*/ 2565 w 2871"/>
                  <a:gd name="T65" fmla="*/ 2649 h 3279"/>
                  <a:gd name="T66" fmla="*/ 2320 w 2871"/>
                  <a:gd name="T67" fmla="*/ 2930 h 3279"/>
                  <a:gd name="T68" fmla="*/ 2021 w 2871"/>
                  <a:gd name="T69" fmla="*/ 3135 h 3279"/>
                  <a:gd name="T70" fmla="*/ 1681 w 2871"/>
                  <a:gd name="T71" fmla="*/ 3255 h 3279"/>
                  <a:gd name="T72" fmla="*/ 1312 w 2871"/>
                  <a:gd name="T73" fmla="*/ 3273 h 3279"/>
                  <a:gd name="T74" fmla="*/ 959 w 2871"/>
                  <a:gd name="T75" fmla="*/ 3185 h 3279"/>
                  <a:gd name="T76" fmla="*/ 646 w 2871"/>
                  <a:gd name="T77" fmla="*/ 3008 h 3279"/>
                  <a:gd name="T78" fmla="*/ 381 w 2871"/>
                  <a:gd name="T79" fmla="*/ 2751 h 3279"/>
                  <a:gd name="T80" fmla="*/ 177 w 2871"/>
                  <a:gd name="T81" fmla="*/ 2428 h 3279"/>
                  <a:gd name="T82" fmla="*/ 45 w 2871"/>
                  <a:gd name="T83" fmla="*/ 2053 h 3279"/>
                  <a:gd name="T84" fmla="*/ 0 w 2871"/>
                  <a:gd name="T85" fmla="*/ 1638 h 3279"/>
                  <a:gd name="T86" fmla="*/ 45 w 2871"/>
                  <a:gd name="T87" fmla="*/ 1226 h 3279"/>
                  <a:gd name="T88" fmla="*/ 177 w 2871"/>
                  <a:gd name="T89" fmla="*/ 851 h 3279"/>
                  <a:gd name="T90" fmla="*/ 381 w 2871"/>
                  <a:gd name="T91" fmla="*/ 528 h 3279"/>
                  <a:gd name="T92" fmla="*/ 646 w 2871"/>
                  <a:gd name="T93" fmla="*/ 271 h 3279"/>
                  <a:gd name="T94" fmla="*/ 959 w 2871"/>
                  <a:gd name="T95" fmla="*/ 94 h 3279"/>
                  <a:gd name="T96" fmla="*/ 1312 w 2871"/>
                  <a:gd name="T97" fmla="*/ 6 h 3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71" h="3279">
                    <a:moveTo>
                      <a:pt x="1025" y="2460"/>
                    </a:moveTo>
                    <a:lnTo>
                      <a:pt x="1031" y="2526"/>
                    </a:lnTo>
                    <a:lnTo>
                      <a:pt x="1047" y="2587"/>
                    </a:lnTo>
                    <a:lnTo>
                      <a:pt x="1071" y="2647"/>
                    </a:lnTo>
                    <a:lnTo>
                      <a:pt x="1105" y="2701"/>
                    </a:lnTo>
                    <a:lnTo>
                      <a:pt x="1145" y="2749"/>
                    </a:lnTo>
                    <a:lnTo>
                      <a:pt x="1193" y="2789"/>
                    </a:lnTo>
                    <a:lnTo>
                      <a:pt x="1246" y="2823"/>
                    </a:lnTo>
                    <a:lnTo>
                      <a:pt x="1306" y="2848"/>
                    </a:lnTo>
                    <a:lnTo>
                      <a:pt x="1368" y="2862"/>
                    </a:lnTo>
                    <a:lnTo>
                      <a:pt x="1436" y="2868"/>
                    </a:lnTo>
                    <a:lnTo>
                      <a:pt x="1502" y="2862"/>
                    </a:lnTo>
                    <a:lnTo>
                      <a:pt x="1566" y="2848"/>
                    </a:lnTo>
                    <a:lnTo>
                      <a:pt x="1624" y="2823"/>
                    </a:lnTo>
                    <a:lnTo>
                      <a:pt x="1677" y="2789"/>
                    </a:lnTo>
                    <a:lnTo>
                      <a:pt x="1725" y="2749"/>
                    </a:lnTo>
                    <a:lnTo>
                      <a:pt x="1767" y="2701"/>
                    </a:lnTo>
                    <a:lnTo>
                      <a:pt x="1799" y="2647"/>
                    </a:lnTo>
                    <a:lnTo>
                      <a:pt x="1825" y="2587"/>
                    </a:lnTo>
                    <a:lnTo>
                      <a:pt x="1841" y="2526"/>
                    </a:lnTo>
                    <a:lnTo>
                      <a:pt x="1845" y="2460"/>
                    </a:lnTo>
                    <a:lnTo>
                      <a:pt x="1025" y="2460"/>
                    </a:lnTo>
                    <a:close/>
                    <a:moveTo>
                      <a:pt x="1847" y="907"/>
                    </a:moveTo>
                    <a:lnTo>
                      <a:pt x="1801" y="983"/>
                    </a:lnTo>
                    <a:lnTo>
                      <a:pt x="1747" y="1060"/>
                    </a:lnTo>
                    <a:lnTo>
                      <a:pt x="1683" y="1134"/>
                    </a:lnTo>
                    <a:lnTo>
                      <a:pt x="1614" y="1208"/>
                    </a:lnTo>
                    <a:lnTo>
                      <a:pt x="1536" y="1276"/>
                    </a:lnTo>
                    <a:lnTo>
                      <a:pt x="1450" y="1341"/>
                    </a:lnTo>
                    <a:lnTo>
                      <a:pt x="1366" y="1397"/>
                    </a:lnTo>
                    <a:lnTo>
                      <a:pt x="1282" y="1445"/>
                    </a:lnTo>
                    <a:lnTo>
                      <a:pt x="1197" y="1485"/>
                    </a:lnTo>
                    <a:lnTo>
                      <a:pt x="1113" y="1519"/>
                    </a:lnTo>
                    <a:lnTo>
                      <a:pt x="1029" y="1547"/>
                    </a:lnTo>
                    <a:lnTo>
                      <a:pt x="947" y="1565"/>
                    </a:lnTo>
                    <a:lnTo>
                      <a:pt x="867" y="1577"/>
                    </a:lnTo>
                    <a:lnTo>
                      <a:pt x="790" y="1583"/>
                    </a:lnTo>
                    <a:lnTo>
                      <a:pt x="718" y="1581"/>
                    </a:lnTo>
                    <a:lnTo>
                      <a:pt x="648" y="1571"/>
                    </a:lnTo>
                    <a:lnTo>
                      <a:pt x="584" y="1553"/>
                    </a:lnTo>
                    <a:lnTo>
                      <a:pt x="526" y="1529"/>
                    </a:lnTo>
                    <a:lnTo>
                      <a:pt x="474" y="1497"/>
                    </a:lnTo>
                    <a:lnTo>
                      <a:pt x="448" y="1579"/>
                    </a:lnTo>
                    <a:lnTo>
                      <a:pt x="428" y="1664"/>
                    </a:lnTo>
                    <a:lnTo>
                      <a:pt x="415" y="1754"/>
                    </a:lnTo>
                    <a:lnTo>
                      <a:pt x="411" y="1844"/>
                    </a:lnTo>
                    <a:lnTo>
                      <a:pt x="415" y="1943"/>
                    </a:lnTo>
                    <a:lnTo>
                      <a:pt x="430" y="2041"/>
                    </a:lnTo>
                    <a:lnTo>
                      <a:pt x="454" y="2135"/>
                    </a:lnTo>
                    <a:lnTo>
                      <a:pt x="486" y="2227"/>
                    </a:lnTo>
                    <a:lnTo>
                      <a:pt x="526" y="2312"/>
                    </a:lnTo>
                    <a:lnTo>
                      <a:pt x="572" y="2394"/>
                    </a:lnTo>
                    <a:lnTo>
                      <a:pt x="1436" y="2049"/>
                    </a:lnTo>
                    <a:lnTo>
                      <a:pt x="2298" y="2394"/>
                    </a:lnTo>
                    <a:lnTo>
                      <a:pt x="2346" y="2312"/>
                    </a:lnTo>
                    <a:lnTo>
                      <a:pt x="2386" y="2227"/>
                    </a:lnTo>
                    <a:lnTo>
                      <a:pt x="2418" y="2135"/>
                    </a:lnTo>
                    <a:lnTo>
                      <a:pt x="2442" y="2041"/>
                    </a:lnTo>
                    <a:lnTo>
                      <a:pt x="2456" y="1943"/>
                    </a:lnTo>
                    <a:lnTo>
                      <a:pt x="2462" y="1844"/>
                    </a:lnTo>
                    <a:lnTo>
                      <a:pt x="2456" y="1732"/>
                    </a:lnTo>
                    <a:lnTo>
                      <a:pt x="2438" y="1623"/>
                    </a:lnTo>
                    <a:lnTo>
                      <a:pt x="2408" y="1517"/>
                    </a:lnTo>
                    <a:lnTo>
                      <a:pt x="2368" y="1417"/>
                    </a:lnTo>
                    <a:lnTo>
                      <a:pt x="2318" y="1322"/>
                    </a:lnTo>
                    <a:lnTo>
                      <a:pt x="2258" y="1234"/>
                    </a:lnTo>
                    <a:lnTo>
                      <a:pt x="2190" y="1152"/>
                    </a:lnTo>
                    <a:lnTo>
                      <a:pt x="2114" y="1078"/>
                    </a:lnTo>
                    <a:lnTo>
                      <a:pt x="2033" y="1013"/>
                    </a:lnTo>
                    <a:lnTo>
                      <a:pt x="1943" y="955"/>
                    </a:lnTo>
                    <a:lnTo>
                      <a:pt x="1847" y="907"/>
                    </a:lnTo>
                    <a:close/>
                    <a:moveTo>
                      <a:pt x="1436" y="0"/>
                    </a:moveTo>
                    <a:lnTo>
                      <a:pt x="1560" y="6"/>
                    </a:lnTo>
                    <a:lnTo>
                      <a:pt x="1681" y="24"/>
                    </a:lnTo>
                    <a:lnTo>
                      <a:pt x="1797" y="54"/>
                    </a:lnTo>
                    <a:lnTo>
                      <a:pt x="1911" y="94"/>
                    </a:lnTo>
                    <a:lnTo>
                      <a:pt x="2021" y="143"/>
                    </a:lnTo>
                    <a:lnTo>
                      <a:pt x="2126" y="201"/>
                    </a:lnTo>
                    <a:lnTo>
                      <a:pt x="2226" y="271"/>
                    </a:lnTo>
                    <a:lnTo>
                      <a:pt x="2320" y="349"/>
                    </a:lnTo>
                    <a:lnTo>
                      <a:pt x="2410" y="435"/>
                    </a:lnTo>
                    <a:lnTo>
                      <a:pt x="2491" y="528"/>
                    </a:lnTo>
                    <a:lnTo>
                      <a:pt x="2565" y="630"/>
                    </a:lnTo>
                    <a:lnTo>
                      <a:pt x="2633" y="738"/>
                    </a:lnTo>
                    <a:lnTo>
                      <a:pt x="2695" y="851"/>
                    </a:lnTo>
                    <a:lnTo>
                      <a:pt x="2747" y="971"/>
                    </a:lnTo>
                    <a:lnTo>
                      <a:pt x="2791" y="1096"/>
                    </a:lnTo>
                    <a:lnTo>
                      <a:pt x="2825" y="1226"/>
                    </a:lnTo>
                    <a:lnTo>
                      <a:pt x="2851" y="1359"/>
                    </a:lnTo>
                    <a:lnTo>
                      <a:pt x="2867" y="1497"/>
                    </a:lnTo>
                    <a:lnTo>
                      <a:pt x="2871" y="1638"/>
                    </a:lnTo>
                    <a:lnTo>
                      <a:pt x="2867" y="1780"/>
                    </a:lnTo>
                    <a:lnTo>
                      <a:pt x="2851" y="1920"/>
                    </a:lnTo>
                    <a:lnTo>
                      <a:pt x="2825" y="2053"/>
                    </a:lnTo>
                    <a:lnTo>
                      <a:pt x="2791" y="2183"/>
                    </a:lnTo>
                    <a:lnTo>
                      <a:pt x="2747" y="2308"/>
                    </a:lnTo>
                    <a:lnTo>
                      <a:pt x="2695" y="2428"/>
                    </a:lnTo>
                    <a:lnTo>
                      <a:pt x="2633" y="2541"/>
                    </a:lnTo>
                    <a:lnTo>
                      <a:pt x="2565" y="2649"/>
                    </a:lnTo>
                    <a:lnTo>
                      <a:pt x="2491" y="2751"/>
                    </a:lnTo>
                    <a:lnTo>
                      <a:pt x="2410" y="2844"/>
                    </a:lnTo>
                    <a:lnTo>
                      <a:pt x="2320" y="2930"/>
                    </a:lnTo>
                    <a:lnTo>
                      <a:pt x="2226" y="3008"/>
                    </a:lnTo>
                    <a:lnTo>
                      <a:pt x="2126" y="3076"/>
                    </a:lnTo>
                    <a:lnTo>
                      <a:pt x="2021" y="3135"/>
                    </a:lnTo>
                    <a:lnTo>
                      <a:pt x="1911" y="3185"/>
                    </a:lnTo>
                    <a:lnTo>
                      <a:pt x="1797" y="3225"/>
                    </a:lnTo>
                    <a:lnTo>
                      <a:pt x="1681" y="3255"/>
                    </a:lnTo>
                    <a:lnTo>
                      <a:pt x="1560" y="3273"/>
                    </a:lnTo>
                    <a:lnTo>
                      <a:pt x="1436" y="3279"/>
                    </a:lnTo>
                    <a:lnTo>
                      <a:pt x="1312" y="3273"/>
                    </a:lnTo>
                    <a:lnTo>
                      <a:pt x="1191" y="3255"/>
                    </a:lnTo>
                    <a:lnTo>
                      <a:pt x="1073" y="3225"/>
                    </a:lnTo>
                    <a:lnTo>
                      <a:pt x="959" y="3185"/>
                    </a:lnTo>
                    <a:lnTo>
                      <a:pt x="849" y="3135"/>
                    </a:lnTo>
                    <a:lnTo>
                      <a:pt x="746" y="3076"/>
                    </a:lnTo>
                    <a:lnTo>
                      <a:pt x="646" y="3008"/>
                    </a:lnTo>
                    <a:lnTo>
                      <a:pt x="550" y="2930"/>
                    </a:lnTo>
                    <a:lnTo>
                      <a:pt x="462" y="2844"/>
                    </a:lnTo>
                    <a:lnTo>
                      <a:pt x="381" y="2751"/>
                    </a:lnTo>
                    <a:lnTo>
                      <a:pt x="305" y="2649"/>
                    </a:lnTo>
                    <a:lnTo>
                      <a:pt x="237" y="2541"/>
                    </a:lnTo>
                    <a:lnTo>
                      <a:pt x="177" y="2428"/>
                    </a:lnTo>
                    <a:lnTo>
                      <a:pt x="125" y="2308"/>
                    </a:lnTo>
                    <a:lnTo>
                      <a:pt x="81" y="2183"/>
                    </a:lnTo>
                    <a:lnTo>
                      <a:pt x="45" y="2053"/>
                    </a:lnTo>
                    <a:lnTo>
                      <a:pt x="21" y="1920"/>
                    </a:lnTo>
                    <a:lnTo>
                      <a:pt x="5" y="1780"/>
                    </a:lnTo>
                    <a:lnTo>
                      <a:pt x="0" y="1638"/>
                    </a:lnTo>
                    <a:lnTo>
                      <a:pt x="5" y="1497"/>
                    </a:lnTo>
                    <a:lnTo>
                      <a:pt x="21" y="1359"/>
                    </a:lnTo>
                    <a:lnTo>
                      <a:pt x="45" y="1226"/>
                    </a:lnTo>
                    <a:lnTo>
                      <a:pt x="81" y="1096"/>
                    </a:lnTo>
                    <a:lnTo>
                      <a:pt x="125" y="971"/>
                    </a:lnTo>
                    <a:lnTo>
                      <a:pt x="177" y="851"/>
                    </a:lnTo>
                    <a:lnTo>
                      <a:pt x="237" y="738"/>
                    </a:lnTo>
                    <a:lnTo>
                      <a:pt x="305" y="630"/>
                    </a:lnTo>
                    <a:lnTo>
                      <a:pt x="381" y="528"/>
                    </a:lnTo>
                    <a:lnTo>
                      <a:pt x="462" y="435"/>
                    </a:lnTo>
                    <a:lnTo>
                      <a:pt x="550" y="349"/>
                    </a:lnTo>
                    <a:lnTo>
                      <a:pt x="646" y="271"/>
                    </a:lnTo>
                    <a:lnTo>
                      <a:pt x="746" y="201"/>
                    </a:lnTo>
                    <a:lnTo>
                      <a:pt x="849" y="143"/>
                    </a:lnTo>
                    <a:lnTo>
                      <a:pt x="959" y="94"/>
                    </a:lnTo>
                    <a:lnTo>
                      <a:pt x="1073" y="54"/>
                    </a:lnTo>
                    <a:lnTo>
                      <a:pt x="1191" y="24"/>
                    </a:lnTo>
                    <a:lnTo>
                      <a:pt x="1312" y="6"/>
                    </a:lnTo>
                    <a:lnTo>
                      <a:pt x="14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07" name="Freeform 44"/>
              <p:cNvSpPr>
                <a:spLocks/>
              </p:cNvSpPr>
              <p:nvPr/>
            </p:nvSpPr>
            <p:spPr bwMode="auto">
              <a:xfrm>
                <a:off x="-343" y="1678"/>
                <a:ext cx="2460" cy="1434"/>
              </a:xfrm>
              <a:custGeom>
                <a:avLst/>
                <a:gdLst>
                  <a:gd name="T0" fmla="*/ 820 w 4920"/>
                  <a:gd name="T1" fmla="*/ 0 h 2868"/>
                  <a:gd name="T2" fmla="*/ 1640 w 4920"/>
                  <a:gd name="T3" fmla="*/ 0 h 2868"/>
                  <a:gd name="T4" fmla="*/ 2460 w 4920"/>
                  <a:gd name="T5" fmla="*/ 1230 h 2868"/>
                  <a:gd name="T6" fmla="*/ 3280 w 4920"/>
                  <a:gd name="T7" fmla="*/ 0 h 2868"/>
                  <a:gd name="T8" fmla="*/ 4100 w 4920"/>
                  <a:gd name="T9" fmla="*/ 0 h 2868"/>
                  <a:gd name="T10" fmla="*/ 4196 w 4920"/>
                  <a:gd name="T11" fmla="*/ 6 h 2868"/>
                  <a:gd name="T12" fmla="*/ 4288 w 4920"/>
                  <a:gd name="T13" fmla="*/ 22 h 2868"/>
                  <a:gd name="T14" fmla="*/ 4377 w 4920"/>
                  <a:gd name="T15" fmla="*/ 47 h 2868"/>
                  <a:gd name="T16" fmla="*/ 4461 w 4920"/>
                  <a:gd name="T17" fmla="*/ 83 h 2868"/>
                  <a:gd name="T18" fmla="*/ 4539 w 4920"/>
                  <a:gd name="T19" fmla="*/ 127 h 2868"/>
                  <a:gd name="T20" fmla="*/ 4613 w 4920"/>
                  <a:gd name="T21" fmla="*/ 179 h 2868"/>
                  <a:gd name="T22" fmla="*/ 4681 w 4920"/>
                  <a:gd name="T23" fmla="*/ 241 h 2868"/>
                  <a:gd name="T24" fmla="*/ 4740 w 4920"/>
                  <a:gd name="T25" fmla="*/ 307 h 2868"/>
                  <a:gd name="T26" fmla="*/ 4792 w 4920"/>
                  <a:gd name="T27" fmla="*/ 380 h 2868"/>
                  <a:gd name="T28" fmla="*/ 4836 w 4920"/>
                  <a:gd name="T29" fmla="*/ 458 h 2868"/>
                  <a:gd name="T30" fmla="*/ 4872 w 4920"/>
                  <a:gd name="T31" fmla="*/ 544 h 2868"/>
                  <a:gd name="T32" fmla="*/ 4898 w 4920"/>
                  <a:gd name="T33" fmla="*/ 632 h 2868"/>
                  <a:gd name="T34" fmla="*/ 4914 w 4920"/>
                  <a:gd name="T35" fmla="*/ 723 h 2868"/>
                  <a:gd name="T36" fmla="*/ 4920 w 4920"/>
                  <a:gd name="T37" fmla="*/ 819 h 2868"/>
                  <a:gd name="T38" fmla="*/ 4920 w 4920"/>
                  <a:gd name="T39" fmla="*/ 2457 h 2868"/>
                  <a:gd name="T40" fmla="*/ 4914 w 4920"/>
                  <a:gd name="T41" fmla="*/ 2525 h 2868"/>
                  <a:gd name="T42" fmla="*/ 4900 w 4920"/>
                  <a:gd name="T43" fmla="*/ 2587 h 2868"/>
                  <a:gd name="T44" fmla="*/ 4874 w 4920"/>
                  <a:gd name="T45" fmla="*/ 2647 h 2868"/>
                  <a:gd name="T46" fmla="*/ 4840 w 4920"/>
                  <a:gd name="T47" fmla="*/ 2701 h 2868"/>
                  <a:gd name="T48" fmla="*/ 4800 w 4920"/>
                  <a:gd name="T49" fmla="*/ 2748 h 2868"/>
                  <a:gd name="T50" fmla="*/ 4752 w 4920"/>
                  <a:gd name="T51" fmla="*/ 2788 h 2868"/>
                  <a:gd name="T52" fmla="*/ 4699 w 4920"/>
                  <a:gd name="T53" fmla="*/ 2822 h 2868"/>
                  <a:gd name="T54" fmla="*/ 4641 w 4920"/>
                  <a:gd name="T55" fmla="*/ 2848 h 2868"/>
                  <a:gd name="T56" fmla="*/ 4577 w 4920"/>
                  <a:gd name="T57" fmla="*/ 2862 h 2868"/>
                  <a:gd name="T58" fmla="*/ 4511 w 4920"/>
                  <a:gd name="T59" fmla="*/ 2868 h 2868"/>
                  <a:gd name="T60" fmla="*/ 409 w 4920"/>
                  <a:gd name="T61" fmla="*/ 2868 h 2868"/>
                  <a:gd name="T62" fmla="*/ 343 w 4920"/>
                  <a:gd name="T63" fmla="*/ 2862 h 2868"/>
                  <a:gd name="T64" fmla="*/ 279 w 4920"/>
                  <a:gd name="T65" fmla="*/ 2848 h 2868"/>
                  <a:gd name="T66" fmla="*/ 221 w 4920"/>
                  <a:gd name="T67" fmla="*/ 2822 h 2868"/>
                  <a:gd name="T68" fmla="*/ 168 w 4920"/>
                  <a:gd name="T69" fmla="*/ 2788 h 2868"/>
                  <a:gd name="T70" fmla="*/ 120 w 4920"/>
                  <a:gd name="T71" fmla="*/ 2748 h 2868"/>
                  <a:gd name="T72" fmla="*/ 78 w 4920"/>
                  <a:gd name="T73" fmla="*/ 2701 h 2868"/>
                  <a:gd name="T74" fmla="*/ 44 w 4920"/>
                  <a:gd name="T75" fmla="*/ 2647 h 2868"/>
                  <a:gd name="T76" fmla="*/ 20 w 4920"/>
                  <a:gd name="T77" fmla="*/ 2587 h 2868"/>
                  <a:gd name="T78" fmla="*/ 4 w 4920"/>
                  <a:gd name="T79" fmla="*/ 2525 h 2868"/>
                  <a:gd name="T80" fmla="*/ 0 w 4920"/>
                  <a:gd name="T81" fmla="*/ 2457 h 2868"/>
                  <a:gd name="T82" fmla="*/ 0 w 4920"/>
                  <a:gd name="T83" fmla="*/ 819 h 2868"/>
                  <a:gd name="T84" fmla="*/ 4 w 4920"/>
                  <a:gd name="T85" fmla="*/ 723 h 2868"/>
                  <a:gd name="T86" fmla="*/ 20 w 4920"/>
                  <a:gd name="T87" fmla="*/ 632 h 2868"/>
                  <a:gd name="T88" fmla="*/ 46 w 4920"/>
                  <a:gd name="T89" fmla="*/ 544 h 2868"/>
                  <a:gd name="T90" fmla="*/ 82 w 4920"/>
                  <a:gd name="T91" fmla="*/ 458 h 2868"/>
                  <a:gd name="T92" fmla="*/ 128 w 4920"/>
                  <a:gd name="T93" fmla="*/ 380 h 2868"/>
                  <a:gd name="T94" fmla="*/ 180 w 4920"/>
                  <a:gd name="T95" fmla="*/ 307 h 2868"/>
                  <a:gd name="T96" fmla="*/ 239 w 4920"/>
                  <a:gd name="T97" fmla="*/ 241 h 2868"/>
                  <a:gd name="T98" fmla="*/ 307 w 4920"/>
                  <a:gd name="T99" fmla="*/ 179 h 2868"/>
                  <a:gd name="T100" fmla="*/ 379 w 4920"/>
                  <a:gd name="T101" fmla="*/ 127 h 2868"/>
                  <a:gd name="T102" fmla="*/ 459 w 4920"/>
                  <a:gd name="T103" fmla="*/ 83 h 2868"/>
                  <a:gd name="T104" fmla="*/ 543 w 4920"/>
                  <a:gd name="T105" fmla="*/ 47 h 2868"/>
                  <a:gd name="T106" fmla="*/ 630 w 4920"/>
                  <a:gd name="T107" fmla="*/ 22 h 2868"/>
                  <a:gd name="T108" fmla="*/ 724 w 4920"/>
                  <a:gd name="T109" fmla="*/ 6 h 2868"/>
                  <a:gd name="T110" fmla="*/ 820 w 4920"/>
                  <a:gd name="T111" fmla="*/ 0 h 2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20" h="2868">
                    <a:moveTo>
                      <a:pt x="820" y="0"/>
                    </a:moveTo>
                    <a:lnTo>
                      <a:pt x="1640" y="0"/>
                    </a:lnTo>
                    <a:lnTo>
                      <a:pt x="2460" y="1230"/>
                    </a:lnTo>
                    <a:lnTo>
                      <a:pt x="3280" y="0"/>
                    </a:lnTo>
                    <a:lnTo>
                      <a:pt x="4100" y="0"/>
                    </a:lnTo>
                    <a:lnTo>
                      <a:pt x="4196" y="6"/>
                    </a:lnTo>
                    <a:lnTo>
                      <a:pt x="4288" y="22"/>
                    </a:lnTo>
                    <a:lnTo>
                      <a:pt x="4377" y="47"/>
                    </a:lnTo>
                    <a:lnTo>
                      <a:pt x="4461" y="83"/>
                    </a:lnTo>
                    <a:lnTo>
                      <a:pt x="4539" y="127"/>
                    </a:lnTo>
                    <a:lnTo>
                      <a:pt x="4613" y="179"/>
                    </a:lnTo>
                    <a:lnTo>
                      <a:pt x="4681" y="241"/>
                    </a:lnTo>
                    <a:lnTo>
                      <a:pt x="4740" y="307"/>
                    </a:lnTo>
                    <a:lnTo>
                      <a:pt x="4792" y="380"/>
                    </a:lnTo>
                    <a:lnTo>
                      <a:pt x="4836" y="458"/>
                    </a:lnTo>
                    <a:lnTo>
                      <a:pt x="4872" y="544"/>
                    </a:lnTo>
                    <a:lnTo>
                      <a:pt x="4898" y="632"/>
                    </a:lnTo>
                    <a:lnTo>
                      <a:pt x="4914" y="723"/>
                    </a:lnTo>
                    <a:lnTo>
                      <a:pt x="4920" y="819"/>
                    </a:lnTo>
                    <a:lnTo>
                      <a:pt x="4920" y="2457"/>
                    </a:lnTo>
                    <a:lnTo>
                      <a:pt x="4914" y="2525"/>
                    </a:lnTo>
                    <a:lnTo>
                      <a:pt x="4900" y="2587"/>
                    </a:lnTo>
                    <a:lnTo>
                      <a:pt x="4874" y="2647"/>
                    </a:lnTo>
                    <a:lnTo>
                      <a:pt x="4840" y="2701"/>
                    </a:lnTo>
                    <a:lnTo>
                      <a:pt x="4800" y="2748"/>
                    </a:lnTo>
                    <a:lnTo>
                      <a:pt x="4752" y="2788"/>
                    </a:lnTo>
                    <a:lnTo>
                      <a:pt x="4699" y="2822"/>
                    </a:lnTo>
                    <a:lnTo>
                      <a:pt x="4641" y="2848"/>
                    </a:lnTo>
                    <a:lnTo>
                      <a:pt x="4577" y="2862"/>
                    </a:lnTo>
                    <a:lnTo>
                      <a:pt x="4511" y="2868"/>
                    </a:lnTo>
                    <a:lnTo>
                      <a:pt x="409" y="2868"/>
                    </a:lnTo>
                    <a:lnTo>
                      <a:pt x="343" y="2862"/>
                    </a:lnTo>
                    <a:lnTo>
                      <a:pt x="279" y="2848"/>
                    </a:lnTo>
                    <a:lnTo>
                      <a:pt x="221" y="2822"/>
                    </a:lnTo>
                    <a:lnTo>
                      <a:pt x="168" y="2788"/>
                    </a:lnTo>
                    <a:lnTo>
                      <a:pt x="120" y="2748"/>
                    </a:lnTo>
                    <a:lnTo>
                      <a:pt x="78" y="2701"/>
                    </a:lnTo>
                    <a:lnTo>
                      <a:pt x="44" y="2647"/>
                    </a:lnTo>
                    <a:lnTo>
                      <a:pt x="20" y="2587"/>
                    </a:lnTo>
                    <a:lnTo>
                      <a:pt x="4" y="2525"/>
                    </a:lnTo>
                    <a:lnTo>
                      <a:pt x="0" y="2457"/>
                    </a:lnTo>
                    <a:lnTo>
                      <a:pt x="0" y="819"/>
                    </a:lnTo>
                    <a:lnTo>
                      <a:pt x="4" y="723"/>
                    </a:lnTo>
                    <a:lnTo>
                      <a:pt x="20" y="632"/>
                    </a:lnTo>
                    <a:lnTo>
                      <a:pt x="46" y="544"/>
                    </a:lnTo>
                    <a:lnTo>
                      <a:pt x="82" y="458"/>
                    </a:lnTo>
                    <a:lnTo>
                      <a:pt x="128" y="380"/>
                    </a:lnTo>
                    <a:lnTo>
                      <a:pt x="180" y="307"/>
                    </a:lnTo>
                    <a:lnTo>
                      <a:pt x="239" y="241"/>
                    </a:lnTo>
                    <a:lnTo>
                      <a:pt x="307" y="179"/>
                    </a:lnTo>
                    <a:lnTo>
                      <a:pt x="379" y="127"/>
                    </a:lnTo>
                    <a:lnTo>
                      <a:pt x="459" y="83"/>
                    </a:lnTo>
                    <a:lnTo>
                      <a:pt x="543" y="47"/>
                    </a:lnTo>
                    <a:lnTo>
                      <a:pt x="630" y="22"/>
                    </a:lnTo>
                    <a:lnTo>
                      <a:pt x="724" y="6"/>
                    </a:lnTo>
                    <a:lnTo>
                      <a:pt x="8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spTree>
    <p:extLst>
      <p:ext uri="{BB962C8B-B14F-4D97-AF65-F5344CB8AC3E}">
        <p14:creationId xmlns:p14="http://schemas.microsoft.com/office/powerpoint/2010/main" val="96659989"/>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par>
                          <p:cTn id="37" fill="hold">
                            <p:stCondLst>
                              <p:cond delay="2500"/>
                            </p:stCondLst>
                            <p:childTnLst>
                              <p:par>
                                <p:cTn id="38" presetID="22" presetClass="entr" presetSubtype="4"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30">
                                            <p:txEl>
                                              <p:pRg st="1" end="1"/>
                                            </p:txEl>
                                          </p:spTgt>
                                        </p:tgtEl>
                                        <p:attrNameLst>
                                          <p:attrName>style.visibility</p:attrName>
                                        </p:attrNameLst>
                                      </p:cBhvr>
                                      <p:to>
                                        <p:strVal val="visible"/>
                                      </p:to>
                                    </p:set>
                                    <p:animEffect transition="in" filter="fade">
                                      <p:cBhvr>
                                        <p:cTn id="48" dur="500"/>
                                        <p:tgtEl>
                                          <p:spTgt spid="30">
                                            <p:txEl>
                                              <p:pRg st="1" end="1"/>
                                            </p:txEl>
                                          </p:spTgt>
                                        </p:tgtEl>
                                      </p:cBhvr>
                                    </p:animEffect>
                                  </p:childTnLst>
                                </p:cTn>
                              </p:par>
                            </p:childTnLst>
                          </p:cTn>
                        </p:par>
                        <p:par>
                          <p:cTn id="49" fill="hold">
                            <p:stCondLst>
                              <p:cond delay="4000"/>
                            </p:stCondLst>
                            <p:childTnLst>
                              <p:par>
                                <p:cTn id="50" presetID="10" presetClass="entr" presetSubtype="0" fill="hold" nodeType="afterEffect">
                                  <p:stCondLst>
                                    <p:cond delay="0"/>
                                  </p:stCondLst>
                                  <p:childTnLst>
                                    <p:set>
                                      <p:cBhvr>
                                        <p:cTn id="51" dur="1" fill="hold">
                                          <p:stCondLst>
                                            <p:cond delay="0"/>
                                          </p:stCondLst>
                                        </p:cTn>
                                        <p:tgtEl>
                                          <p:spTgt spid="30">
                                            <p:txEl>
                                              <p:pRg st="0" end="0"/>
                                            </p:txEl>
                                          </p:spTgt>
                                        </p:tgtEl>
                                        <p:attrNameLst>
                                          <p:attrName>style.visibility</p:attrName>
                                        </p:attrNameLst>
                                      </p:cBhvr>
                                      <p:to>
                                        <p:strVal val="visible"/>
                                      </p:to>
                                    </p:set>
                                    <p:animEffect transition="in" filter="fade">
                                      <p:cBhvr>
                                        <p:cTn id="52" dur="500"/>
                                        <p:tgtEl>
                                          <p:spTgt spid="30">
                                            <p:txEl>
                                              <p:pRg st="0" end="0"/>
                                            </p:txEl>
                                          </p:spTgt>
                                        </p:tgtEl>
                                      </p:cBhvr>
                                    </p:animEffect>
                                  </p:childTnLst>
                                </p:cTn>
                              </p:par>
                              <p:par>
                                <p:cTn id="53" presetID="22" presetClass="entr" presetSubtype="8"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Effect transition="in" filter="fade">
                                      <p:cBhvr>
                                        <p:cTn id="60" dur="500"/>
                                        <p:tgtEl>
                                          <p:spTgt spid="13"/>
                                        </p:tgtEl>
                                      </p:cBhvr>
                                    </p:animEffect>
                                  </p:childTnLst>
                                </p:cTn>
                              </p:par>
                            </p:childTnLst>
                          </p:cTn>
                        </p:par>
                        <p:par>
                          <p:cTn id="61" fill="hold">
                            <p:stCondLst>
                              <p:cond delay="4500"/>
                            </p:stCondLst>
                            <p:childTnLst>
                              <p:par>
                                <p:cTn id="62" presetID="22" presetClass="entr" presetSubtype="4" fill="hold" nodeType="after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down)">
                                      <p:cBhvr>
                                        <p:cTn id="64" dur="500"/>
                                        <p:tgtEl>
                                          <p:spTgt spid="24"/>
                                        </p:tgtEl>
                                      </p:cBhvr>
                                    </p:animEffect>
                                  </p:childTnLst>
                                </p:cTn>
                              </p:par>
                            </p:childTnLst>
                          </p:cTn>
                        </p:par>
                        <p:par>
                          <p:cTn id="65" fill="hold">
                            <p:stCondLst>
                              <p:cond delay="5000"/>
                            </p:stCondLst>
                            <p:childTnLst>
                              <p:par>
                                <p:cTn id="66" presetID="10" presetClass="entr" presetSubtype="0" fill="hold" grpId="0" nodeType="after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childTnLst>
                          </p:cTn>
                        </p:par>
                        <p:par>
                          <p:cTn id="69" fill="hold">
                            <p:stCondLst>
                              <p:cond delay="5500"/>
                            </p:stCondLst>
                            <p:childTnLst>
                              <p:par>
                                <p:cTn id="70" presetID="10" presetClass="entr" presetSubtype="0" fill="hold" grpId="0" nodeType="after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22" presetClass="entr" presetSubtype="8"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500"/>
                                        <p:tgtEl>
                                          <p:spTgt spid="32"/>
                                        </p:tgtEl>
                                      </p:cBhvr>
                                    </p:animEffec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108"/>
                                        </p:tgtEl>
                                        <p:attrNameLst>
                                          <p:attrName>style.visibility</p:attrName>
                                        </p:attrNameLst>
                                      </p:cBhvr>
                                      <p:to>
                                        <p:strVal val="visible"/>
                                      </p:to>
                                    </p:set>
                                    <p:animEffect transition="in" filter="fade">
                                      <p:cBhvr>
                                        <p:cTn id="84" dur="500"/>
                                        <p:tgtEl>
                                          <p:spTgt spid="108"/>
                                        </p:tgtEl>
                                      </p:cBhvr>
                                    </p:animEffect>
                                  </p:childTnLst>
                                </p:cTn>
                              </p:par>
                            </p:childTnLst>
                          </p:cTn>
                        </p:par>
                        <p:par>
                          <p:cTn id="85" fill="hold">
                            <p:stCondLst>
                              <p:cond delay="1000"/>
                            </p:stCondLst>
                            <p:childTnLst>
                              <p:par>
                                <p:cTn id="86" presetID="16" presetClass="entr" presetSubtype="42" fill="hold" nodeType="after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barn(outHorizontal)">
                                      <p:cBhvr>
                                        <p:cTn id="88" dur="500"/>
                                        <p:tgtEl>
                                          <p:spTgt spid="41"/>
                                        </p:tgtEl>
                                      </p:cBhvr>
                                    </p:animEffect>
                                  </p:childTnLst>
                                </p:cTn>
                              </p:par>
                              <p:par>
                                <p:cTn id="89" presetID="10" presetClass="entr" presetSubtype="0" fill="hold" nodeType="withEffect">
                                  <p:stCondLst>
                                    <p:cond delay="0"/>
                                  </p:stCondLst>
                                  <p:childTnLst>
                                    <p:set>
                                      <p:cBhvr>
                                        <p:cTn id="90" dur="1" fill="hold">
                                          <p:stCondLst>
                                            <p:cond delay="0"/>
                                          </p:stCondLst>
                                        </p:cTn>
                                        <p:tgtEl>
                                          <p:spTgt spid="109"/>
                                        </p:tgtEl>
                                        <p:attrNameLst>
                                          <p:attrName>style.visibility</p:attrName>
                                        </p:attrNameLst>
                                      </p:cBhvr>
                                      <p:to>
                                        <p:strVal val="visible"/>
                                      </p:to>
                                    </p:set>
                                    <p:animEffect transition="in" filter="fade">
                                      <p:cBhvr>
                                        <p:cTn id="91" dur="500"/>
                                        <p:tgtEl>
                                          <p:spTgt spid="109"/>
                                        </p:tgtEl>
                                      </p:cBhvr>
                                    </p:animEffect>
                                  </p:childTnLst>
                                </p:cTn>
                              </p:par>
                            </p:childTnLst>
                          </p:cTn>
                        </p:par>
                        <p:par>
                          <p:cTn id="92" fill="hold">
                            <p:stCondLst>
                              <p:cond delay="1500"/>
                            </p:stCondLst>
                            <p:childTnLst>
                              <p:par>
                                <p:cTn id="93" presetID="16" presetClass="entr" presetSubtype="42" fill="hold" nodeType="after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barn(outHorizontal)">
                                      <p:cBhvr>
                                        <p:cTn id="95" dur="500"/>
                                        <p:tgtEl>
                                          <p:spTgt spid="42"/>
                                        </p:tgtEl>
                                      </p:cBhvr>
                                    </p:animEffect>
                                  </p:childTnLst>
                                </p:cTn>
                              </p:par>
                              <p:par>
                                <p:cTn id="96" presetID="10" presetClass="entr" presetSubtype="0" fill="hold" nodeType="withEffect">
                                  <p:stCondLst>
                                    <p:cond delay="0"/>
                                  </p:stCondLst>
                                  <p:childTnLst>
                                    <p:set>
                                      <p:cBhvr>
                                        <p:cTn id="97" dur="1" fill="hold">
                                          <p:stCondLst>
                                            <p:cond delay="0"/>
                                          </p:stCondLst>
                                        </p:cTn>
                                        <p:tgtEl>
                                          <p:spTgt spid="110"/>
                                        </p:tgtEl>
                                        <p:attrNameLst>
                                          <p:attrName>style.visibility</p:attrName>
                                        </p:attrNameLst>
                                      </p:cBhvr>
                                      <p:to>
                                        <p:strVal val="visible"/>
                                      </p:to>
                                    </p:set>
                                    <p:animEffect transition="in" filter="fade">
                                      <p:cBhvr>
                                        <p:cTn id="98" dur="500"/>
                                        <p:tgtEl>
                                          <p:spTgt spid="110"/>
                                        </p:tgtEl>
                                      </p:cBhvr>
                                    </p:animEffect>
                                  </p:childTnLst>
                                </p:cTn>
                              </p:par>
                            </p:childTnLst>
                          </p:cTn>
                        </p:par>
                        <p:par>
                          <p:cTn id="99" fill="hold">
                            <p:stCondLst>
                              <p:cond delay="2000"/>
                            </p:stCondLst>
                            <p:childTnLst>
                              <p:par>
                                <p:cTn id="100" presetID="16" presetClass="entr" presetSubtype="42" fill="hold" nodeType="after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barn(outHorizontal)">
                                      <p:cBhvr>
                                        <p:cTn id="102" dur="500"/>
                                        <p:tgtEl>
                                          <p:spTgt spid="43"/>
                                        </p:tgtEl>
                                      </p:cBhvr>
                                    </p:animEffect>
                                  </p:childTnLst>
                                </p:cTn>
                              </p:par>
                              <p:par>
                                <p:cTn id="103" presetID="10" presetClass="entr" presetSubtype="0" fill="hold" nodeType="withEffect">
                                  <p:stCondLst>
                                    <p:cond delay="0"/>
                                  </p:stCondLst>
                                  <p:childTnLst>
                                    <p:set>
                                      <p:cBhvr>
                                        <p:cTn id="104" dur="1" fill="hold">
                                          <p:stCondLst>
                                            <p:cond delay="0"/>
                                          </p:stCondLst>
                                        </p:cTn>
                                        <p:tgtEl>
                                          <p:spTgt spid="111"/>
                                        </p:tgtEl>
                                        <p:attrNameLst>
                                          <p:attrName>style.visibility</p:attrName>
                                        </p:attrNameLst>
                                      </p:cBhvr>
                                      <p:to>
                                        <p:strVal val="visible"/>
                                      </p:to>
                                    </p:set>
                                    <p:animEffect transition="in" filter="fade">
                                      <p:cBhvr>
                                        <p:cTn id="105" dur="500"/>
                                        <p:tgtEl>
                                          <p:spTgt spid="111"/>
                                        </p:tgtEl>
                                      </p:cBhvr>
                                    </p:animEffect>
                                  </p:childTnLst>
                                </p:cTn>
                              </p:par>
                            </p:childTnLst>
                          </p:cTn>
                        </p:par>
                        <p:par>
                          <p:cTn id="106" fill="hold">
                            <p:stCondLst>
                              <p:cond delay="2500"/>
                            </p:stCondLst>
                            <p:childTnLst>
                              <p:par>
                                <p:cTn id="107" presetID="16" presetClass="entr" presetSubtype="42" fill="hold" nodeType="afterEffect">
                                  <p:stCondLst>
                                    <p:cond delay="0"/>
                                  </p:stCondLst>
                                  <p:childTnLst>
                                    <p:set>
                                      <p:cBhvr>
                                        <p:cTn id="108" dur="1" fill="hold">
                                          <p:stCondLst>
                                            <p:cond delay="0"/>
                                          </p:stCondLst>
                                        </p:cTn>
                                        <p:tgtEl>
                                          <p:spTgt spid="44"/>
                                        </p:tgtEl>
                                        <p:attrNameLst>
                                          <p:attrName>style.visibility</p:attrName>
                                        </p:attrNameLst>
                                      </p:cBhvr>
                                      <p:to>
                                        <p:strVal val="visible"/>
                                      </p:to>
                                    </p:set>
                                    <p:animEffect transition="in" filter="barn(outHorizontal)">
                                      <p:cBhvr>
                                        <p:cTn id="109" dur="500"/>
                                        <p:tgtEl>
                                          <p:spTgt spid="44"/>
                                        </p:tgtEl>
                                      </p:cBhvr>
                                    </p:animEffect>
                                  </p:childTnLst>
                                </p:cTn>
                              </p:par>
                              <p:par>
                                <p:cTn id="110" presetID="10" presetClass="entr" presetSubtype="0" fill="hold" nodeType="withEffect">
                                  <p:stCondLst>
                                    <p:cond delay="0"/>
                                  </p:stCondLst>
                                  <p:childTnLst>
                                    <p:set>
                                      <p:cBhvr>
                                        <p:cTn id="111" dur="1" fill="hold">
                                          <p:stCondLst>
                                            <p:cond delay="0"/>
                                          </p:stCondLst>
                                        </p:cTn>
                                        <p:tgtEl>
                                          <p:spTgt spid="112"/>
                                        </p:tgtEl>
                                        <p:attrNameLst>
                                          <p:attrName>style.visibility</p:attrName>
                                        </p:attrNameLst>
                                      </p:cBhvr>
                                      <p:to>
                                        <p:strVal val="visible"/>
                                      </p:to>
                                    </p:set>
                                    <p:animEffect transition="in" filter="fade">
                                      <p:cBhvr>
                                        <p:cTn id="112" dur="500"/>
                                        <p:tgtEl>
                                          <p:spTgt spid="112"/>
                                        </p:tgtEl>
                                      </p:cBhvr>
                                    </p:animEffect>
                                  </p:childTnLst>
                                </p:cTn>
                              </p:par>
                            </p:childTnLst>
                          </p:cTn>
                        </p:par>
                        <p:par>
                          <p:cTn id="113" fill="hold">
                            <p:stCondLst>
                              <p:cond delay="3000"/>
                            </p:stCondLst>
                            <p:childTnLst>
                              <p:par>
                                <p:cTn id="114" presetID="16" presetClass="entr" presetSubtype="42" fill="hold" nodeType="afterEffect">
                                  <p:stCondLst>
                                    <p:cond delay="0"/>
                                  </p:stCondLst>
                                  <p:childTnLst>
                                    <p:set>
                                      <p:cBhvr>
                                        <p:cTn id="115" dur="1" fill="hold">
                                          <p:stCondLst>
                                            <p:cond delay="0"/>
                                          </p:stCondLst>
                                        </p:cTn>
                                        <p:tgtEl>
                                          <p:spTgt spid="45"/>
                                        </p:tgtEl>
                                        <p:attrNameLst>
                                          <p:attrName>style.visibility</p:attrName>
                                        </p:attrNameLst>
                                      </p:cBhvr>
                                      <p:to>
                                        <p:strVal val="visible"/>
                                      </p:to>
                                    </p:set>
                                    <p:animEffect transition="in" filter="barn(outHorizontal)">
                                      <p:cBhvr>
                                        <p:cTn id="116" dur="500"/>
                                        <p:tgtEl>
                                          <p:spTgt spid="45"/>
                                        </p:tgtEl>
                                      </p:cBhvr>
                                    </p:animEffect>
                                  </p:childTnLst>
                                </p:cTn>
                              </p:par>
                              <p:par>
                                <p:cTn id="117" presetID="10" presetClass="entr" presetSubtype="0" fill="hold" nodeType="withEffect">
                                  <p:stCondLst>
                                    <p:cond delay="0"/>
                                  </p:stCondLst>
                                  <p:childTnLst>
                                    <p:set>
                                      <p:cBhvr>
                                        <p:cTn id="118" dur="1" fill="hold">
                                          <p:stCondLst>
                                            <p:cond delay="0"/>
                                          </p:stCondLst>
                                        </p:cTn>
                                        <p:tgtEl>
                                          <p:spTgt spid="113"/>
                                        </p:tgtEl>
                                        <p:attrNameLst>
                                          <p:attrName>style.visibility</p:attrName>
                                        </p:attrNameLst>
                                      </p:cBhvr>
                                      <p:to>
                                        <p:strVal val="visible"/>
                                      </p:to>
                                    </p:set>
                                    <p:animEffect transition="in" filter="fade">
                                      <p:cBhvr>
                                        <p:cTn id="119" dur="500"/>
                                        <p:tgtEl>
                                          <p:spTgt spid="113"/>
                                        </p:tgtEl>
                                      </p:cBhvr>
                                    </p:animEffect>
                                  </p:childTnLst>
                                </p:cTn>
                              </p:par>
                            </p:childTnLst>
                          </p:cTn>
                        </p:par>
                        <p:par>
                          <p:cTn id="120" fill="hold">
                            <p:stCondLst>
                              <p:cond delay="3500"/>
                            </p:stCondLst>
                            <p:childTnLst>
                              <p:par>
                                <p:cTn id="121" presetID="16" presetClass="entr" presetSubtype="42" fill="hold" nodeType="after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barn(outHorizontal)">
                                      <p:cBhvr>
                                        <p:cTn id="123" dur="500"/>
                                        <p:tgtEl>
                                          <p:spTgt spid="46"/>
                                        </p:tgtEl>
                                      </p:cBhvr>
                                    </p:animEffect>
                                  </p:childTnLst>
                                </p:cTn>
                              </p:par>
                              <p:par>
                                <p:cTn id="124" presetID="10" presetClass="entr" presetSubtype="0" fill="hold" nodeType="withEffect">
                                  <p:stCondLst>
                                    <p:cond delay="0"/>
                                  </p:stCondLst>
                                  <p:childTnLst>
                                    <p:set>
                                      <p:cBhvr>
                                        <p:cTn id="125" dur="1" fill="hold">
                                          <p:stCondLst>
                                            <p:cond delay="0"/>
                                          </p:stCondLst>
                                        </p:cTn>
                                        <p:tgtEl>
                                          <p:spTgt spid="114"/>
                                        </p:tgtEl>
                                        <p:attrNameLst>
                                          <p:attrName>style.visibility</p:attrName>
                                        </p:attrNameLst>
                                      </p:cBhvr>
                                      <p:to>
                                        <p:strVal val="visible"/>
                                      </p:to>
                                    </p:set>
                                    <p:animEffect transition="in" filter="fade">
                                      <p:cBhvr>
                                        <p:cTn id="126"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6" grpId="0" animBg="1"/>
      <p:bldP spid="17" grpId="0" animBg="1"/>
      <p:bldP spid="18" grpId="0" animBg="1"/>
      <p:bldP spid="28" grpId="0"/>
      <p:bldP spid="29"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221484" y="384015"/>
            <a:ext cx="4850387" cy="346247"/>
          </a:xfrm>
          <a:prstGeom prst="rect">
            <a:avLst/>
          </a:prstGeom>
        </p:spPr>
        <p:txBody>
          <a:bodyPr wrap="none" lIns="68579" tIns="34289" rIns="68579" bIns="34289">
            <a:spAutoFit/>
          </a:bodyPr>
          <a:lstStyle/>
          <a:p>
            <a:pPr defTabSz="685783"/>
            <a:r>
              <a:rPr lang="zh-TW" altLang="en-US" b="1" dirty="0" smtClean="0">
                <a:solidFill>
                  <a:srgbClr val="00B0F0"/>
                </a:solidFill>
                <a:ea typeface="Heiti TC Light"/>
                <a:cs typeface="Heiti TC Light"/>
                <a:sym typeface="Century Gothic"/>
              </a:rPr>
              <a:t>錢都花到哪裡去了</a:t>
            </a:r>
            <a:r>
              <a:rPr lang="en-US" altLang="zh-TW" b="1" dirty="0" smtClean="0">
                <a:solidFill>
                  <a:srgbClr val="00B0F0"/>
                </a:solidFill>
                <a:ea typeface="Heiti TC Light"/>
                <a:cs typeface="Heiti TC Light"/>
                <a:sym typeface="Century Gothic"/>
              </a:rPr>
              <a:t>﹖</a:t>
            </a:r>
            <a:r>
              <a:rPr lang="en-US" b="1" dirty="0" smtClean="0">
                <a:solidFill>
                  <a:srgbClr val="00B0F0"/>
                </a:solidFill>
                <a:ea typeface="Heiti TC Light"/>
                <a:cs typeface="Heiti TC Light"/>
                <a:sym typeface="Century Gothic"/>
              </a:rPr>
              <a:t>Where </a:t>
            </a:r>
            <a:r>
              <a:rPr lang="en-US" b="1" dirty="0">
                <a:solidFill>
                  <a:srgbClr val="00B0F0"/>
                </a:solidFill>
                <a:ea typeface="Heiti TC Light"/>
                <a:cs typeface="Heiti TC Light"/>
                <a:sym typeface="Century Gothic"/>
              </a:rPr>
              <a:t>does the money go?</a:t>
            </a:r>
            <a:endParaRPr lang="en-US" b="1" dirty="0">
              <a:solidFill>
                <a:srgbClr val="00B0F0"/>
              </a:solidFill>
              <a:ea typeface="Heiti TC Light"/>
              <a:cs typeface="Heiti TC Light"/>
            </a:endParaRPr>
          </a:p>
        </p:txBody>
      </p:sp>
      <p:sp>
        <p:nvSpPr>
          <p:cNvPr id="18" name="Round Same Side Corner Rectangle 17"/>
          <p:cNvSpPr/>
          <p:nvPr/>
        </p:nvSpPr>
        <p:spPr>
          <a:xfrm rot="5400000">
            <a:off x="3526974" y="-163285"/>
            <a:ext cx="3624942" cy="6319157"/>
          </a:xfrm>
          <a:prstGeom prst="round2SameRect">
            <a:avLst>
              <a:gd name="adj1" fmla="val 2703"/>
              <a:gd name="adj2" fmla="val 0"/>
            </a:avLst>
          </a:prstGeom>
          <a:solidFill>
            <a:srgbClr val="033438"/>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473858" defTabSz="685783"/>
            <a:endParaRPr lang="en-US" sz="900" dirty="0">
              <a:solidFill>
                <a:prstClr val="white"/>
              </a:solidFill>
              <a:ea typeface="Heiti TC Light"/>
              <a:cs typeface="Heiti TC Light"/>
            </a:endParaRPr>
          </a:p>
        </p:txBody>
      </p:sp>
      <p:grpSp>
        <p:nvGrpSpPr>
          <p:cNvPr id="114" name="Group 113"/>
          <p:cNvGrpSpPr/>
          <p:nvPr/>
        </p:nvGrpSpPr>
        <p:grpSpPr>
          <a:xfrm>
            <a:off x="628652" y="1183822"/>
            <a:ext cx="1551215" cy="403806"/>
            <a:chOff x="838202" y="1578429"/>
            <a:chExt cx="2068286" cy="538408"/>
          </a:xfrm>
        </p:grpSpPr>
        <p:sp>
          <p:nvSpPr>
            <p:cNvPr id="6" name="Round Single Corner Rectangle 5"/>
            <p:cNvSpPr/>
            <p:nvPr/>
          </p:nvSpPr>
          <p:spPr>
            <a:xfrm flipH="1">
              <a:off x="838202" y="1578429"/>
              <a:ext cx="2068286" cy="538408"/>
            </a:xfrm>
            <a:prstGeom prst="round1Rect">
              <a:avLst/>
            </a:prstGeom>
            <a:solidFill>
              <a:schemeClr val="tx1">
                <a:alpha val="46000"/>
              </a:schemeClr>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2186" defTabSz="685783"/>
              <a:r>
                <a:rPr lang="zh-TW" altLang="en-US" sz="900" dirty="0" smtClean="0">
                  <a:solidFill>
                    <a:prstClr val="white"/>
                  </a:solidFill>
                  <a:ea typeface="Heiti TC Light"/>
                  <a:cs typeface="Heiti TC Light"/>
                </a:rPr>
                <a:t>食物</a:t>
              </a:r>
              <a:r>
                <a:rPr lang="en-US" sz="900" dirty="0" smtClean="0">
                  <a:solidFill>
                    <a:prstClr val="white"/>
                  </a:solidFill>
                  <a:ea typeface="Heiti TC Light"/>
                  <a:cs typeface="Heiti TC Light"/>
                </a:rPr>
                <a:t>Food</a:t>
              </a:r>
              <a:endParaRPr lang="en-US" sz="900" dirty="0">
                <a:solidFill>
                  <a:prstClr val="white"/>
                </a:solidFill>
                <a:ea typeface="Heiti TC Light"/>
                <a:cs typeface="Heiti TC Light"/>
              </a:endParaRPr>
            </a:p>
          </p:txBody>
        </p:sp>
        <p:grpSp>
          <p:nvGrpSpPr>
            <p:cNvPr id="3" name="Group 4"/>
            <p:cNvGrpSpPr>
              <a:grpSpLocks noChangeAspect="1"/>
            </p:cNvGrpSpPr>
            <p:nvPr/>
          </p:nvGrpSpPr>
          <p:grpSpPr bwMode="auto">
            <a:xfrm>
              <a:off x="1034142" y="1708167"/>
              <a:ext cx="390423" cy="259409"/>
              <a:chOff x="-306" y="415"/>
              <a:chExt cx="298" cy="198"/>
            </a:xfrm>
            <a:solidFill>
              <a:srgbClr val="0CB27C"/>
            </a:solidFill>
          </p:grpSpPr>
          <p:sp>
            <p:nvSpPr>
              <p:cNvPr id="19" name="Freeform 6"/>
              <p:cNvSpPr>
                <a:spLocks/>
              </p:cNvSpPr>
              <p:nvPr/>
            </p:nvSpPr>
            <p:spPr bwMode="auto">
              <a:xfrm>
                <a:off x="-306" y="553"/>
                <a:ext cx="298" cy="60"/>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20" name="Freeform 7"/>
              <p:cNvSpPr>
                <a:spLocks/>
              </p:cNvSpPr>
              <p:nvPr/>
            </p:nvSpPr>
            <p:spPr bwMode="auto">
              <a:xfrm>
                <a:off x="-281" y="430"/>
                <a:ext cx="228" cy="135"/>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21" name="Freeform 8"/>
              <p:cNvSpPr>
                <a:spLocks/>
              </p:cNvSpPr>
              <p:nvPr/>
            </p:nvSpPr>
            <p:spPr bwMode="auto">
              <a:xfrm>
                <a:off x="-142" y="415"/>
                <a:ext cx="125" cy="126"/>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13" name="Group 112"/>
          <p:cNvGrpSpPr/>
          <p:nvPr/>
        </p:nvGrpSpPr>
        <p:grpSpPr>
          <a:xfrm>
            <a:off x="628652" y="1583098"/>
            <a:ext cx="1551215" cy="403807"/>
            <a:chOff x="838202" y="2110795"/>
            <a:chExt cx="2068286" cy="538409"/>
          </a:xfrm>
        </p:grpSpPr>
        <p:sp>
          <p:nvSpPr>
            <p:cNvPr id="7" name="Rectangle 6"/>
            <p:cNvSpPr/>
            <p:nvPr/>
          </p:nvSpPr>
          <p:spPr>
            <a:xfrm>
              <a:off x="838202" y="2110795"/>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smtClean="0">
                  <a:solidFill>
                    <a:prstClr val="white"/>
                  </a:solidFill>
                  <a:ea typeface="Heiti TC Light"/>
                  <a:cs typeface="Heiti TC Light"/>
                </a:rPr>
                <a:t>住屋</a:t>
              </a:r>
              <a:r>
                <a:rPr lang="en-US" sz="900" dirty="0" smtClean="0">
                  <a:solidFill>
                    <a:prstClr val="white"/>
                  </a:solidFill>
                  <a:ea typeface="Heiti TC Light"/>
                  <a:cs typeface="Heiti TC Light"/>
                </a:rPr>
                <a:t>Housing</a:t>
              </a:r>
              <a:endParaRPr lang="en-US" sz="900" dirty="0">
                <a:solidFill>
                  <a:prstClr val="white"/>
                </a:solidFill>
                <a:ea typeface="Heiti TC Light"/>
                <a:cs typeface="Heiti TC Light"/>
              </a:endParaRPr>
            </a:p>
          </p:txBody>
        </p:sp>
        <p:grpSp>
          <p:nvGrpSpPr>
            <p:cNvPr id="23" name="Group 11"/>
            <p:cNvGrpSpPr>
              <a:grpSpLocks noChangeAspect="1"/>
            </p:cNvGrpSpPr>
            <p:nvPr/>
          </p:nvGrpSpPr>
          <p:grpSpPr bwMode="auto">
            <a:xfrm>
              <a:off x="1066896" y="2246575"/>
              <a:ext cx="271463" cy="242888"/>
              <a:chOff x="-286" y="391"/>
              <a:chExt cx="171" cy="153"/>
            </a:xfrm>
            <a:solidFill>
              <a:srgbClr val="0CB27C"/>
            </a:solidFill>
          </p:grpSpPr>
          <p:sp>
            <p:nvSpPr>
              <p:cNvPr id="26" name="Freeform 13"/>
              <p:cNvSpPr>
                <a:spLocks/>
              </p:cNvSpPr>
              <p:nvPr/>
            </p:nvSpPr>
            <p:spPr bwMode="auto">
              <a:xfrm>
                <a:off x="-263" y="420"/>
                <a:ext cx="123" cy="124"/>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27" name="Freeform 14"/>
              <p:cNvSpPr>
                <a:spLocks/>
              </p:cNvSpPr>
              <p:nvPr/>
            </p:nvSpPr>
            <p:spPr bwMode="auto">
              <a:xfrm>
                <a:off x="-286" y="391"/>
                <a:ext cx="171" cy="82"/>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28" name="Freeform 15"/>
              <p:cNvSpPr>
                <a:spLocks/>
              </p:cNvSpPr>
              <p:nvPr/>
            </p:nvSpPr>
            <p:spPr bwMode="auto">
              <a:xfrm>
                <a:off x="-152" y="408"/>
                <a:ext cx="17" cy="35"/>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12" name="Group 111"/>
          <p:cNvGrpSpPr/>
          <p:nvPr/>
        </p:nvGrpSpPr>
        <p:grpSpPr>
          <a:xfrm>
            <a:off x="628652" y="1986904"/>
            <a:ext cx="1551215" cy="403807"/>
            <a:chOff x="838202" y="2649204"/>
            <a:chExt cx="2068286" cy="538409"/>
          </a:xfrm>
        </p:grpSpPr>
        <p:sp>
          <p:nvSpPr>
            <p:cNvPr id="8" name="Rectangle 7"/>
            <p:cNvSpPr/>
            <p:nvPr/>
          </p:nvSpPr>
          <p:spPr>
            <a:xfrm>
              <a:off x="838202" y="2649204"/>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smtClean="0">
                  <a:solidFill>
                    <a:prstClr val="white"/>
                  </a:solidFill>
                  <a:ea typeface="Heiti TC Light"/>
                  <a:cs typeface="Heiti TC Light"/>
                </a:rPr>
                <a:t>服裝與服務</a:t>
              </a:r>
              <a:r>
                <a:rPr lang="en-US" sz="900" dirty="0" smtClean="0">
                  <a:solidFill>
                    <a:prstClr val="white"/>
                  </a:solidFill>
                  <a:ea typeface="Heiti TC Light"/>
                  <a:cs typeface="Heiti TC Light"/>
                </a:rPr>
                <a:t>Apparel  </a:t>
              </a:r>
              <a:r>
                <a:rPr lang="en-US" sz="900" dirty="0">
                  <a:solidFill>
                    <a:prstClr val="white"/>
                  </a:solidFill>
                  <a:ea typeface="Heiti TC Light"/>
                  <a:cs typeface="Heiti TC Light"/>
                </a:rPr>
                <a:t>&amp; Service</a:t>
              </a:r>
            </a:p>
          </p:txBody>
        </p:sp>
        <p:sp>
          <p:nvSpPr>
            <p:cNvPr id="33" name="Freeform 20"/>
            <p:cNvSpPr>
              <a:spLocks noEditPoints="1"/>
            </p:cNvSpPr>
            <p:nvPr/>
          </p:nvSpPr>
          <p:spPr bwMode="auto">
            <a:xfrm>
              <a:off x="1066895" y="2756203"/>
              <a:ext cx="298713" cy="324410"/>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nvGrpSpPr>
          <p:cNvPr id="111" name="Group 110"/>
          <p:cNvGrpSpPr/>
          <p:nvPr/>
        </p:nvGrpSpPr>
        <p:grpSpPr>
          <a:xfrm>
            <a:off x="628652" y="2394344"/>
            <a:ext cx="1551215" cy="403807"/>
            <a:chOff x="838202" y="3192457"/>
            <a:chExt cx="2068286" cy="538409"/>
          </a:xfrm>
        </p:grpSpPr>
        <p:sp>
          <p:nvSpPr>
            <p:cNvPr id="9" name="Rectangle 8"/>
            <p:cNvSpPr/>
            <p:nvPr/>
          </p:nvSpPr>
          <p:spPr>
            <a:xfrm>
              <a:off x="838202" y="3192457"/>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smtClean="0">
                  <a:solidFill>
                    <a:prstClr val="white"/>
                  </a:solidFill>
                  <a:ea typeface="Heiti TC Light"/>
                  <a:cs typeface="Heiti TC Light"/>
                </a:rPr>
                <a:t>交通</a:t>
              </a:r>
              <a:r>
                <a:rPr lang="en-US" sz="900" dirty="0" smtClean="0">
                  <a:solidFill>
                    <a:prstClr val="white"/>
                  </a:solidFill>
                  <a:ea typeface="Heiti TC Light"/>
                  <a:cs typeface="Heiti TC Light"/>
                </a:rPr>
                <a:t>Transportation</a:t>
              </a:r>
              <a:endParaRPr lang="en-US" sz="900" dirty="0">
                <a:solidFill>
                  <a:prstClr val="white"/>
                </a:solidFill>
                <a:ea typeface="Heiti TC Light"/>
                <a:cs typeface="Heiti TC Light"/>
              </a:endParaRPr>
            </a:p>
          </p:txBody>
        </p:sp>
        <p:sp>
          <p:nvSpPr>
            <p:cNvPr id="38" name="Freeform 25"/>
            <p:cNvSpPr>
              <a:spLocks noEditPoints="1"/>
            </p:cNvSpPr>
            <p:nvPr/>
          </p:nvSpPr>
          <p:spPr bwMode="auto">
            <a:xfrm>
              <a:off x="1024163" y="3292924"/>
              <a:ext cx="340632" cy="334737"/>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nvGrpSpPr>
          <p:cNvPr id="110" name="Group 109"/>
          <p:cNvGrpSpPr/>
          <p:nvPr/>
        </p:nvGrpSpPr>
        <p:grpSpPr>
          <a:xfrm>
            <a:off x="628652" y="2795163"/>
            <a:ext cx="1551215" cy="403807"/>
            <a:chOff x="838202" y="3726882"/>
            <a:chExt cx="2068286" cy="538409"/>
          </a:xfrm>
        </p:grpSpPr>
        <p:sp>
          <p:nvSpPr>
            <p:cNvPr id="10" name="Rectangle 9"/>
            <p:cNvSpPr/>
            <p:nvPr/>
          </p:nvSpPr>
          <p:spPr>
            <a:xfrm>
              <a:off x="838202" y="3726882"/>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smtClean="0">
                  <a:solidFill>
                    <a:prstClr val="white"/>
                  </a:solidFill>
                  <a:ea typeface="Heiti TC Light"/>
                  <a:cs typeface="Heiti TC Light"/>
                </a:rPr>
                <a:t>健康護理</a:t>
              </a:r>
              <a:r>
                <a:rPr lang="en-US" sz="900" dirty="0" smtClean="0">
                  <a:solidFill>
                    <a:prstClr val="white"/>
                  </a:solidFill>
                  <a:ea typeface="Heiti TC Light"/>
                  <a:cs typeface="Heiti TC Light"/>
                </a:rPr>
                <a:t>Healthcare</a:t>
              </a:r>
              <a:endParaRPr lang="en-US" sz="900" dirty="0">
                <a:solidFill>
                  <a:prstClr val="white"/>
                </a:solidFill>
                <a:ea typeface="Heiti TC Light"/>
                <a:cs typeface="Heiti TC Light"/>
              </a:endParaRPr>
            </a:p>
          </p:txBody>
        </p:sp>
        <p:sp>
          <p:nvSpPr>
            <p:cNvPr id="43" name="Freeform 30"/>
            <p:cNvSpPr>
              <a:spLocks/>
            </p:cNvSpPr>
            <p:nvPr/>
          </p:nvSpPr>
          <p:spPr bwMode="auto">
            <a:xfrm>
              <a:off x="1084601" y="3892453"/>
              <a:ext cx="246289" cy="228595"/>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nvGrpSpPr>
          <p:cNvPr id="109" name="Group 108"/>
          <p:cNvGrpSpPr/>
          <p:nvPr/>
        </p:nvGrpSpPr>
        <p:grpSpPr>
          <a:xfrm>
            <a:off x="628652" y="3202602"/>
            <a:ext cx="1551215" cy="403807"/>
            <a:chOff x="838202" y="4270134"/>
            <a:chExt cx="2068286" cy="538409"/>
          </a:xfrm>
        </p:grpSpPr>
        <p:sp>
          <p:nvSpPr>
            <p:cNvPr id="11" name="Rectangle 10"/>
            <p:cNvSpPr/>
            <p:nvPr/>
          </p:nvSpPr>
          <p:spPr>
            <a:xfrm>
              <a:off x="838202" y="4270134"/>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smtClean="0">
                  <a:solidFill>
                    <a:prstClr val="white"/>
                  </a:solidFill>
                  <a:ea typeface="Heiti TC Light"/>
                  <a:cs typeface="Heiti TC Light"/>
                </a:rPr>
                <a:t>娛樂</a:t>
              </a:r>
              <a:r>
                <a:rPr lang="en-US" sz="900" dirty="0" smtClean="0">
                  <a:solidFill>
                    <a:prstClr val="white"/>
                  </a:solidFill>
                  <a:ea typeface="Heiti TC Light"/>
                  <a:cs typeface="Heiti TC Light"/>
                </a:rPr>
                <a:t>Entertainment</a:t>
              </a:r>
              <a:endParaRPr lang="en-US" sz="900" dirty="0">
                <a:solidFill>
                  <a:prstClr val="white"/>
                </a:solidFill>
                <a:ea typeface="Heiti TC Light"/>
                <a:cs typeface="Heiti TC Light"/>
              </a:endParaRPr>
            </a:p>
          </p:txBody>
        </p:sp>
        <p:sp>
          <p:nvSpPr>
            <p:cNvPr id="64" name="Freeform 51"/>
            <p:cNvSpPr>
              <a:spLocks noEditPoints="1"/>
            </p:cNvSpPr>
            <p:nvPr/>
          </p:nvSpPr>
          <p:spPr bwMode="auto">
            <a:xfrm>
              <a:off x="1052949" y="4428038"/>
              <a:ext cx="365760" cy="274320"/>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nvGrpSpPr>
          <p:cNvPr id="108" name="Group 107"/>
          <p:cNvGrpSpPr/>
          <p:nvPr/>
        </p:nvGrpSpPr>
        <p:grpSpPr>
          <a:xfrm>
            <a:off x="628652" y="3606408"/>
            <a:ext cx="1551215" cy="403807"/>
            <a:chOff x="838202" y="4808543"/>
            <a:chExt cx="2068286" cy="538409"/>
          </a:xfrm>
        </p:grpSpPr>
        <p:sp>
          <p:nvSpPr>
            <p:cNvPr id="12" name="Rectangle 11"/>
            <p:cNvSpPr/>
            <p:nvPr/>
          </p:nvSpPr>
          <p:spPr>
            <a:xfrm>
              <a:off x="838202" y="4808543"/>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smtClean="0">
                  <a:solidFill>
                    <a:prstClr val="white"/>
                  </a:solidFill>
                  <a:ea typeface="Heiti TC Light"/>
                  <a:cs typeface="Heiti TC Light"/>
                </a:rPr>
                <a:t>個人護理產品及服務</a:t>
              </a:r>
              <a:r>
                <a:rPr lang="en-US" sz="900" dirty="0" smtClean="0">
                  <a:solidFill>
                    <a:prstClr val="white"/>
                  </a:solidFill>
                  <a:ea typeface="Heiti TC Light"/>
                  <a:cs typeface="Heiti TC Light"/>
                </a:rPr>
                <a:t>Personal </a:t>
              </a:r>
              <a:r>
                <a:rPr lang="en-US" sz="900" dirty="0">
                  <a:solidFill>
                    <a:prstClr val="white"/>
                  </a:solidFill>
                  <a:ea typeface="Heiti TC Light"/>
                  <a:cs typeface="Heiti TC Light"/>
                </a:rPr>
                <a:t>Care Product &amp; Service</a:t>
              </a:r>
            </a:p>
          </p:txBody>
        </p:sp>
        <p:grpSp>
          <p:nvGrpSpPr>
            <p:cNvPr id="66" name="Group 54"/>
            <p:cNvGrpSpPr>
              <a:grpSpLocks noChangeAspect="1"/>
            </p:cNvGrpSpPr>
            <p:nvPr/>
          </p:nvGrpSpPr>
          <p:grpSpPr bwMode="auto">
            <a:xfrm>
              <a:off x="1100270" y="4914728"/>
              <a:ext cx="264526" cy="316495"/>
              <a:chOff x="-351" y="477"/>
              <a:chExt cx="565" cy="676"/>
            </a:xfrm>
            <a:solidFill>
              <a:srgbClr val="0CB27C"/>
            </a:solidFill>
          </p:grpSpPr>
          <p:sp>
            <p:nvSpPr>
              <p:cNvPr id="69" name="Freeform 56"/>
              <p:cNvSpPr>
                <a:spLocks/>
              </p:cNvSpPr>
              <p:nvPr/>
            </p:nvSpPr>
            <p:spPr bwMode="auto">
              <a:xfrm>
                <a:off x="-152" y="866"/>
                <a:ext cx="15" cy="14"/>
              </a:xfrm>
              <a:custGeom>
                <a:avLst/>
                <a:gdLst>
                  <a:gd name="T0" fmla="*/ 73 w 73"/>
                  <a:gd name="T1" fmla="*/ 0 h 74"/>
                  <a:gd name="T2" fmla="*/ 73 w 73"/>
                  <a:gd name="T3" fmla="*/ 3 h 74"/>
                  <a:gd name="T4" fmla="*/ 70 w 73"/>
                  <a:gd name="T5" fmla="*/ 12 h 74"/>
                  <a:gd name="T6" fmla="*/ 66 w 73"/>
                  <a:gd name="T7" fmla="*/ 23 h 74"/>
                  <a:gd name="T8" fmla="*/ 59 w 73"/>
                  <a:gd name="T9" fmla="*/ 37 h 74"/>
                  <a:gd name="T10" fmla="*/ 48 w 73"/>
                  <a:gd name="T11" fmla="*/ 50 h 74"/>
                  <a:gd name="T12" fmla="*/ 35 w 73"/>
                  <a:gd name="T13" fmla="*/ 60 h 74"/>
                  <a:gd name="T14" fmla="*/ 22 w 73"/>
                  <a:gd name="T15" fmla="*/ 67 h 74"/>
                  <a:gd name="T16" fmla="*/ 12 w 73"/>
                  <a:gd name="T17" fmla="*/ 71 h 74"/>
                  <a:gd name="T18" fmla="*/ 3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7 w 73"/>
                  <a:gd name="T33" fmla="*/ 14 h 74"/>
                  <a:gd name="T34" fmla="*/ 50 w 73"/>
                  <a:gd name="T35" fmla="*/ 8 h 74"/>
                  <a:gd name="T36" fmla="*/ 62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3" y="3"/>
                    </a:lnTo>
                    <a:lnTo>
                      <a:pt x="70" y="12"/>
                    </a:lnTo>
                    <a:lnTo>
                      <a:pt x="66" y="23"/>
                    </a:lnTo>
                    <a:lnTo>
                      <a:pt x="59" y="37"/>
                    </a:lnTo>
                    <a:lnTo>
                      <a:pt x="48" y="50"/>
                    </a:lnTo>
                    <a:lnTo>
                      <a:pt x="35" y="60"/>
                    </a:lnTo>
                    <a:lnTo>
                      <a:pt x="22" y="67"/>
                    </a:lnTo>
                    <a:lnTo>
                      <a:pt x="12" y="71"/>
                    </a:lnTo>
                    <a:lnTo>
                      <a:pt x="3" y="74"/>
                    </a:lnTo>
                    <a:lnTo>
                      <a:pt x="0" y="74"/>
                    </a:lnTo>
                    <a:lnTo>
                      <a:pt x="0" y="70"/>
                    </a:lnTo>
                    <a:lnTo>
                      <a:pt x="3" y="63"/>
                    </a:lnTo>
                    <a:lnTo>
                      <a:pt x="7" y="51"/>
                    </a:lnTo>
                    <a:lnTo>
                      <a:pt x="14" y="38"/>
                    </a:lnTo>
                    <a:lnTo>
                      <a:pt x="25" y="25"/>
                    </a:lnTo>
                    <a:lnTo>
                      <a:pt x="37" y="14"/>
                    </a:lnTo>
                    <a:lnTo>
                      <a:pt x="50" y="8"/>
                    </a:lnTo>
                    <a:lnTo>
                      <a:pt x="62"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0" name="Freeform 57"/>
              <p:cNvSpPr>
                <a:spLocks/>
              </p:cNvSpPr>
              <p:nvPr/>
            </p:nvSpPr>
            <p:spPr bwMode="auto">
              <a:xfrm>
                <a:off x="-152" y="888"/>
                <a:ext cx="15" cy="15"/>
              </a:xfrm>
              <a:custGeom>
                <a:avLst/>
                <a:gdLst>
                  <a:gd name="T0" fmla="*/ 0 w 73"/>
                  <a:gd name="T1" fmla="*/ 0 h 75"/>
                  <a:gd name="T2" fmla="*/ 3 w 73"/>
                  <a:gd name="T3" fmla="*/ 1 h 75"/>
                  <a:gd name="T4" fmla="*/ 12 w 73"/>
                  <a:gd name="T5" fmla="*/ 3 h 75"/>
                  <a:gd name="T6" fmla="*/ 22 w 73"/>
                  <a:gd name="T7" fmla="*/ 8 h 75"/>
                  <a:gd name="T8" fmla="*/ 35 w 73"/>
                  <a:gd name="T9" fmla="*/ 14 h 75"/>
                  <a:gd name="T10" fmla="*/ 48 w 73"/>
                  <a:gd name="T11" fmla="*/ 25 h 75"/>
                  <a:gd name="T12" fmla="*/ 59 w 73"/>
                  <a:gd name="T13" fmla="*/ 38 h 75"/>
                  <a:gd name="T14" fmla="*/ 66 w 73"/>
                  <a:gd name="T15" fmla="*/ 51 h 75"/>
                  <a:gd name="T16" fmla="*/ 70 w 73"/>
                  <a:gd name="T17" fmla="*/ 63 h 75"/>
                  <a:gd name="T18" fmla="*/ 73 w 73"/>
                  <a:gd name="T19" fmla="*/ 71 h 75"/>
                  <a:gd name="T20" fmla="*/ 73 w 73"/>
                  <a:gd name="T21" fmla="*/ 75 h 75"/>
                  <a:gd name="T22" fmla="*/ 69 w 73"/>
                  <a:gd name="T23" fmla="*/ 74 h 75"/>
                  <a:gd name="T24" fmla="*/ 62 w 73"/>
                  <a:gd name="T25" fmla="*/ 71 h 75"/>
                  <a:gd name="T26" fmla="*/ 50 w 73"/>
                  <a:gd name="T27" fmla="*/ 67 h 75"/>
                  <a:gd name="T28" fmla="*/ 37 w 73"/>
                  <a:gd name="T29" fmla="*/ 60 h 75"/>
                  <a:gd name="T30" fmla="*/ 25 w 73"/>
                  <a:gd name="T31" fmla="*/ 50 h 75"/>
                  <a:gd name="T32" fmla="*/ 14 w 73"/>
                  <a:gd name="T33" fmla="*/ 37 h 75"/>
                  <a:gd name="T34" fmla="*/ 7 w 73"/>
                  <a:gd name="T35" fmla="*/ 24 h 75"/>
                  <a:gd name="T36" fmla="*/ 3 w 73"/>
                  <a:gd name="T37" fmla="*/ 12 h 75"/>
                  <a:gd name="T38" fmla="*/ 0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2" y="8"/>
                    </a:lnTo>
                    <a:lnTo>
                      <a:pt x="35" y="14"/>
                    </a:lnTo>
                    <a:lnTo>
                      <a:pt x="48" y="25"/>
                    </a:lnTo>
                    <a:lnTo>
                      <a:pt x="59" y="38"/>
                    </a:lnTo>
                    <a:lnTo>
                      <a:pt x="66" y="51"/>
                    </a:lnTo>
                    <a:lnTo>
                      <a:pt x="70" y="63"/>
                    </a:lnTo>
                    <a:lnTo>
                      <a:pt x="73" y="71"/>
                    </a:lnTo>
                    <a:lnTo>
                      <a:pt x="73" y="75"/>
                    </a:lnTo>
                    <a:lnTo>
                      <a:pt x="69" y="74"/>
                    </a:lnTo>
                    <a:lnTo>
                      <a:pt x="62" y="71"/>
                    </a:lnTo>
                    <a:lnTo>
                      <a:pt x="50" y="67"/>
                    </a:lnTo>
                    <a:lnTo>
                      <a:pt x="37" y="60"/>
                    </a:lnTo>
                    <a:lnTo>
                      <a:pt x="25" y="50"/>
                    </a:lnTo>
                    <a:lnTo>
                      <a:pt x="14" y="37"/>
                    </a:lnTo>
                    <a:lnTo>
                      <a:pt x="7" y="24"/>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1" name="Freeform 58"/>
              <p:cNvSpPr>
                <a:spLocks/>
              </p:cNvSpPr>
              <p:nvPr/>
            </p:nvSpPr>
            <p:spPr bwMode="auto">
              <a:xfrm>
                <a:off x="-151" y="881"/>
                <a:ext cx="21" cy="6"/>
              </a:xfrm>
              <a:custGeom>
                <a:avLst/>
                <a:gdLst>
                  <a:gd name="T0" fmla="*/ 52 w 104"/>
                  <a:gd name="T1" fmla="*/ 0 h 34"/>
                  <a:gd name="T2" fmla="*/ 66 w 104"/>
                  <a:gd name="T3" fmla="*/ 1 h 34"/>
                  <a:gd name="T4" fmla="*/ 77 w 104"/>
                  <a:gd name="T5" fmla="*/ 4 h 34"/>
                  <a:gd name="T6" fmla="*/ 88 w 104"/>
                  <a:gd name="T7" fmla="*/ 8 h 34"/>
                  <a:gd name="T8" fmla="*/ 97 w 104"/>
                  <a:gd name="T9" fmla="*/ 13 h 34"/>
                  <a:gd name="T10" fmla="*/ 102 w 104"/>
                  <a:gd name="T11" fmla="*/ 16 h 34"/>
                  <a:gd name="T12" fmla="*/ 104 w 104"/>
                  <a:gd name="T13" fmla="*/ 17 h 34"/>
                  <a:gd name="T14" fmla="*/ 102 w 104"/>
                  <a:gd name="T15" fmla="*/ 19 h 34"/>
                  <a:gd name="T16" fmla="*/ 97 w 104"/>
                  <a:gd name="T17" fmla="*/ 21 h 34"/>
                  <a:gd name="T18" fmla="*/ 88 w 104"/>
                  <a:gd name="T19" fmla="*/ 26 h 34"/>
                  <a:gd name="T20" fmla="*/ 77 w 104"/>
                  <a:gd name="T21" fmla="*/ 30 h 34"/>
                  <a:gd name="T22" fmla="*/ 66 w 104"/>
                  <a:gd name="T23" fmla="*/ 33 h 34"/>
                  <a:gd name="T24" fmla="*/ 52 w 104"/>
                  <a:gd name="T25" fmla="*/ 34 h 34"/>
                  <a:gd name="T26" fmla="*/ 38 w 104"/>
                  <a:gd name="T27" fmla="*/ 33 h 34"/>
                  <a:gd name="T28" fmla="*/ 26 w 104"/>
                  <a:gd name="T29" fmla="*/ 30 h 34"/>
                  <a:gd name="T30" fmla="*/ 15 w 104"/>
                  <a:gd name="T31" fmla="*/ 26 h 34"/>
                  <a:gd name="T32" fmla="*/ 7 w 104"/>
                  <a:gd name="T33" fmla="*/ 21 h 34"/>
                  <a:gd name="T34" fmla="*/ 3 w 104"/>
                  <a:gd name="T35" fmla="*/ 19 h 34"/>
                  <a:gd name="T36" fmla="*/ 0 w 104"/>
                  <a:gd name="T37" fmla="*/ 17 h 34"/>
                  <a:gd name="T38" fmla="*/ 3 w 104"/>
                  <a:gd name="T39" fmla="*/ 16 h 34"/>
                  <a:gd name="T40" fmla="*/ 7 w 104"/>
                  <a:gd name="T41" fmla="*/ 13 h 34"/>
                  <a:gd name="T42" fmla="*/ 15 w 104"/>
                  <a:gd name="T43" fmla="*/ 8 h 34"/>
                  <a:gd name="T44" fmla="*/ 26 w 104"/>
                  <a:gd name="T45" fmla="*/ 4 h 34"/>
                  <a:gd name="T46" fmla="*/ 38 w 104"/>
                  <a:gd name="T47" fmla="*/ 1 h 34"/>
                  <a:gd name="T48" fmla="*/ 52 w 104"/>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34">
                    <a:moveTo>
                      <a:pt x="52" y="0"/>
                    </a:moveTo>
                    <a:lnTo>
                      <a:pt x="66" y="1"/>
                    </a:lnTo>
                    <a:lnTo>
                      <a:pt x="77" y="4"/>
                    </a:lnTo>
                    <a:lnTo>
                      <a:pt x="88" y="8"/>
                    </a:lnTo>
                    <a:lnTo>
                      <a:pt x="97" y="13"/>
                    </a:lnTo>
                    <a:lnTo>
                      <a:pt x="102" y="16"/>
                    </a:lnTo>
                    <a:lnTo>
                      <a:pt x="104" y="17"/>
                    </a:lnTo>
                    <a:lnTo>
                      <a:pt x="102" y="19"/>
                    </a:lnTo>
                    <a:lnTo>
                      <a:pt x="97" y="21"/>
                    </a:lnTo>
                    <a:lnTo>
                      <a:pt x="88" y="26"/>
                    </a:lnTo>
                    <a:lnTo>
                      <a:pt x="77" y="30"/>
                    </a:lnTo>
                    <a:lnTo>
                      <a:pt x="66" y="33"/>
                    </a:lnTo>
                    <a:lnTo>
                      <a:pt x="52" y="34"/>
                    </a:lnTo>
                    <a:lnTo>
                      <a:pt x="38" y="33"/>
                    </a:lnTo>
                    <a:lnTo>
                      <a:pt x="26" y="30"/>
                    </a:lnTo>
                    <a:lnTo>
                      <a:pt x="15" y="26"/>
                    </a:lnTo>
                    <a:lnTo>
                      <a:pt x="7" y="21"/>
                    </a:lnTo>
                    <a:lnTo>
                      <a:pt x="3" y="19"/>
                    </a:lnTo>
                    <a:lnTo>
                      <a:pt x="0" y="17"/>
                    </a:lnTo>
                    <a:lnTo>
                      <a:pt x="3" y="16"/>
                    </a:lnTo>
                    <a:lnTo>
                      <a:pt x="7" y="13"/>
                    </a:lnTo>
                    <a:lnTo>
                      <a:pt x="15" y="8"/>
                    </a:lnTo>
                    <a:lnTo>
                      <a:pt x="26" y="4"/>
                    </a:lnTo>
                    <a:lnTo>
                      <a:pt x="38" y="1"/>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2" name="Freeform 59"/>
              <p:cNvSpPr>
                <a:spLocks noEditPoints="1"/>
              </p:cNvSpPr>
              <p:nvPr/>
            </p:nvSpPr>
            <p:spPr bwMode="auto">
              <a:xfrm>
                <a:off x="-204" y="836"/>
                <a:ext cx="96" cy="96"/>
              </a:xfrm>
              <a:custGeom>
                <a:avLst/>
                <a:gdLst>
                  <a:gd name="T0" fmla="*/ 204 w 480"/>
                  <a:gd name="T1" fmla="*/ 20 h 484"/>
                  <a:gd name="T2" fmla="*/ 137 w 480"/>
                  <a:gd name="T3" fmla="*/ 42 h 484"/>
                  <a:gd name="T4" fmla="*/ 82 w 480"/>
                  <a:gd name="T5" fmla="*/ 83 h 484"/>
                  <a:gd name="T6" fmla="*/ 42 w 480"/>
                  <a:gd name="T7" fmla="*/ 139 h 484"/>
                  <a:gd name="T8" fmla="*/ 20 w 480"/>
                  <a:gd name="T9" fmla="*/ 206 h 484"/>
                  <a:gd name="T10" fmla="*/ 20 w 480"/>
                  <a:gd name="T11" fmla="*/ 279 h 484"/>
                  <a:gd name="T12" fmla="*/ 42 w 480"/>
                  <a:gd name="T13" fmla="*/ 345 h 484"/>
                  <a:gd name="T14" fmla="*/ 82 w 480"/>
                  <a:gd name="T15" fmla="*/ 402 h 484"/>
                  <a:gd name="T16" fmla="*/ 137 w 480"/>
                  <a:gd name="T17" fmla="*/ 441 h 484"/>
                  <a:gd name="T18" fmla="*/ 204 w 480"/>
                  <a:gd name="T19" fmla="*/ 464 h 484"/>
                  <a:gd name="T20" fmla="*/ 276 w 480"/>
                  <a:gd name="T21" fmla="*/ 464 h 484"/>
                  <a:gd name="T22" fmla="*/ 342 w 480"/>
                  <a:gd name="T23" fmla="*/ 441 h 484"/>
                  <a:gd name="T24" fmla="*/ 397 w 480"/>
                  <a:gd name="T25" fmla="*/ 402 h 484"/>
                  <a:gd name="T26" fmla="*/ 437 w 480"/>
                  <a:gd name="T27" fmla="*/ 345 h 484"/>
                  <a:gd name="T28" fmla="*/ 459 w 480"/>
                  <a:gd name="T29" fmla="*/ 279 h 484"/>
                  <a:gd name="T30" fmla="*/ 459 w 480"/>
                  <a:gd name="T31" fmla="*/ 205 h 484"/>
                  <a:gd name="T32" fmla="*/ 437 w 480"/>
                  <a:gd name="T33" fmla="*/ 138 h 484"/>
                  <a:gd name="T34" fmla="*/ 397 w 480"/>
                  <a:gd name="T35" fmla="*/ 83 h 484"/>
                  <a:gd name="T36" fmla="*/ 342 w 480"/>
                  <a:gd name="T37" fmla="*/ 42 h 484"/>
                  <a:gd name="T38" fmla="*/ 276 w 480"/>
                  <a:gd name="T39" fmla="*/ 20 h 484"/>
                  <a:gd name="T40" fmla="*/ 240 w 480"/>
                  <a:gd name="T41" fmla="*/ 0 h 484"/>
                  <a:gd name="T42" fmla="*/ 316 w 480"/>
                  <a:gd name="T43" fmla="*/ 12 h 484"/>
                  <a:gd name="T44" fmla="*/ 382 w 480"/>
                  <a:gd name="T45" fmla="*/ 47 h 484"/>
                  <a:gd name="T46" fmla="*/ 433 w 480"/>
                  <a:gd name="T47" fmla="*/ 100 h 484"/>
                  <a:gd name="T48" fmla="*/ 467 w 480"/>
                  <a:gd name="T49" fmla="*/ 165 h 484"/>
                  <a:gd name="T50" fmla="*/ 480 w 480"/>
                  <a:gd name="T51" fmla="*/ 242 h 484"/>
                  <a:gd name="T52" fmla="*/ 467 w 480"/>
                  <a:gd name="T53" fmla="*/ 318 h 484"/>
                  <a:gd name="T54" fmla="*/ 433 w 480"/>
                  <a:gd name="T55" fmla="*/ 385 h 484"/>
                  <a:gd name="T56" fmla="*/ 382 w 480"/>
                  <a:gd name="T57" fmla="*/ 437 h 484"/>
                  <a:gd name="T58" fmla="*/ 316 w 480"/>
                  <a:gd name="T59" fmla="*/ 472 h 484"/>
                  <a:gd name="T60" fmla="*/ 240 w 480"/>
                  <a:gd name="T61" fmla="*/ 484 h 484"/>
                  <a:gd name="T62" fmla="*/ 164 w 480"/>
                  <a:gd name="T63" fmla="*/ 472 h 484"/>
                  <a:gd name="T64" fmla="*/ 98 w 480"/>
                  <a:gd name="T65" fmla="*/ 437 h 484"/>
                  <a:gd name="T66" fmla="*/ 47 w 480"/>
                  <a:gd name="T67" fmla="*/ 385 h 484"/>
                  <a:gd name="T68" fmla="*/ 12 w 480"/>
                  <a:gd name="T69" fmla="*/ 318 h 484"/>
                  <a:gd name="T70" fmla="*/ 0 w 480"/>
                  <a:gd name="T71" fmla="*/ 242 h 484"/>
                  <a:gd name="T72" fmla="*/ 12 w 480"/>
                  <a:gd name="T73" fmla="*/ 165 h 484"/>
                  <a:gd name="T74" fmla="*/ 47 w 480"/>
                  <a:gd name="T75" fmla="*/ 100 h 484"/>
                  <a:gd name="T76" fmla="*/ 98 w 480"/>
                  <a:gd name="T77" fmla="*/ 47 h 484"/>
                  <a:gd name="T78" fmla="*/ 164 w 480"/>
                  <a:gd name="T79" fmla="*/ 12 h 484"/>
                  <a:gd name="T80" fmla="*/ 240 w 480"/>
                  <a:gd name="T8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0" h="484">
                    <a:moveTo>
                      <a:pt x="240" y="18"/>
                    </a:moveTo>
                    <a:lnTo>
                      <a:pt x="204" y="20"/>
                    </a:lnTo>
                    <a:lnTo>
                      <a:pt x="169" y="28"/>
                    </a:lnTo>
                    <a:lnTo>
                      <a:pt x="137" y="42"/>
                    </a:lnTo>
                    <a:lnTo>
                      <a:pt x="108" y="61"/>
                    </a:lnTo>
                    <a:lnTo>
                      <a:pt x="82" y="83"/>
                    </a:lnTo>
                    <a:lnTo>
                      <a:pt x="59" y="109"/>
                    </a:lnTo>
                    <a:lnTo>
                      <a:pt x="42" y="139"/>
                    </a:lnTo>
                    <a:lnTo>
                      <a:pt x="28" y="171"/>
                    </a:lnTo>
                    <a:lnTo>
                      <a:pt x="20" y="206"/>
                    </a:lnTo>
                    <a:lnTo>
                      <a:pt x="17" y="242"/>
                    </a:lnTo>
                    <a:lnTo>
                      <a:pt x="20" y="279"/>
                    </a:lnTo>
                    <a:lnTo>
                      <a:pt x="28" y="313"/>
                    </a:lnTo>
                    <a:lnTo>
                      <a:pt x="42" y="345"/>
                    </a:lnTo>
                    <a:lnTo>
                      <a:pt x="59" y="375"/>
                    </a:lnTo>
                    <a:lnTo>
                      <a:pt x="82" y="402"/>
                    </a:lnTo>
                    <a:lnTo>
                      <a:pt x="108" y="423"/>
                    </a:lnTo>
                    <a:lnTo>
                      <a:pt x="137" y="441"/>
                    </a:lnTo>
                    <a:lnTo>
                      <a:pt x="169" y="456"/>
                    </a:lnTo>
                    <a:lnTo>
                      <a:pt x="204" y="464"/>
                    </a:lnTo>
                    <a:lnTo>
                      <a:pt x="240" y="467"/>
                    </a:lnTo>
                    <a:lnTo>
                      <a:pt x="276" y="464"/>
                    </a:lnTo>
                    <a:lnTo>
                      <a:pt x="310" y="456"/>
                    </a:lnTo>
                    <a:lnTo>
                      <a:pt x="342" y="441"/>
                    </a:lnTo>
                    <a:lnTo>
                      <a:pt x="371" y="423"/>
                    </a:lnTo>
                    <a:lnTo>
                      <a:pt x="397" y="402"/>
                    </a:lnTo>
                    <a:lnTo>
                      <a:pt x="419" y="375"/>
                    </a:lnTo>
                    <a:lnTo>
                      <a:pt x="437" y="345"/>
                    </a:lnTo>
                    <a:lnTo>
                      <a:pt x="451" y="313"/>
                    </a:lnTo>
                    <a:lnTo>
                      <a:pt x="459" y="279"/>
                    </a:lnTo>
                    <a:lnTo>
                      <a:pt x="462" y="242"/>
                    </a:lnTo>
                    <a:lnTo>
                      <a:pt x="459" y="205"/>
                    </a:lnTo>
                    <a:lnTo>
                      <a:pt x="451" y="171"/>
                    </a:lnTo>
                    <a:lnTo>
                      <a:pt x="437" y="138"/>
                    </a:lnTo>
                    <a:lnTo>
                      <a:pt x="419" y="109"/>
                    </a:lnTo>
                    <a:lnTo>
                      <a:pt x="397" y="83"/>
                    </a:lnTo>
                    <a:lnTo>
                      <a:pt x="371" y="61"/>
                    </a:lnTo>
                    <a:lnTo>
                      <a:pt x="342" y="42"/>
                    </a:lnTo>
                    <a:lnTo>
                      <a:pt x="310" y="28"/>
                    </a:lnTo>
                    <a:lnTo>
                      <a:pt x="276" y="20"/>
                    </a:lnTo>
                    <a:lnTo>
                      <a:pt x="240" y="18"/>
                    </a:lnTo>
                    <a:close/>
                    <a:moveTo>
                      <a:pt x="240" y="0"/>
                    </a:moveTo>
                    <a:lnTo>
                      <a:pt x="278" y="3"/>
                    </a:lnTo>
                    <a:lnTo>
                      <a:pt x="316" y="12"/>
                    </a:lnTo>
                    <a:lnTo>
                      <a:pt x="350" y="27"/>
                    </a:lnTo>
                    <a:lnTo>
                      <a:pt x="382" y="47"/>
                    </a:lnTo>
                    <a:lnTo>
                      <a:pt x="410" y="71"/>
                    </a:lnTo>
                    <a:lnTo>
                      <a:pt x="433" y="100"/>
                    </a:lnTo>
                    <a:lnTo>
                      <a:pt x="452" y="131"/>
                    </a:lnTo>
                    <a:lnTo>
                      <a:pt x="467" y="165"/>
                    </a:lnTo>
                    <a:lnTo>
                      <a:pt x="477" y="203"/>
                    </a:lnTo>
                    <a:lnTo>
                      <a:pt x="480" y="242"/>
                    </a:lnTo>
                    <a:lnTo>
                      <a:pt x="477" y="282"/>
                    </a:lnTo>
                    <a:lnTo>
                      <a:pt x="467" y="318"/>
                    </a:lnTo>
                    <a:lnTo>
                      <a:pt x="452" y="353"/>
                    </a:lnTo>
                    <a:lnTo>
                      <a:pt x="433" y="385"/>
                    </a:lnTo>
                    <a:lnTo>
                      <a:pt x="410" y="413"/>
                    </a:lnTo>
                    <a:lnTo>
                      <a:pt x="382" y="437"/>
                    </a:lnTo>
                    <a:lnTo>
                      <a:pt x="350" y="457"/>
                    </a:lnTo>
                    <a:lnTo>
                      <a:pt x="316" y="472"/>
                    </a:lnTo>
                    <a:lnTo>
                      <a:pt x="278" y="481"/>
                    </a:lnTo>
                    <a:lnTo>
                      <a:pt x="240" y="484"/>
                    </a:lnTo>
                    <a:lnTo>
                      <a:pt x="201" y="481"/>
                    </a:lnTo>
                    <a:lnTo>
                      <a:pt x="164" y="472"/>
                    </a:lnTo>
                    <a:lnTo>
                      <a:pt x="130" y="457"/>
                    </a:lnTo>
                    <a:lnTo>
                      <a:pt x="98" y="437"/>
                    </a:lnTo>
                    <a:lnTo>
                      <a:pt x="70" y="413"/>
                    </a:lnTo>
                    <a:lnTo>
                      <a:pt x="47" y="385"/>
                    </a:lnTo>
                    <a:lnTo>
                      <a:pt x="26" y="353"/>
                    </a:lnTo>
                    <a:lnTo>
                      <a:pt x="12" y="318"/>
                    </a:lnTo>
                    <a:lnTo>
                      <a:pt x="3" y="282"/>
                    </a:lnTo>
                    <a:lnTo>
                      <a:pt x="0" y="242"/>
                    </a:lnTo>
                    <a:lnTo>
                      <a:pt x="3" y="203"/>
                    </a:lnTo>
                    <a:lnTo>
                      <a:pt x="12" y="165"/>
                    </a:lnTo>
                    <a:lnTo>
                      <a:pt x="26" y="131"/>
                    </a:lnTo>
                    <a:lnTo>
                      <a:pt x="47" y="100"/>
                    </a:lnTo>
                    <a:lnTo>
                      <a:pt x="70" y="71"/>
                    </a:lnTo>
                    <a:lnTo>
                      <a:pt x="98" y="47"/>
                    </a:lnTo>
                    <a:lnTo>
                      <a:pt x="130" y="27"/>
                    </a:lnTo>
                    <a:lnTo>
                      <a:pt x="164" y="12"/>
                    </a:lnTo>
                    <a:lnTo>
                      <a:pt x="201" y="3"/>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3" name="Freeform 60"/>
              <p:cNvSpPr>
                <a:spLocks/>
              </p:cNvSpPr>
              <p:nvPr/>
            </p:nvSpPr>
            <p:spPr bwMode="auto">
              <a:xfrm>
                <a:off x="-174" y="866"/>
                <a:ext cx="15" cy="14"/>
              </a:xfrm>
              <a:custGeom>
                <a:avLst/>
                <a:gdLst>
                  <a:gd name="T0" fmla="*/ 0 w 73"/>
                  <a:gd name="T1" fmla="*/ 0 h 74"/>
                  <a:gd name="T2" fmla="*/ 3 w 73"/>
                  <a:gd name="T3" fmla="*/ 1 h 74"/>
                  <a:gd name="T4" fmla="*/ 11 w 73"/>
                  <a:gd name="T5" fmla="*/ 3 h 74"/>
                  <a:gd name="T6" fmla="*/ 22 w 73"/>
                  <a:gd name="T7" fmla="*/ 8 h 74"/>
                  <a:gd name="T8" fmla="*/ 35 w 73"/>
                  <a:gd name="T9" fmla="*/ 14 h 74"/>
                  <a:gd name="T10" fmla="*/ 48 w 73"/>
                  <a:gd name="T11" fmla="*/ 25 h 74"/>
                  <a:gd name="T12" fmla="*/ 59 w 73"/>
                  <a:gd name="T13" fmla="*/ 38 h 74"/>
                  <a:gd name="T14" fmla="*/ 65 w 73"/>
                  <a:gd name="T15" fmla="*/ 51 h 74"/>
                  <a:gd name="T16" fmla="*/ 69 w 73"/>
                  <a:gd name="T17" fmla="*/ 63 h 74"/>
                  <a:gd name="T18" fmla="*/ 72 w 73"/>
                  <a:gd name="T19" fmla="*/ 70 h 74"/>
                  <a:gd name="T20" fmla="*/ 73 w 73"/>
                  <a:gd name="T21" fmla="*/ 74 h 74"/>
                  <a:gd name="T22" fmla="*/ 69 w 73"/>
                  <a:gd name="T23" fmla="*/ 74 h 74"/>
                  <a:gd name="T24" fmla="*/ 61 w 73"/>
                  <a:gd name="T25" fmla="*/ 71 h 74"/>
                  <a:gd name="T26" fmla="*/ 50 w 73"/>
                  <a:gd name="T27" fmla="*/ 67 h 74"/>
                  <a:gd name="T28" fmla="*/ 37 w 73"/>
                  <a:gd name="T29" fmla="*/ 60 h 74"/>
                  <a:gd name="T30" fmla="*/ 25 w 73"/>
                  <a:gd name="T31" fmla="*/ 50 h 74"/>
                  <a:gd name="T32" fmla="*/ 14 w 73"/>
                  <a:gd name="T33" fmla="*/ 37 h 74"/>
                  <a:gd name="T34" fmla="*/ 6 w 73"/>
                  <a:gd name="T35" fmla="*/ 23 h 74"/>
                  <a:gd name="T36" fmla="*/ 2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3" y="1"/>
                    </a:lnTo>
                    <a:lnTo>
                      <a:pt x="11" y="3"/>
                    </a:lnTo>
                    <a:lnTo>
                      <a:pt x="22" y="8"/>
                    </a:lnTo>
                    <a:lnTo>
                      <a:pt x="35" y="14"/>
                    </a:lnTo>
                    <a:lnTo>
                      <a:pt x="48" y="25"/>
                    </a:lnTo>
                    <a:lnTo>
                      <a:pt x="59" y="38"/>
                    </a:lnTo>
                    <a:lnTo>
                      <a:pt x="65" y="51"/>
                    </a:lnTo>
                    <a:lnTo>
                      <a:pt x="69" y="63"/>
                    </a:lnTo>
                    <a:lnTo>
                      <a:pt x="72" y="70"/>
                    </a:lnTo>
                    <a:lnTo>
                      <a:pt x="73" y="74"/>
                    </a:lnTo>
                    <a:lnTo>
                      <a:pt x="69" y="74"/>
                    </a:lnTo>
                    <a:lnTo>
                      <a:pt x="61" y="71"/>
                    </a:lnTo>
                    <a:lnTo>
                      <a:pt x="50" y="67"/>
                    </a:lnTo>
                    <a:lnTo>
                      <a:pt x="37" y="60"/>
                    </a:lnTo>
                    <a:lnTo>
                      <a:pt x="25" y="50"/>
                    </a:lnTo>
                    <a:lnTo>
                      <a:pt x="14" y="37"/>
                    </a:lnTo>
                    <a:lnTo>
                      <a:pt x="6" y="23"/>
                    </a:lnTo>
                    <a:lnTo>
                      <a:pt x="2"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4" name="Freeform 61"/>
              <p:cNvSpPr>
                <a:spLocks/>
              </p:cNvSpPr>
              <p:nvPr/>
            </p:nvSpPr>
            <p:spPr bwMode="auto">
              <a:xfrm>
                <a:off x="-174" y="888"/>
                <a:ext cx="15" cy="14"/>
              </a:xfrm>
              <a:custGeom>
                <a:avLst/>
                <a:gdLst>
                  <a:gd name="T0" fmla="*/ 73 w 73"/>
                  <a:gd name="T1" fmla="*/ 0 h 74"/>
                  <a:gd name="T2" fmla="*/ 72 w 73"/>
                  <a:gd name="T3" fmla="*/ 3 h 74"/>
                  <a:gd name="T4" fmla="*/ 69 w 73"/>
                  <a:gd name="T5" fmla="*/ 12 h 74"/>
                  <a:gd name="T6" fmla="*/ 65 w 73"/>
                  <a:gd name="T7" fmla="*/ 24 h 74"/>
                  <a:gd name="T8" fmla="*/ 59 w 73"/>
                  <a:gd name="T9" fmla="*/ 37 h 74"/>
                  <a:gd name="T10" fmla="*/ 48 w 73"/>
                  <a:gd name="T11" fmla="*/ 50 h 74"/>
                  <a:gd name="T12" fmla="*/ 35 w 73"/>
                  <a:gd name="T13" fmla="*/ 60 h 74"/>
                  <a:gd name="T14" fmla="*/ 22 w 73"/>
                  <a:gd name="T15" fmla="*/ 67 h 74"/>
                  <a:gd name="T16" fmla="*/ 11 w 73"/>
                  <a:gd name="T17" fmla="*/ 71 h 74"/>
                  <a:gd name="T18" fmla="*/ 3 w 73"/>
                  <a:gd name="T19" fmla="*/ 74 h 74"/>
                  <a:gd name="T20" fmla="*/ 0 w 73"/>
                  <a:gd name="T21" fmla="*/ 74 h 74"/>
                  <a:gd name="T22" fmla="*/ 0 w 73"/>
                  <a:gd name="T23" fmla="*/ 70 h 74"/>
                  <a:gd name="T24" fmla="*/ 2 w 73"/>
                  <a:gd name="T25" fmla="*/ 63 h 74"/>
                  <a:gd name="T26" fmla="*/ 6 w 73"/>
                  <a:gd name="T27" fmla="*/ 51 h 74"/>
                  <a:gd name="T28" fmla="*/ 14 w 73"/>
                  <a:gd name="T29" fmla="*/ 38 h 74"/>
                  <a:gd name="T30" fmla="*/ 25 w 73"/>
                  <a:gd name="T31" fmla="*/ 25 h 74"/>
                  <a:gd name="T32" fmla="*/ 37 w 73"/>
                  <a:gd name="T33" fmla="*/ 14 h 74"/>
                  <a:gd name="T34" fmla="*/ 50 w 73"/>
                  <a:gd name="T35" fmla="*/ 8 h 74"/>
                  <a:gd name="T36" fmla="*/ 61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69" y="12"/>
                    </a:lnTo>
                    <a:lnTo>
                      <a:pt x="65" y="24"/>
                    </a:lnTo>
                    <a:lnTo>
                      <a:pt x="59" y="37"/>
                    </a:lnTo>
                    <a:lnTo>
                      <a:pt x="48" y="50"/>
                    </a:lnTo>
                    <a:lnTo>
                      <a:pt x="35" y="60"/>
                    </a:lnTo>
                    <a:lnTo>
                      <a:pt x="22" y="67"/>
                    </a:lnTo>
                    <a:lnTo>
                      <a:pt x="11" y="71"/>
                    </a:lnTo>
                    <a:lnTo>
                      <a:pt x="3" y="74"/>
                    </a:lnTo>
                    <a:lnTo>
                      <a:pt x="0" y="74"/>
                    </a:lnTo>
                    <a:lnTo>
                      <a:pt x="0" y="70"/>
                    </a:lnTo>
                    <a:lnTo>
                      <a:pt x="2" y="63"/>
                    </a:lnTo>
                    <a:lnTo>
                      <a:pt x="6" y="51"/>
                    </a:lnTo>
                    <a:lnTo>
                      <a:pt x="14" y="38"/>
                    </a:lnTo>
                    <a:lnTo>
                      <a:pt x="25" y="25"/>
                    </a:lnTo>
                    <a:lnTo>
                      <a:pt x="37" y="14"/>
                    </a:lnTo>
                    <a:lnTo>
                      <a:pt x="50" y="8"/>
                    </a:lnTo>
                    <a:lnTo>
                      <a:pt x="61"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5" name="Freeform 62"/>
              <p:cNvSpPr>
                <a:spLocks/>
              </p:cNvSpPr>
              <p:nvPr/>
            </p:nvSpPr>
            <p:spPr bwMode="auto">
              <a:xfrm>
                <a:off x="-181" y="881"/>
                <a:ext cx="20" cy="6"/>
              </a:xfrm>
              <a:custGeom>
                <a:avLst/>
                <a:gdLst>
                  <a:gd name="T0" fmla="*/ 51 w 102"/>
                  <a:gd name="T1" fmla="*/ 0 h 34"/>
                  <a:gd name="T2" fmla="*/ 65 w 102"/>
                  <a:gd name="T3" fmla="*/ 1 h 34"/>
                  <a:gd name="T4" fmla="*/ 77 w 102"/>
                  <a:gd name="T5" fmla="*/ 4 h 34"/>
                  <a:gd name="T6" fmla="*/ 87 w 102"/>
                  <a:gd name="T7" fmla="*/ 8 h 34"/>
                  <a:gd name="T8" fmla="*/ 95 w 102"/>
                  <a:gd name="T9" fmla="*/ 13 h 34"/>
                  <a:gd name="T10" fmla="*/ 100 w 102"/>
                  <a:gd name="T11" fmla="*/ 16 h 34"/>
                  <a:gd name="T12" fmla="*/ 102 w 102"/>
                  <a:gd name="T13" fmla="*/ 17 h 34"/>
                  <a:gd name="T14" fmla="*/ 100 w 102"/>
                  <a:gd name="T15" fmla="*/ 19 h 34"/>
                  <a:gd name="T16" fmla="*/ 95 w 102"/>
                  <a:gd name="T17" fmla="*/ 21 h 34"/>
                  <a:gd name="T18" fmla="*/ 87 w 102"/>
                  <a:gd name="T19" fmla="*/ 26 h 34"/>
                  <a:gd name="T20" fmla="*/ 77 w 102"/>
                  <a:gd name="T21" fmla="*/ 30 h 34"/>
                  <a:gd name="T22" fmla="*/ 65 w 102"/>
                  <a:gd name="T23" fmla="*/ 33 h 34"/>
                  <a:gd name="T24" fmla="*/ 51 w 102"/>
                  <a:gd name="T25" fmla="*/ 34 h 34"/>
                  <a:gd name="T26" fmla="*/ 37 w 102"/>
                  <a:gd name="T27" fmla="*/ 33 h 34"/>
                  <a:gd name="T28" fmla="*/ 24 w 102"/>
                  <a:gd name="T29" fmla="*/ 30 h 34"/>
                  <a:gd name="T30" fmla="*/ 15 w 102"/>
                  <a:gd name="T31" fmla="*/ 26 h 34"/>
                  <a:gd name="T32" fmla="*/ 6 w 102"/>
                  <a:gd name="T33" fmla="*/ 21 h 34"/>
                  <a:gd name="T34" fmla="*/ 1 w 102"/>
                  <a:gd name="T35" fmla="*/ 19 h 34"/>
                  <a:gd name="T36" fmla="*/ 0 w 102"/>
                  <a:gd name="T37" fmla="*/ 17 h 34"/>
                  <a:gd name="T38" fmla="*/ 1 w 102"/>
                  <a:gd name="T39" fmla="*/ 16 h 34"/>
                  <a:gd name="T40" fmla="*/ 6 w 102"/>
                  <a:gd name="T41" fmla="*/ 13 h 34"/>
                  <a:gd name="T42" fmla="*/ 15 w 102"/>
                  <a:gd name="T43" fmla="*/ 8 h 34"/>
                  <a:gd name="T44" fmla="*/ 24 w 102"/>
                  <a:gd name="T45" fmla="*/ 4 h 34"/>
                  <a:gd name="T46" fmla="*/ 37 w 102"/>
                  <a:gd name="T47" fmla="*/ 1 h 34"/>
                  <a:gd name="T48" fmla="*/ 51 w 102"/>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34">
                    <a:moveTo>
                      <a:pt x="51" y="0"/>
                    </a:moveTo>
                    <a:lnTo>
                      <a:pt x="65" y="1"/>
                    </a:lnTo>
                    <a:lnTo>
                      <a:pt x="77" y="4"/>
                    </a:lnTo>
                    <a:lnTo>
                      <a:pt x="87" y="8"/>
                    </a:lnTo>
                    <a:lnTo>
                      <a:pt x="95" y="13"/>
                    </a:lnTo>
                    <a:lnTo>
                      <a:pt x="100" y="16"/>
                    </a:lnTo>
                    <a:lnTo>
                      <a:pt x="102" y="17"/>
                    </a:lnTo>
                    <a:lnTo>
                      <a:pt x="100" y="19"/>
                    </a:lnTo>
                    <a:lnTo>
                      <a:pt x="95" y="21"/>
                    </a:lnTo>
                    <a:lnTo>
                      <a:pt x="87" y="26"/>
                    </a:lnTo>
                    <a:lnTo>
                      <a:pt x="77" y="30"/>
                    </a:lnTo>
                    <a:lnTo>
                      <a:pt x="65" y="33"/>
                    </a:lnTo>
                    <a:lnTo>
                      <a:pt x="51" y="34"/>
                    </a:lnTo>
                    <a:lnTo>
                      <a:pt x="37" y="33"/>
                    </a:lnTo>
                    <a:lnTo>
                      <a:pt x="24" y="30"/>
                    </a:lnTo>
                    <a:lnTo>
                      <a:pt x="15" y="26"/>
                    </a:lnTo>
                    <a:lnTo>
                      <a:pt x="6" y="21"/>
                    </a:lnTo>
                    <a:lnTo>
                      <a:pt x="1" y="19"/>
                    </a:lnTo>
                    <a:lnTo>
                      <a:pt x="0" y="17"/>
                    </a:lnTo>
                    <a:lnTo>
                      <a:pt x="1" y="16"/>
                    </a:lnTo>
                    <a:lnTo>
                      <a:pt x="6" y="13"/>
                    </a:lnTo>
                    <a:lnTo>
                      <a:pt x="15" y="8"/>
                    </a:lnTo>
                    <a:lnTo>
                      <a:pt x="24"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6" name="Freeform 63"/>
              <p:cNvSpPr>
                <a:spLocks/>
              </p:cNvSpPr>
              <p:nvPr/>
            </p:nvSpPr>
            <p:spPr bwMode="auto">
              <a:xfrm>
                <a:off x="-159" y="889"/>
                <a:ext cx="7" cy="21"/>
              </a:xfrm>
              <a:custGeom>
                <a:avLst/>
                <a:gdLst>
                  <a:gd name="T0" fmla="*/ 17 w 34"/>
                  <a:gd name="T1" fmla="*/ 0 h 104"/>
                  <a:gd name="T2" fmla="*/ 18 w 34"/>
                  <a:gd name="T3" fmla="*/ 2 h 104"/>
                  <a:gd name="T4" fmla="*/ 21 w 34"/>
                  <a:gd name="T5" fmla="*/ 7 h 104"/>
                  <a:gd name="T6" fmla="*/ 25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5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8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8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5" y="15"/>
                    </a:lnTo>
                    <a:lnTo>
                      <a:pt x="30" y="26"/>
                    </a:lnTo>
                    <a:lnTo>
                      <a:pt x="33" y="39"/>
                    </a:lnTo>
                    <a:lnTo>
                      <a:pt x="34" y="52"/>
                    </a:lnTo>
                    <a:lnTo>
                      <a:pt x="33" y="66"/>
                    </a:lnTo>
                    <a:lnTo>
                      <a:pt x="30" y="79"/>
                    </a:lnTo>
                    <a:lnTo>
                      <a:pt x="25" y="89"/>
                    </a:lnTo>
                    <a:lnTo>
                      <a:pt x="21" y="97"/>
                    </a:lnTo>
                    <a:lnTo>
                      <a:pt x="18" y="102"/>
                    </a:lnTo>
                    <a:lnTo>
                      <a:pt x="17" y="104"/>
                    </a:lnTo>
                    <a:lnTo>
                      <a:pt x="16" y="102"/>
                    </a:lnTo>
                    <a:lnTo>
                      <a:pt x="13" y="97"/>
                    </a:lnTo>
                    <a:lnTo>
                      <a:pt x="8" y="89"/>
                    </a:lnTo>
                    <a:lnTo>
                      <a:pt x="4" y="79"/>
                    </a:lnTo>
                    <a:lnTo>
                      <a:pt x="1" y="66"/>
                    </a:lnTo>
                    <a:lnTo>
                      <a:pt x="0" y="52"/>
                    </a:lnTo>
                    <a:lnTo>
                      <a:pt x="1" y="39"/>
                    </a:lnTo>
                    <a:lnTo>
                      <a:pt x="4" y="26"/>
                    </a:lnTo>
                    <a:lnTo>
                      <a:pt x="8"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7" name="Freeform 64"/>
              <p:cNvSpPr>
                <a:spLocks/>
              </p:cNvSpPr>
              <p:nvPr/>
            </p:nvSpPr>
            <p:spPr bwMode="auto">
              <a:xfrm>
                <a:off x="-151" y="1022"/>
                <a:ext cx="153" cy="19"/>
              </a:xfrm>
              <a:custGeom>
                <a:avLst/>
                <a:gdLst>
                  <a:gd name="T0" fmla="*/ 261 w 767"/>
                  <a:gd name="T1" fmla="*/ 1 h 96"/>
                  <a:gd name="T2" fmla="*/ 306 w 767"/>
                  <a:gd name="T3" fmla="*/ 11 h 96"/>
                  <a:gd name="T4" fmla="*/ 344 w 767"/>
                  <a:gd name="T5" fmla="*/ 23 h 96"/>
                  <a:gd name="T6" fmla="*/ 373 w 767"/>
                  <a:gd name="T7" fmla="*/ 32 h 96"/>
                  <a:gd name="T8" fmla="*/ 395 w 767"/>
                  <a:gd name="T9" fmla="*/ 32 h 96"/>
                  <a:gd name="T10" fmla="*/ 432 w 767"/>
                  <a:gd name="T11" fmla="*/ 24 h 96"/>
                  <a:gd name="T12" fmla="*/ 478 w 767"/>
                  <a:gd name="T13" fmla="*/ 14 h 96"/>
                  <a:gd name="T14" fmla="*/ 534 w 767"/>
                  <a:gd name="T15" fmla="*/ 6 h 96"/>
                  <a:gd name="T16" fmla="*/ 593 w 767"/>
                  <a:gd name="T17" fmla="*/ 6 h 96"/>
                  <a:gd name="T18" fmla="*/ 650 w 767"/>
                  <a:gd name="T19" fmla="*/ 11 h 96"/>
                  <a:gd name="T20" fmla="*/ 702 w 767"/>
                  <a:gd name="T21" fmla="*/ 19 h 96"/>
                  <a:gd name="T22" fmla="*/ 741 w 767"/>
                  <a:gd name="T23" fmla="*/ 27 h 96"/>
                  <a:gd name="T24" fmla="*/ 764 w 767"/>
                  <a:gd name="T25" fmla="*/ 33 h 96"/>
                  <a:gd name="T26" fmla="*/ 764 w 767"/>
                  <a:gd name="T27" fmla="*/ 35 h 96"/>
                  <a:gd name="T28" fmla="*/ 744 w 767"/>
                  <a:gd name="T29" fmla="*/ 45 h 96"/>
                  <a:gd name="T30" fmla="*/ 708 w 767"/>
                  <a:gd name="T31" fmla="*/ 60 h 96"/>
                  <a:gd name="T32" fmla="*/ 657 w 767"/>
                  <a:gd name="T33" fmla="*/ 76 h 96"/>
                  <a:gd name="T34" fmla="*/ 593 w 767"/>
                  <a:gd name="T35" fmla="*/ 89 h 96"/>
                  <a:gd name="T36" fmla="*/ 516 w 767"/>
                  <a:gd name="T37" fmla="*/ 92 h 96"/>
                  <a:gd name="T38" fmla="*/ 429 w 767"/>
                  <a:gd name="T39" fmla="*/ 87 h 96"/>
                  <a:gd name="T40" fmla="*/ 353 w 767"/>
                  <a:gd name="T41" fmla="*/ 87 h 96"/>
                  <a:gd name="T42" fmla="*/ 292 w 767"/>
                  <a:gd name="T43" fmla="*/ 93 h 96"/>
                  <a:gd name="T44" fmla="*/ 235 w 767"/>
                  <a:gd name="T45" fmla="*/ 96 h 96"/>
                  <a:gd name="T46" fmla="*/ 164 w 767"/>
                  <a:gd name="T47" fmla="*/ 89 h 96"/>
                  <a:gd name="T48" fmla="*/ 103 w 767"/>
                  <a:gd name="T49" fmla="*/ 75 h 96"/>
                  <a:gd name="T50" fmla="*/ 55 w 767"/>
                  <a:gd name="T51" fmla="*/ 59 h 96"/>
                  <a:gd name="T52" fmla="*/ 21 w 767"/>
                  <a:gd name="T53" fmla="*/ 43 h 96"/>
                  <a:gd name="T54" fmla="*/ 2 w 767"/>
                  <a:gd name="T55" fmla="*/ 34 h 96"/>
                  <a:gd name="T56" fmla="*/ 3 w 767"/>
                  <a:gd name="T57" fmla="*/ 33 h 96"/>
                  <a:gd name="T58" fmla="*/ 26 w 767"/>
                  <a:gd name="T59" fmla="*/ 27 h 96"/>
                  <a:gd name="T60" fmla="*/ 65 w 767"/>
                  <a:gd name="T61" fmla="*/ 19 h 96"/>
                  <a:gd name="T62" fmla="*/ 117 w 767"/>
                  <a:gd name="T63" fmla="*/ 10 h 96"/>
                  <a:gd name="T64" fmla="*/ 176 w 767"/>
                  <a:gd name="T65" fmla="*/ 4 h 96"/>
                  <a:gd name="T66" fmla="*/ 237 w 767"/>
                  <a:gd name="T6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7" h="96">
                    <a:moveTo>
                      <a:pt x="237" y="0"/>
                    </a:moveTo>
                    <a:lnTo>
                      <a:pt x="261" y="1"/>
                    </a:lnTo>
                    <a:lnTo>
                      <a:pt x="283" y="6"/>
                    </a:lnTo>
                    <a:lnTo>
                      <a:pt x="306" y="11"/>
                    </a:lnTo>
                    <a:lnTo>
                      <a:pt x="326" y="17"/>
                    </a:lnTo>
                    <a:lnTo>
                      <a:pt x="344" y="23"/>
                    </a:lnTo>
                    <a:lnTo>
                      <a:pt x="360" y="28"/>
                    </a:lnTo>
                    <a:lnTo>
                      <a:pt x="373" y="32"/>
                    </a:lnTo>
                    <a:lnTo>
                      <a:pt x="383" y="33"/>
                    </a:lnTo>
                    <a:lnTo>
                      <a:pt x="395" y="32"/>
                    </a:lnTo>
                    <a:lnTo>
                      <a:pt x="412" y="28"/>
                    </a:lnTo>
                    <a:lnTo>
                      <a:pt x="432" y="24"/>
                    </a:lnTo>
                    <a:lnTo>
                      <a:pt x="454" y="19"/>
                    </a:lnTo>
                    <a:lnTo>
                      <a:pt x="478" y="14"/>
                    </a:lnTo>
                    <a:lnTo>
                      <a:pt x="505" y="9"/>
                    </a:lnTo>
                    <a:lnTo>
                      <a:pt x="534" y="6"/>
                    </a:lnTo>
                    <a:lnTo>
                      <a:pt x="563" y="5"/>
                    </a:lnTo>
                    <a:lnTo>
                      <a:pt x="593" y="6"/>
                    </a:lnTo>
                    <a:lnTo>
                      <a:pt x="623" y="8"/>
                    </a:lnTo>
                    <a:lnTo>
                      <a:pt x="650" y="11"/>
                    </a:lnTo>
                    <a:lnTo>
                      <a:pt x="677" y="14"/>
                    </a:lnTo>
                    <a:lnTo>
                      <a:pt x="702" y="19"/>
                    </a:lnTo>
                    <a:lnTo>
                      <a:pt x="723" y="23"/>
                    </a:lnTo>
                    <a:lnTo>
                      <a:pt x="741" y="27"/>
                    </a:lnTo>
                    <a:lnTo>
                      <a:pt x="755" y="31"/>
                    </a:lnTo>
                    <a:lnTo>
                      <a:pt x="764" y="33"/>
                    </a:lnTo>
                    <a:lnTo>
                      <a:pt x="767" y="33"/>
                    </a:lnTo>
                    <a:lnTo>
                      <a:pt x="764" y="35"/>
                    </a:lnTo>
                    <a:lnTo>
                      <a:pt x="757" y="38"/>
                    </a:lnTo>
                    <a:lnTo>
                      <a:pt x="744" y="45"/>
                    </a:lnTo>
                    <a:lnTo>
                      <a:pt x="728" y="52"/>
                    </a:lnTo>
                    <a:lnTo>
                      <a:pt x="708" y="60"/>
                    </a:lnTo>
                    <a:lnTo>
                      <a:pt x="685" y="68"/>
                    </a:lnTo>
                    <a:lnTo>
                      <a:pt x="657" y="76"/>
                    </a:lnTo>
                    <a:lnTo>
                      <a:pt x="626" y="83"/>
                    </a:lnTo>
                    <a:lnTo>
                      <a:pt x="593" y="89"/>
                    </a:lnTo>
                    <a:lnTo>
                      <a:pt x="556" y="92"/>
                    </a:lnTo>
                    <a:lnTo>
                      <a:pt x="516" y="92"/>
                    </a:lnTo>
                    <a:lnTo>
                      <a:pt x="474" y="90"/>
                    </a:lnTo>
                    <a:lnTo>
                      <a:pt x="429" y="87"/>
                    </a:lnTo>
                    <a:lnTo>
                      <a:pt x="383" y="84"/>
                    </a:lnTo>
                    <a:lnTo>
                      <a:pt x="353" y="87"/>
                    </a:lnTo>
                    <a:lnTo>
                      <a:pt x="322" y="90"/>
                    </a:lnTo>
                    <a:lnTo>
                      <a:pt x="292" y="93"/>
                    </a:lnTo>
                    <a:lnTo>
                      <a:pt x="263" y="96"/>
                    </a:lnTo>
                    <a:lnTo>
                      <a:pt x="235" y="96"/>
                    </a:lnTo>
                    <a:lnTo>
                      <a:pt x="198" y="93"/>
                    </a:lnTo>
                    <a:lnTo>
                      <a:pt x="164" y="89"/>
                    </a:lnTo>
                    <a:lnTo>
                      <a:pt x="132" y="82"/>
                    </a:lnTo>
                    <a:lnTo>
                      <a:pt x="103" y="75"/>
                    </a:lnTo>
                    <a:lnTo>
                      <a:pt x="77" y="66"/>
                    </a:lnTo>
                    <a:lnTo>
                      <a:pt x="55" y="59"/>
                    </a:lnTo>
                    <a:lnTo>
                      <a:pt x="35" y="50"/>
                    </a:lnTo>
                    <a:lnTo>
                      <a:pt x="21" y="43"/>
                    </a:lnTo>
                    <a:lnTo>
                      <a:pt x="9" y="38"/>
                    </a:lnTo>
                    <a:lnTo>
                      <a:pt x="2" y="34"/>
                    </a:lnTo>
                    <a:lnTo>
                      <a:pt x="0" y="33"/>
                    </a:lnTo>
                    <a:lnTo>
                      <a:pt x="3" y="33"/>
                    </a:lnTo>
                    <a:lnTo>
                      <a:pt x="12" y="31"/>
                    </a:lnTo>
                    <a:lnTo>
                      <a:pt x="26" y="27"/>
                    </a:lnTo>
                    <a:lnTo>
                      <a:pt x="43" y="23"/>
                    </a:lnTo>
                    <a:lnTo>
                      <a:pt x="65" y="19"/>
                    </a:lnTo>
                    <a:lnTo>
                      <a:pt x="90" y="14"/>
                    </a:lnTo>
                    <a:lnTo>
                      <a:pt x="117" y="10"/>
                    </a:lnTo>
                    <a:lnTo>
                      <a:pt x="146" y="7"/>
                    </a:lnTo>
                    <a:lnTo>
                      <a:pt x="176" y="4"/>
                    </a:lnTo>
                    <a:lnTo>
                      <a:pt x="206" y="1"/>
                    </a:lnTo>
                    <a:lnTo>
                      <a:pt x="2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8" name="Freeform 65"/>
              <p:cNvSpPr>
                <a:spLocks/>
              </p:cNvSpPr>
              <p:nvPr/>
            </p:nvSpPr>
            <p:spPr bwMode="auto">
              <a:xfrm>
                <a:off x="-159" y="858"/>
                <a:ext cx="7" cy="21"/>
              </a:xfrm>
              <a:custGeom>
                <a:avLst/>
                <a:gdLst>
                  <a:gd name="T0" fmla="*/ 17 w 34"/>
                  <a:gd name="T1" fmla="*/ 0 h 104"/>
                  <a:gd name="T2" fmla="*/ 18 w 34"/>
                  <a:gd name="T3" fmla="*/ 3 h 104"/>
                  <a:gd name="T4" fmla="*/ 21 w 34"/>
                  <a:gd name="T5" fmla="*/ 8 h 104"/>
                  <a:gd name="T6" fmla="*/ 25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5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8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8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5" y="16"/>
                    </a:lnTo>
                    <a:lnTo>
                      <a:pt x="30" y="26"/>
                    </a:lnTo>
                    <a:lnTo>
                      <a:pt x="33" y="38"/>
                    </a:lnTo>
                    <a:lnTo>
                      <a:pt x="34" y="52"/>
                    </a:lnTo>
                    <a:lnTo>
                      <a:pt x="33" y="66"/>
                    </a:lnTo>
                    <a:lnTo>
                      <a:pt x="30" y="78"/>
                    </a:lnTo>
                    <a:lnTo>
                      <a:pt x="25" y="89"/>
                    </a:lnTo>
                    <a:lnTo>
                      <a:pt x="21" y="98"/>
                    </a:lnTo>
                    <a:lnTo>
                      <a:pt x="18" y="102"/>
                    </a:lnTo>
                    <a:lnTo>
                      <a:pt x="17" y="104"/>
                    </a:lnTo>
                    <a:lnTo>
                      <a:pt x="16" y="102"/>
                    </a:lnTo>
                    <a:lnTo>
                      <a:pt x="13" y="98"/>
                    </a:lnTo>
                    <a:lnTo>
                      <a:pt x="8" y="89"/>
                    </a:lnTo>
                    <a:lnTo>
                      <a:pt x="4" y="78"/>
                    </a:lnTo>
                    <a:lnTo>
                      <a:pt x="1" y="66"/>
                    </a:lnTo>
                    <a:lnTo>
                      <a:pt x="0" y="52"/>
                    </a:lnTo>
                    <a:lnTo>
                      <a:pt x="1" y="38"/>
                    </a:lnTo>
                    <a:lnTo>
                      <a:pt x="4" y="26"/>
                    </a:lnTo>
                    <a:lnTo>
                      <a:pt x="8"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9" name="Freeform 66"/>
              <p:cNvSpPr>
                <a:spLocks/>
              </p:cNvSpPr>
              <p:nvPr/>
            </p:nvSpPr>
            <p:spPr bwMode="auto">
              <a:xfrm>
                <a:off x="-12" y="866"/>
                <a:ext cx="15" cy="14"/>
              </a:xfrm>
              <a:custGeom>
                <a:avLst/>
                <a:gdLst>
                  <a:gd name="T0" fmla="*/ 0 w 73"/>
                  <a:gd name="T1" fmla="*/ 0 h 74"/>
                  <a:gd name="T2" fmla="*/ 4 w 73"/>
                  <a:gd name="T3" fmla="*/ 1 h 74"/>
                  <a:gd name="T4" fmla="*/ 11 w 73"/>
                  <a:gd name="T5" fmla="*/ 3 h 74"/>
                  <a:gd name="T6" fmla="*/ 23 w 73"/>
                  <a:gd name="T7" fmla="*/ 8 h 74"/>
                  <a:gd name="T8" fmla="*/ 36 w 73"/>
                  <a:gd name="T9" fmla="*/ 14 h 74"/>
                  <a:gd name="T10" fmla="*/ 48 w 73"/>
                  <a:gd name="T11" fmla="*/ 25 h 74"/>
                  <a:gd name="T12" fmla="*/ 59 w 73"/>
                  <a:gd name="T13" fmla="*/ 38 h 74"/>
                  <a:gd name="T14" fmla="*/ 66 w 73"/>
                  <a:gd name="T15" fmla="*/ 51 h 74"/>
                  <a:gd name="T16" fmla="*/ 70 w 73"/>
                  <a:gd name="T17" fmla="*/ 63 h 74"/>
                  <a:gd name="T18" fmla="*/ 72 w 73"/>
                  <a:gd name="T19" fmla="*/ 70 h 74"/>
                  <a:gd name="T20" fmla="*/ 73 w 73"/>
                  <a:gd name="T21" fmla="*/ 74 h 74"/>
                  <a:gd name="T22" fmla="*/ 70 w 73"/>
                  <a:gd name="T23" fmla="*/ 74 h 74"/>
                  <a:gd name="T24" fmla="*/ 61 w 73"/>
                  <a:gd name="T25" fmla="*/ 71 h 74"/>
                  <a:gd name="T26" fmla="*/ 51 w 73"/>
                  <a:gd name="T27" fmla="*/ 67 h 74"/>
                  <a:gd name="T28" fmla="*/ 38 w 73"/>
                  <a:gd name="T29" fmla="*/ 60 h 74"/>
                  <a:gd name="T30" fmla="*/ 25 w 73"/>
                  <a:gd name="T31" fmla="*/ 50 h 74"/>
                  <a:gd name="T32" fmla="*/ 14 w 73"/>
                  <a:gd name="T33" fmla="*/ 37 h 74"/>
                  <a:gd name="T34" fmla="*/ 7 w 73"/>
                  <a:gd name="T35" fmla="*/ 23 h 74"/>
                  <a:gd name="T36" fmla="*/ 3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4" y="1"/>
                    </a:lnTo>
                    <a:lnTo>
                      <a:pt x="11" y="3"/>
                    </a:lnTo>
                    <a:lnTo>
                      <a:pt x="23" y="8"/>
                    </a:lnTo>
                    <a:lnTo>
                      <a:pt x="36" y="14"/>
                    </a:lnTo>
                    <a:lnTo>
                      <a:pt x="48" y="25"/>
                    </a:lnTo>
                    <a:lnTo>
                      <a:pt x="59" y="38"/>
                    </a:lnTo>
                    <a:lnTo>
                      <a:pt x="66" y="51"/>
                    </a:lnTo>
                    <a:lnTo>
                      <a:pt x="70" y="63"/>
                    </a:lnTo>
                    <a:lnTo>
                      <a:pt x="72" y="70"/>
                    </a:lnTo>
                    <a:lnTo>
                      <a:pt x="73" y="74"/>
                    </a:lnTo>
                    <a:lnTo>
                      <a:pt x="70" y="74"/>
                    </a:lnTo>
                    <a:lnTo>
                      <a:pt x="61" y="71"/>
                    </a:lnTo>
                    <a:lnTo>
                      <a:pt x="51" y="67"/>
                    </a:lnTo>
                    <a:lnTo>
                      <a:pt x="38" y="60"/>
                    </a:lnTo>
                    <a:lnTo>
                      <a:pt x="25" y="50"/>
                    </a:lnTo>
                    <a:lnTo>
                      <a:pt x="14" y="37"/>
                    </a:lnTo>
                    <a:lnTo>
                      <a:pt x="7" y="23"/>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0" name="Freeform 67"/>
              <p:cNvSpPr>
                <a:spLocks/>
              </p:cNvSpPr>
              <p:nvPr/>
            </p:nvSpPr>
            <p:spPr bwMode="auto">
              <a:xfrm>
                <a:off x="10" y="888"/>
                <a:ext cx="15" cy="15"/>
              </a:xfrm>
              <a:custGeom>
                <a:avLst/>
                <a:gdLst>
                  <a:gd name="T0" fmla="*/ 0 w 73"/>
                  <a:gd name="T1" fmla="*/ 0 h 75"/>
                  <a:gd name="T2" fmla="*/ 3 w 73"/>
                  <a:gd name="T3" fmla="*/ 1 h 75"/>
                  <a:gd name="T4" fmla="*/ 12 w 73"/>
                  <a:gd name="T5" fmla="*/ 3 h 75"/>
                  <a:gd name="T6" fmla="*/ 23 w 73"/>
                  <a:gd name="T7" fmla="*/ 8 h 75"/>
                  <a:gd name="T8" fmla="*/ 36 w 73"/>
                  <a:gd name="T9" fmla="*/ 14 h 75"/>
                  <a:gd name="T10" fmla="*/ 48 w 73"/>
                  <a:gd name="T11" fmla="*/ 25 h 75"/>
                  <a:gd name="T12" fmla="*/ 59 w 73"/>
                  <a:gd name="T13" fmla="*/ 38 h 75"/>
                  <a:gd name="T14" fmla="*/ 65 w 73"/>
                  <a:gd name="T15" fmla="*/ 51 h 75"/>
                  <a:gd name="T16" fmla="*/ 70 w 73"/>
                  <a:gd name="T17" fmla="*/ 63 h 75"/>
                  <a:gd name="T18" fmla="*/ 72 w 73"/>
                  <a:gd name="T19" fmla="*/ 71 h 75"/>
                  <a:gd name="T20" fmla="*/ 73 w 73"/>
                  <a:gd name="T21" fmla="*/ 75 h 75"/>
                  <a:gd name="T22" fmla="*/ 70 w 73"/>
                  <a:gd name="T23" fmla="*/ 74 h 75"/>
                  <a:gd name="T24" fmla="*/ 61 w 73"/>
                  <a:gd name="T25" fmla="*/ 71 h 75"/>
                  <a:gd name="T26" fmla="*/ 50 w 73"/>
                  <a:gd name="T27" fmla="*/ 67 h 75"/>
                  <a:gd name="T28" fmla="*/ 38 w 73"/>
                  <a:gd name="T29" fmla="*/ 60 h 75"/>
                  <a:gd name="T30" fmla="*/ 25 w 73"/>
                  <a:gd name="T31" fmla="*/ 50 h 75"/>
                  <a:gd name="T32" fmla="*/ 14 w 73"/>
                  <a:gd name="T33" fmla="*/ 37 h 75"/>
                  <a:gd name="T34" fmla="*/ 8 w 73"/>
                  <a:gd name="T35" fmla="*/ 24 h 75"/>
                  <a:gd name="T36" fmla="*/ 3 w 73"/>
                  <a:gd name="T37" fmla="*/ 12 h 75"/>
                  <a:gd name="T38" fmla="*/ 1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3" y="8"/>
                    </a:lnTo>
                    <a:lnTo>
                      <a:pt x="36" y="14"/>
                    </a:lnTo>
                    <a:lnTo>
                      <a:pt x="48" y="25"/>
                    </a:lnTo>
                    <a:lnTo>
                      <a:pt x="59" y="38"/>
                    </a:lnTo>
                    <a:lnTo>
                      <a:pt x="65" y="51"/>
                    </a:lnTo>
                    <a:lnTo>
                      <a:pt x="70" y="63"/>
                    </a:lnTo>
                    <a:lnTo>
                      <a:pt x="72" y="71"/>
                    </a:lnTo>
                    <a:lnTo>
                      <a:pt x="73" y="75"/>
                    </a:lnTo>
                    <a:lnTo>
                      <a:pt x="70" y="74"/>
                    </a:lnTo>
                    <a:lnTo>
                      <a:pt x="61" y="71"/>
                    </a:lnTo>
                    <a:lnTo>
                      <a:pt x="50" y="67"/>
                    </a:lnTo>
                    <a:lnTo>
                      <a:pt x="38" y="60"/>
                    </a:lnTo>
                    <a:lnTo>
                      <a:pt x="25" y="50"/>
                    </a:lnTo>
                    <a:lnTo>
                      <a:pt x="14" y="37"/>
                    </a:lnTo>
                    <a:lnTo>
                      <a:pt x="8" y="24"/>
                    </a:lnTo>
                    <a:lnTo>
                      <a:pt x="3" y="12"/>
                    </a:lnTo>
                    <a:lnTo>
                      <a:pt x="1"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1" name="Freeform 68"/>
              <p:cNvSpPr>
                <a:spLocks/>
              </p:cNvSpPr>
              <p:nvPr/>
            </p:nvSpPr>
            <p:spPr bwMode="auto">
              <a:xfrm>
                <a:off x="3" y="889"/>
                <a:ext cx="7" cy="21"/>
              </a:xfrm>
              <a:custGeom>
                <a:avLst/>
                <a:gdLst>
                  <a:gd name="T0" fmla="*/ 17 w 34"/>
                  <a:gd name="T1" fmla="*/ 0 h 104"/>
                  <a:gd name="T2" fmla="*/ 18 w 34"/>
                  <a:gd name="T3" fmla="*/ 2 h 104"/>
                  <a:gd name="T4" fmla="*/ 21 w 34"/>
                  <a:gd name="T5" fmla="*/ 7 h 104"/>
                  <a:gd name="T6" fmla="*/ 26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6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9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9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6" y="15"/>
                    </a:lnTo>
                    <a:lnTo>
                      <a:pt x="30" y="26"/>
                    </a:lnTo>
                    <a:lnTo>
                      <a:pt x="33" y="39"/>
                    </a:lnTo>
                    <a:lnTo>
                      <a:pt x="34" y="52"/>
                    </a:lnTo>
                    <a:lnTo>
                      <a:pt x="33" y="66"/>
                    </a:lnTo>
                    <a:lnTo>
                      <a:pt x="30" y="79"/>
                    </a:lnTo>
                    <a:lnTo>
                      <a:pt x="26" y="89"/>
                    </a:lnTo>
                    <a:lnTo>
                      <a:pt x="21" y="97"/>
                    </a:lnTo>
                    <a:lnTo>
                      <a:pt x="18" y="102"/>
                    </a:lnTo>
                    <a:lnTo>
                      <a:pt x="17" y="104"/>
                    </a:lnTo>
                    <a:lnTo>
                      <a:pt x="16" y="102"/>
                    </a:lnTo>
                    <a:lnTo>
                      <a:pt x="13" y="97"/>
                    </a:lnTo>
                    <a:lnTo>
                      <a:pt x="9" y="89"/>
                    </a:lnTo>
                    <a:lnTo>
                      <a:pt x="4" y="79"/>
                    </a:lnTo>
                    <a:lnTo>
                      <a:pt x="1" y="66"/>
                    </a:lnTo>
                    <a:lnTo>
                      <a:pt x="0" y="52"/>
                    </a:lnTo>
                    <a:lnTo>
                      <a:pt x="1" y="39"/>
                    </a:lnTo>
                    <a:lnTo>
                      <a:pt x="4" y="26"/>
                    </a:lnTo>
                    <a:lnTo>
                      <a:pt x="9"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2" name="Freeform 69"/>
              <p:cNvSpPr>
                <a:spLocks/>
              </p:cNvSpPr>
              <p:nvPr/>
            </p:nvSpPr>
            <p:spPr bwMode="auto">
              <a:xfrm>
                <a:off x="10" y="866"/>
                <a:ext cx="15" cy="14"/>
              </a:xfrm>
              <a:custGeom>
                <a:avLst/>
                <a:gdLst>
                  <a:gd name="T0" fmla="*/ 73 w 73"/>
                  <a:gd name="T1" fmla="*/ 0 h 74"/>
                  <a:gd name="T2" fmla="*/ 72 w 73"/>
                  <a:gd name="T3" fmla="*/ 3 h 74"/>
                  <a:gd name="T4" fmla="*/ 70 w 73"/>
                  <a:gd name="T5" fmla="*/ 12 h 74"/>
                  <a:gd name="T6" fmla="*/ 65 w 73"/>
                  <a:gd name="T7" fmla="*/ 23 h 74"/>
                  <a:gd name="T8" fmla="*/ 59 w 73"/>
                  <a:gd name="T9" fmla="*/ 37 h 74"/>
                  <a:gd name="T10" fmla="*/ 48 w 73"/>
                  <a:gd name="T11" fmla="*/ 50 h 74"/>
                  <a:gd name="T12" fmla="*/ 36 w 73"/>
                  <a:gd name="T13" fmla="*/ 60 h 74"/>
                  <a:gd name="T14" fmla="*/ 23 w 73"/>
                  <a:gd name="T15" fmla="*/ 67 h 74"/>
                  <a:gd name="T16" fmla="*/ 12 w 73"/>
                  <a:gd name="T17" fmla="*/ 71 h 74"/>
                  <a:gd name="T18" fmla="*/ 3 w 73"/>
                  <a:gd name="T19" fmla="*/ 74 h 74"/>
                  <a:gd name="T20" fmla="*/ 0 w 73"/>
                  <a:gd name="T21" fmla="*/ 74 h 74"/>
                  <a:gd name="T22" fmla="*/ 1 w 73"/>
                  <a:gd name="T23" fmla="*/ 70 h 74"/>
                  <a:gd name="T24" fmla="*/ 3 w 73"/>
                  <a:gd name="T25" fmla="*/ 63 h 74"/>
                  <a:gd name="T26" fmla="*/ 8 w 73"/>
                  <a:gd name="T27" fmla="*/ 51 h 74"/>
                  <a:gd name="T28" fmla="*/ 14 w 73"/>
                  <a:gd name="T29" fmla="*/ 38 h 74"/>
                  <a:gd name="T30" fmla="*/ 25 w 73"/>
                  <a:gd name="T31" fmla="*/ 25 h 74"/>
                  <a:gd name="T32" fmla="*/ 38 w 73"/>
                  <a:gd name="T33" fmla="*/ 14 h 74"/>
                  <a:gd name="T34" fmla="*/ 50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5" y="23"/>
                    </a:lnTo>
                    <a:lnTo>
                      <a:pt x="59" y="37"/>
                    </a:lnTo>
                    <a:lnTo>
                      <a:pt x="48" y="50"/>
                    </a:lnTo>
                    <a:lnTo>
                      <a:pt x="36" y="60"/>
                    </a:lnTo>
                    <a:lnTo>
                      <a:pt x="23" y="67"/>
                    </a:lnTo>
                    <a:lnTo>
                      <a:pt x="12" y="71"/>
                    </a:lnTo>
                    <a:lnTo>
                      <a:pt x="3" y="74"/>
                    </a:lnTo>
                    <a:lnTo>
                      <a:pt x="0" y="74"/>
                    </a:lnTo>
                    <a:lnTo>
                      <a:pt x="1" y="70"/>
                    </a:lnTo>
                    <a:lnTo>
                      <a:pt x="3" y="63"/>
                    </a:lnTo>
                    <a:lnTo>
                      <a:pt x="8" y="51"/>
                    </a:lnTo>
                    <a:lnTo>
                      <a:pt x="14" y="38"/>
                    </a:lnTo>
                    <a:lnTo>
                      <a:pt x="25" y="25"/>
                    </a:lnTo>
                    <a:lnTo>
                      <a:pt x="38" y="14"/>
                    </a:lnTo>
                    <a:lnTo>
                      <a:pt x="50"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3" name="Freeform 70"/>
              <p:cNvSpPr>
                <a:spLocks/>
              </p:cNvSpPr>
              <p:nvPr/>
            </p:nvSpPr>
            <p:spPr bwMode="auto">
              <a:xfrm>
                <a:off x="12" y="881"/>
                <a:ext cx="20" cy="6"/>
              </a:xfrm>
              <a:custGeom>
                <a:avLst/>
                <a:gdLst>
                  <a:gd name="T0" fmla="*/ 51 w 103"/>
                  <a:gd name="T1" fmla="*/ 0 h 34"/>
                  <a:gd name="T2" fmla="*/ 65 w 103"/>
                  <a:gd name="T3" fmla="*/ 1 h 34"/>
                  <a:gd name="T4" fmla="*/ 77 w 103"/>
                  <a:gd name="T5" fmla="*/ 4 h 34"/>
                  <a:gd name="T6" fmla="*/ 87 w 103"/>
                  <a:gd name="T7" fmla="*/ 8 h 34"/>
                  <a:gd name="T8" fmla="*/ 96 w 103"/>
                  <a:gd name="T9" fmla="*/ 13 h 34"/>
                  <a:gd name="T10" fmla="*/ 101 w 103"/>
                  <a:gd name="T11" fmla="*/ 16 h 34"/>
                  <a:gd name="T12" fmla="*/ 103 w 103"/>
                  <a:gd name="T13" fmla="*/ 17 h 34"/>
                  <a:gd name="T14" fmla="*/ 101 w 103"/>
                  <a:gd name="T15" fmla="*/ 19 h 34"/>
                  <a:gd name="T16" fmla="*/ 96 w 103"/>
                  <a:gd name="T17" fmla="*/ 21 h 34"/>
                  <a:gd name="T18" fmla="*/ 87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7 w 103"/>
                  <a:gd name="T33" fmla="*/ 21 h 34"/>
                  <a:gd name="T34" fmla="*/ 2 w 103"/>
                  <a:gd name="T35" fmla="*/ 19 h 34"/>
                  <a:gd name="T36" fmla="*/ 0 w 103"/>
                  <a:gd name="T37" fmla="*/ 17 h 34"/>
                  <a:gd name="T38" fmla="*/ 2 w 103"/>
                  <a:gd name="T39" fmla="*/ 16 h 34"/>
                  <a:gd name="T40" fmla="*/ 7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7" y="8"/>
                    </a:lnTo>
                    <a:lnTo>
                      <a:pt x="96" y="13"/>
                    </a:lnTo>
                    <a:lnTo>
                      <a:pt x="101" y="16"/>
                    </a:lnTo>
                    <a:lnTo>
                      <a:pt x="103" y="17"/>
                    </a:lnTo>
                    <a:lnTo>
                      <a:pt x="101" y="19"/>
                    </a:lnTo>
                    <a:lnTo>
                      <a:pt x="96" y="21"/>
                    </a:lnTo>
                    <a:lnTo>
                      <a:pt x="87" y="26"/>
                    </a:lnTo>
                    <a:lnTo>
                      <a:pt x="77" y="30"/>
                    </a:lnTo>
                    <a:lnTo>
                      <a:pt x="65" y="33"/>
                    </a:lnTo>
                    <a:lnTo>
                      <a:pt x="51" y="34"/>
                    </a:lnTo>
                    <a:lnTo>
                      <a:pt x="37" y="33"/>
                    </a:lnTo>
                    <a:lnTo>
                      <a:pt x="25" y="30"/>
                    </a:lnTo>
                    <a:lnTo>
                      <a:pt x="15" y="26"/>
                    </a:lnTo>
                    <a:lnTo>
                      <a:pt x="7" y="21"/>
                    </a:lnTo>
                    <a:lnTo>
                      <a:pt x="2" y="19"/>
                    </a:lnTo>
                    <a:lnTo>
                      <a:pt x="0" y="17"/>
                    </a:lnTo>
                    <a:lnTo>
                      <a:pt x="2" y="16"/>
                    </a:lnTo>
                    <a:lnTo>
                      <a:pt x="7"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4" name="Freeform 71"/>
              <p:cNvSpPr>
                <a:spLocks/>
              </p:cNvSpPr>
              <p:nvPr/>
            </p:nvSpPr>
            <p:spPr bwMode="auto">
              <a:xfrm>
                <a:off x="3" y="858"/>
                <a:ext cx="7" cy="21"/>
              </a:xfrm>
              <a:custGeom>
                <a:avLst/>
                <a:gdLst>
                  <a:gd name="T0" fmla="*/ 17 w 34"/>
                  <a:gd name="T1" fmla="*/ 0 h 104"/>
                  <a:gd name="T2" fmla="*/ 18 w 34"/>
                  <a:gd name="T3" fmla="*/ 3 h 104"/>
                  <a:gd name="T4" fmla="*/ 21 w 34"/>
                  <a:gd name="T5" fmla="*/ 8 h 104"/>
                  <a:gd name="T6" fmla="*/ 26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6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9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9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6" y="16"/>
                    </a:lnTo>
                    <a:lnTo>
                      <a:pt x="30" y="26"/>
                    </a:lnTo>
                    <a:lnTo>
                      <a:pt x="33" y="38"/>
                    </a:lnTo>
                    <a:lnTo>
                      <a:pt x="34" y="52"/>
                    </a:lnTo>
                    <a:lnTo>
                      <a:pt x="33" y="66"/>
                    </a:lnTo>
                    <a:lnTo>
                      <a:pt x="30" y="78"/>
                    </a:lnTo>
                    <a:lnTo>
                      <a:pt x="26" y="89"/>
                    </a:lnTo>
                    <a:lnTo>
                      <a:pt x="21" y="98"/>
                    </a:lnTo>
                    <a:lnTo>
                      <a:pt x="18" y="102"/>
                    </a:lnTo>
                    <a:lnTo>
                      <a:pt x="17" y="104"/>
                    </a:lnTo>
                    <a:lnTo>
                      <a:pt x="16" y="102"/>
                    </a:lnTo>
                    <a:lnTo>
                      <a:pt x="13" y="98"/>
                    </a:lnTo>
                    <a:lnTo>
                      <a:pt x="9" y="89"/>
                    </a:lnTo>
                    <a:lnTo>
                      <a:pt x="4" y="78"/>
                    </a:lnTo>
                    <a:lnTo>
                      <a:pt x="1" y="66"/>
                    </a:lnTo>
                    <a:lnTo>
                      <a:pt x="0" y="52"/>
                    </a:lnTo>
                    <a:lnTo>
                      <a:pt x="1" y="38"/>
                    </a:lnTo>
                    <a:lnTo>
                      <a:pt x="4" y="26"/>
                    </a:lnTo>
                    <a:lnTo>
                      <a:pt x="9"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5" name="Freeform 72"/>
              <p:cNvSpPr>
                <a:spLocks/>
              </p:cNvSpPr>
              <p:nvPr/>
            </p:nvSpPr>
            <p:spPr bwMode="auto">
              <a:xfrm>
                <a:off x="-12" y="888"/>
                <a:ext cx="15" cy="14"/>
              </a:xfrm>
              <a:custGeom>
                <a:avLst/>
                <a:gdLst>
                  <a:gd name="T0" fmla="*/ 73 w 73"/>
                  <a:gd name="T1" fmla="*/ 0 h 74"/>
                  <a:gd name="T2" fmla="*/ 72 w 73"/>
                  <a:gd name="T3" fmla="*/ 3 h 74"/>
                  <a:gd name="T4" fmla="*/ 70 w 73"/>
                  <a:gd name="T5" fmla="*/ 12 h 74"/>
                  <a:gd name="T6" fmla="*/ 66 w 73"/>
                  <a:gd name="T7" fmla="*/ 24 h 74"/>
                  <a:gd name="T8" fmla="*/ 59 w 73"/>
                  <a:gd name="T9" fmla="*/ 37 h 74"/>
                  <a:gd name="T10" fmla="*/ 48 w 73"/>
                  <a:gd name="T11" fmla="*/ 50 h 74"/>
                  <a:gd name="T12" fmla="*/ 36 w 73"/>
                  <a:gd name="T13" fmla="*/ 60 h 74"/>
                  <a:gd name="T14" fmla="*/ 23 w 73"/>
                  <a:gd name="T15" fmla="*/ 67 h 74"/>
                  <a:gd name="T16" fmla="*/ 11 w 73"/>
                  <a:gd name="T17" fmla="*/ 71 h 74"/>
                  <a:gd name="T18" fmla="*/ 4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8 w 73"/>
                  <a:gd name="T33" fmla="*/ 14 h 74"/>
                  <a:gd name="T34" fmla="*/ 51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6" y="24"/>
                    </a:lnTo>
                    <a:lnTo>
                      <a:pt x="59" y="37"/>
                    </a:lnTo>
                    <a:lnTo>
                      <a:pt x="48" y="50"/>
                    </a:lnTo>
                    <a:lnTo>
                      <a:pt x="36" y="60"/>
                    </a:lnTo>
                    <a:lnTo>
                      <a:pt x="23" y="67"/>
                    </a:lnTo>
                    <a:lnTo>
                      <a:pt x="11" y="71"/>
                    </a:lnTo>
                    <a:lnTo>
                      <a:pt x="4" y="74"/>
                    </a:lnTo>
                    <a:lnTo>
                      <a:pt x="0" y="74"/>
                    </a:lnTo>
                    <a:lnTo>
                      <a:pt x="0" y="70"/>
                    </a:lnTo>
                    <a:lnTo>
                      <a:pt x="3" y="63"/>
                    </a:lnTo>
                    <a:lnTo>
                      <a:pt x="7" y="51"/>
                    </a:lnTo>
                    <a:lnTo>
                      <a:pt x="14" y="38"/>
                    </a:lnTo>
                    <a:lnTo>
                      <a:pt x="25" y="25"/>
                    </a:lnTo>
                    <a:lnTo>
                      <a:pt x="38" y="14"/>
                    </a:lnTo>
                    <a:lnTo>
                      <a:pt x="51"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6" name="Freeform 73"/>
              <p:cNvSpPr>
                <a:spLocks/>
              </p:cNvSpPr>
              <p:nvPr/>
            </p:nvSpPr>
            <p:spPr bwMode="auto">
              <a:xfrm>
                <a:off x="-19" y="881"/>
                <a:ext cx="21" cy="6"/>
              </a:xfrm>
              <a:custGeom>
                <a:avLst/>
                <a:gdLst>
                  <a:gd name="T0" fmla="*/ 51 w 103"/>
                  <a:gd name="T1" fmla="*/ 0 h 34"/>
                  <a:gd name="T2" fmla="*/ 65 w 103"/>
                  <a:gd name="T3" fmla="*/ 1 h 34"/>
                  <a:gd name="T4" fmla="*/ 77 w 103"/>
                  <a:gd name="T5" fmla="*/ 4 h 34"/>
                  <a:gd name="T6" fmla="*/ 88 w 103"/>
                  <a:gd name="T7" fmla="*/ 8 h 34"/>
                  <a:gd name="T8" fmla="*/ 95 w 103"/>
                  <a:gd name="T9" fmla="*/ 13 h 34"/>
                  <a:gd name="T10" fmla="*/ 100 w 103"/>
                  <a:gd name="T11" fmla="*/ 16 h 34"/>
                  <a:gd name="T12" fmla="*/ 103 w 103"/>
                  <a:gd name="T13" fmla="*/ 17 h 34"/>
                  <a:gd name="T14" fmla="*/ 100 w 103"/>
                  <a:gd name="T15" fmla="*/ 19 h 34"/>
                  <a:gd name="T16" fmla="*/ 95 w 103"/>
                  <a:gd name="T17" fmla="*/ 21 h 34"/>
                  <a:gd name="T18" fmla="*/ 88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6 w 103"/>
                  <a:gd name="T33" fmla="*/ 21 h 34"/>
                  <a:gd name="T34" fmla="*/ 1 w 103"/>
                  <a:gd name="T35" fmla="*/ 19 h 34"/>
                  <a:gd name="T36" fmla="*/ 0 w 103"/>
                  <a:gd name="T37" fmla="*/ 17 h 34"/>
                  <a:gd name="T38" fmla="*/ 1 w 103"/>
                  <a:gd name="T39" fmla="*/ 16 h 34"/>
                  <a:gd name="T40" fmla="*/ 6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8" y="8"/>
                    </a:lnTo>
                    <a:lnTo>
                      <a:pt x="95" y="13"/>
                    </a:lnTo>
                    <a:lnTo>
                      <a:pt x="100" y="16"/>
                    </a:lnTo>
                    <a:lnTo>
                      <a:pt x="103" y="17"/>
                    </a:lnTo>
                    <a:lnTo>
                      <a:pt x="100" y="19"/>
                    </a:lnTo>
                    <a:lnTo>
                      <a:pt x="95" y="21"/>
                    </a:lnTo>
                    <a:lnTo>
                      <a:pt x="88" y="26"/>
                    </a:lnTo>
                    <a:lnTo>
                      <a:pt x="77" y="30"/>
                    </a:lnTo>
                    <a:lnTo>
                      <a:pt x="65" y="33"/>
                    </a:lnTo>
                    <a:lnTo>
                      <a:pt x="51" y="34"/>
                    </a:lnTo>
                    <a:lnTo>
                      <a:pt x="37" y="33"/>
                    </a:lnTo>
                    <a:lnTo>
                      <a:pt x="25" y="30"/>
                    </a:lnTo>
                    <a:lnTo>
                      <a:pt x="15" y="26"/>
                    </a:lnTo>
                    <a:lnTo>
                      <a:pt x="6" y="21"/>
                    </a:lnTo>
                    <a:lnTo>
                      <a:pt x="1" y="19"/>
                    </a:lnTo>
                    <a:lnTo>
                      <a:pt x="0" y="17"/>
                    </a:lnTo>
                    <a:lnTo>
                      <a:pt x="1" y="16"/>
                    </a:lnTo>
                    <a:lnTo>
                      <a:pt x="6"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7" name="Freeform 74"/>
              <p:cNvSpPr>
                <a:spLocks noEditPoints="1"/>
              </p:cNvSpPr>
              <p:nvPr/>
            </p:nvSpPr>
            <p:spPr bwMode="auto">
              <a:xfrm>
                <a:off x="-351" y="477"/>
                <a:ext cx="565" cy="676"/>
              </a:xfrm>
              <a:custGeom>
                <a:avLst/>
                <a:gdLst>
                  <a:gd name="T0" fmla="*/ 1034 w 2824"/>
                  <a:gd name="T1" fmla="*/ 2732 h 3376"/>
                  <a:gd name="T2" fmla="*/ 1128 w 2824"/>
                  <a:gd name="T3" fmla="*/ 2875 h 3376"/>
                  <a:gd name="T4" fmla="*/ 1610 w 2824"/>
                  <a:gd name="T5" fmla="*/ 2894 h 3376"/>
                  <a:gd name="T6" fmla="*/ 1747 w 2824"/>
                  <a:gd name="T7" fmla="*/ 2741 h 3376"/>
                  <a:gd name="T8" fmla="*/ 1516 w 2824"/>
                  <a:gd name="T9" fmla="*/ 2609 h 3376"/>
                  <a:gd name="T10" fmla="*/ 1366 w 2824"/>
                  <a:gd name="T11" fmla="*/ 2653 h 3376"/>
                  <a:gd name="T12" fmla="*/ 2367 w 2824"/>
                  <a:gd name="T13" fmla="*/ 2135 h 3376"/>
                  <a:gd name="T14" fmla="*/ 1578 w 2824"/>
                  <a:gd name="T15" fmla="*/ 2104 h 3376"/>
                  <a:gd name="T16" fmla="*/ 1946 w 2824"/>
                  <a:gd name="T17" fmla="*/ 2193 h 3376"/>
                  <a:gd name="T18" fmla="*/ 1881 w 2824"/>
                  <a:gd name="T19" fmla="*/ 1828 h 3376"/>
                  <a:gd name="T20" fmla="*/ 1527 w 2824"/>
                  <a:gd name="T21" fmla="*/ 1953 h 3376"/>
                  <a:gd name="T22" fmla="*/ 1789 w 2824"/>
                  <a:gd name="T23" fmla="*/ 2310 h 3376"/>
                  <a:gd name="T24" fmla="*/ 2054 w 2824"/>
                  <a:gd name="T25" fmla="*/ 1967 h 3376"/>
                  <a:gd name="T26" fmla="*/ 1959 w 2824"/>
                  <a:gd name="T27" fmla="*/ 2204 h 3376"/>
                  <a:gd name="T28" fmla="*/ 1562 w 2824"/>
                  <a:gd name="T29" fmla="*/ 2109 h 3376"/>
                  <a:gd name="T30" fmla="*/ 1816 w 2824"/>
                  <a:gd name="T31" fmla="*/ 1792 h 3376"/>
                  <a:gd name="T32" fmla="*/ 771 w 2824"/>
                  <a:gd name="T33" fmla="*/ 1852 h 3376"/>
                  <a:gd name="T34" fmla="*/ 863 w 2824"/>
                  <a:gd name="T35" fmla="*/ 2284 h 3376"/>
                  <a:gd name="T36" fmla="*/ 1249 w 2824"/>
                  <a:gd name="T37" fmla="*/ 2074 h 3376"/>
                  <a:gd name="T38" fmla="*/ 2471 w 2824"/>
                  <a:gd name="T39" fmla="*/ 1756 h 3376"/>
                  <a:gd name="T40" fmla="*/ 2628 w 2824"/>
                  <a:gd name="T41" fmla="*/ 1358 h 3376"/>
                  <a:gd name="T42" fmla="*/ 1918 w 2824"/>
                  <a:gd name="T43" fmla="*/ 1168 h 3376"/>
                  <a:gd name="T44" fmla="*/ 2014 w 2824"/>
                  <a:gd name="T45" fmla="*/ 1373 h 3376"/>
                  <a:gd name="T46" fmla="*/ 2228 w 2824"/>
                  <a:gd name="T47" fmla="*/ 1512 h 3376"/>
                  <a:gd name="T48" fmla="*/ 1992 w 2824"/>
                  <a:gd name="T49" fmla="*/ 1446 h 3376"/>
                  <a:gd name="T50" fmla="*/ 1917 w 2824"/>
                  <a:gd name="T51" fmla="*/ 1773 h 3376"/>
                  <a:gd name="T52" fmla="*/ 2121 w 2824"/>
                  <a:gd name="T53" fmla="*/ 1718 h 3376"/>
                  <a:gd name="T54" fmla="*/ 2271 w 2824"/>
                  <a:gd name="T55" fmla="*/ 1634 h 3376"/>
                  <a:gd name="T56" fmla="*/ 2185 w 2824"/>
                  <a:gd name="T57" fmla="*/ 1962 h 3376"/>
                  <a:gd name="T58" fmla="*/ 2499 w 2824"/>
                  <a:gd name="T59" fmla="*/ 2058 h 3376"/>
                  <a:gd name="T60" fmla="*/ 2409 w 2824"/>
                  <a:gd name="T61" fmla="*/ 1769 h 3376"/>
                  <a:gd name="T62" fmla="*/ 2426 w 2824"/>
                  <a:gd name="T63" fmla="*/ 1646 h 3376"/>
                  <a:gd name="T64" fmla="*/ 2729 w 2824"/>
                  <a:gd name="T65" fmla="*/ 1791 h 3376"/>
                  <a:gd name="T66" fmla="*/ 2652 w 2824"/>
                  <a:gd name="T67" fmla="*/ 1484 h 3376"/>
                  <a:gd name="T68" fmla="*/ 2367 w 2824"/>
                  <a:gd name="T69" fmla="*/ 1523 h 3376"/>
                  <a:gd name="T70" fmla="*/ 2532 w 2824"/>
                  <a:gd name="T71" fmla="*/ 1310 h 3376"/>
                  <a:gd name="T72" fmla="*/ 2444 w 2824"/>
                  <a:gd name="T73" fmla="*/ 1053 h 3376"/>
                  <a:gd name="T74" fmla="*/ 2236 w 2824"/>
                  <a:gd name="T75" fmla="*/ 1175 h 3376"/>
                  <a:gd name="T76" fmla="*/ 2283 w 2824"/>
                  <a:gd name="T77" fmla="*/ 1449 h 3376"/>
                  <a:gd name="T78" fmla="*/ 2148 w 2824"/>
                  <a:gd name="T79" fmla="*/ 1172 h 3376"/>
                  <a:gd name="T80" fmla="*/ 1277 w 2824"/>
                  <a:gd name="T81" fmla="*/ 828 h 3376"/>
                  <a:gd name="T82" fmla="*/ 1383 w 2824"/>
                  <a:gd name="T83" fmla="*/ 980 h 3376"/>
                  <a:gd name="T84" fmla="*/ 2028 w 2824"/>
                  <a:gd name="T85" fmla="*/ 967 h 3376"/>
                  <a:gd name="T86" fmla="*/ 452 w 2824"/>
                  <a:gd name="T87" fmla="*/ 638 h 3376"/>
                  <a:gd name="T88" fmla="*/ 159 w 2824"/>
                  <a:gd name="T89" fmla="*/ 1657 h 3376"/>
                  <a:gd name="T90" fmla="*/ 423 w 2824"/>
                  <a:gd name="T91" fmla="*/ 1749 h 3376"/>
                  <a:gd name="T92" fmla="*/ 908 w 2824"/>
                  <a:gd name="T93" fmla="*/ 898 h 3376"/>
                  <a:gd name="T94" fmla="*/ 1383 w 2824"/>
                  <a:gd name="T95" fmla="*/ 133 h 3376"/>
                  <a:gd name="T96" fmla="*/ 679 w 2824"/>
                  <a:gd name="T97" fmla="*/ 463 h 3376"/>
                  <a:gd name="T98" fmla="*/ 1835 w 2824"/>
                  <a:gd name="T99" fmla="*/ 641 h 3376"/>
                  <a:gd name="T100" fmla="*/ 2550 w 2824"/>
                  <a:gd name="T101" fmla="*/ 1057 h 3376"/>
                  <a:gd name="T102" fmla="*/ 2103 w 2824"/>
                  <a:gd name="T103" fmla="*/ 365 h 3376"/>
                  <a:gd name="T104" fmla="*/ 1662 w 2824"/>
                  <a:gd name="T105" fmla="*/ 29 h 3376"/>
                  <a:gd name="T106" fmla="*/ 2577 w 2824"/>
                  <a:gd name="T107" fmla="*/ 693 h 3376"/>
                  <a:gd name="T108" fmla="*/ 2809 w 2824"/>
                  <a:gd name="T109" fmla="*/ 1544 h 3376"/>
                  <a:gd name="T110" fmla="*/ 2682 w 2824"/>
                  <a:gd name="T111" fmla="*/ 1949 h 3376"/>
                  <a:gd name="T112" fmla="*/ 2307 w 2824"/>
                  <a:gd name="T113" fmla="*/ 2436 h 3376"/>
                  <a:gd name="T114" fmla="*/ 1768 w 2824"/>
                  <a:gd name="T115" fmla="*/ 3195 h 3376"/>
                  <a:gd name="T116" fmla="*/ 1232 w 2824"/>
                  <a:gd name="T117" fmla="*/ 3338 h 3376"/>
                  <a:gd name="T118" fmla="*/ 628 w 2824"/>
                  <a:gd name="T119" fmla="*/ 2782 h 3376"/>
                  <a:gd name="T120" fmla="*/ 75 w 2824"/>
                  <a:gd name="T121" fmla="*/ 1851 h 3376"/>
                  <a:gd name="T122" fmla="*/ 189 w 2824"/>
                  <a:gd name="T123" fmla="*/ 693 h 3376"/>
                  <a:gd name="T124" fmla="*/ 1105 w 2824"/>
                  <a:gd name="T125" fmla="*/ 29 h 3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24" h="3376">
                    <a:moveTo>
                      <a:pt x="1263" y="2608"/>
                    </a:moveTo>
                    <a:lnTo>
                      <a:pt x="1252" y="2609"/>
                    </a:lnTo>
                    <a:lnTo>
                      <a:pt x="1237" y="2613"/>
                    </a:lnTo>
                    <a:lnTo>
                      <a:pt x="1220" y="2620"/>
                    </a:lnTo>
                    <a:lnTo>
                      <a:pt x="1201" y="2629"/>
                    </a:lnTo>
                    <a:lnTo>
                      <a:pt x="1180" y="2640"/>
                    </a:lnTo>
                    <a:lnTo>
                      <a:pt x="1157" y="2653"/>
                    </a:lnTo>
                    <a:lnTo>
                      <a:pt x="1135" y="2667"/>
                    </a:lnTo>
                    <a:lnTo>
                      <a:pt x="1112" y="2680"/>
                    </a:lnTo>
                    <a:lnTo>
                      <a:pt x="1091" y="2694"/>
                    </a:lnTo>
                    <a:lnTo>
                      <a:pt x="1070" y="2708"/>
                    </a:lnTo>
                    <a:lnTo>
                      <a:pt x="1050" y="2721"/>
                    </a:lnTo>
                    <a:lnTo>
                      <a:pt x="1034" y="2732"/>
                    </a:lnTo>
                    <a:lnTo>
                      <a:pt x="1021" y="2742"/>
                    </a:lnTo>
                    <a:lnTo>
                      <a:pt x="1010" y="2749"/>
                    </a:lnTo>
                    <a:lnTo>
                      <a:pt x="1002" y="2755"/>
                    </a:lnTo>
                    <a:lnTo>
                      <a:pt x="1000" y="2756"/>
                    </a:lnTo>
                    <a:lnTo>
                      <a:pt x="1001" y="2758"/>
                    </a:lnTo>
                    <a:lnTo>
                      <a:pt x="1007" y="2764"/>
                    </a:lnTo>
                    <a:lnTo>
                      <a:pt x="1015" y="2774"/>
                    </a:lnTo>
                    <a:lnTo>
                      <a:pt x="1026" y="2787"/>
                    </a:lnTo>
                    <a:lnTo>
                      <a:pt x="1041" y="2803"/>
                    </a:lnTo>
                    <a:lnTo>
                      <a:pt x="1058" y="2819"/>
                    </a:lnTo>
                    <a:lnTo>
                      <a:pt x="1078" y="2838"/>
                    </a:lnTo>
                    <a:lnTo>
                      <a:pt x="1102" y="2857"/>
                    </a:lnTo>
                    <a:lnTo>
                      <a:pt x="1128" y="2875"/>
                    </a:lnTo>
                    <a:lnTo>
                      <a:pt x="1157" y="2894"/>
                    </a:lnTo>
                    <a:lnTo>
                      <a:pt x="1188" y="2911"/>
                    </a:lnTo>
                    <a:lnTo>
                      <a:pt x="1222" y="2926"/>
                    </a:lnTo>
                    <a:lnTo>
                      <a:pt x="1259" y="2939"/>
                    </a:lnTo>
                    <a:lnTo>
                      <a:pt x="1298" y="2949"/>
                    </a:lnTo>
                    <a:lnTo>
                      <a:pt x="1340" y="2955"/>
                    </a:lnTo>
                    <a:lnTo>
                      <a:pt x="1383" y="2957"/>
                    </a:lnTo>
                    <a:lnTo>
                      <a:pt x="1427" y="2955"/>
                    </a:lnTo>
                    <a:lnTo>
                      <a:pt x="1469" y="2949"/>
                    </a:lnTo>
                    <a:lnTo>
                      <a:pt x="1507" y="2939"/>
                    </a:lnTo>
                    <a:lnTo>
                      <a:pt x="1544" y="2926"/>
                    </a:lnTo>
                    <a:lnTo>
                      <a:pt x="1578" y="2911"/>
                    </a:lnTo>
                    <a:lnTo>
                      <a:pt x="1610" y="2894"/>
                    </a:lnTo>
                    <a:lnTo>
                      <a:pt x="1639" y="2875"/>
                    </a:lnTo>
                    <a:lnTo>
                      <a:pt x="1664" y="2857"/>
                    </a:lnTo>
                    <a:lnTo>
                      <a:pt x="1688" y="2838"/>
                    </a:lnTo>
                    <a:lnTo>
                      <a:pt x="1708" y="2819"/>
                    </a:lnTo>
                    <a:lnTo>
                      <a:pt x="1726" y="2803"/>
                    </a:lnTo>
                    <a:lnTo>
                      <a:pt x="1740" y="2787"/>
                    </a:lnTo>
                    <a:lnTo>
                      <a:pt x="1752" y="2774"/>
                    </a:lnTo>
                    <a:lnTo>
                      <a:pt x="1760" y="2764"/>
                    </a:lnTo>
                    <a:lnTo>
                      <a:pt x="1765" y="2758"/>
                    </a:lnTo>
                    <a:lnTo>
                      <a:pt x="1767" y="2756"/>
                    </a:lnTo>
                    <a:lnTo>
                      <a:pt x="1765" y="2754"/>
                    </a:lnTo>
                    <a:lnTo>
                      <a:pt x="1758" y="2749"/>
                    </a:lnTo>
                    <a:lnTo>
                      <a:pt x="1747" y="2741"/>
                    </a:lnTo>
                    <a:lnTo>
                      <a:pt x="1735" y="2730"/>
                    </a:lnTo>
                    <a:lnTo>
                      <a:pt x="1720" y="2718"/>
                    </a:lnTo>
                    <a:lnTo>
                      <a:pt x="1702" y="2704"/>
                    </a:lnTo>
                    <a:lnTo>
                      <a:pt x="1682" y="2689"/>
                    </a:lnTo>
                    <a:lnTo>
                      <a:pt x="1662" y="2675"/>
                    </a:lnTo>
                    <a:lnTo>
                      <a:pt x="1642" y="2660"/>
                    </a:lnTo>
                    <a:lnTo>
                      <a:pt x="1620" y="2647"/>
                    </a:lnTo>
                    <a:lnTo>
                      <a:pt x="1600" y="2634"/>
                    </a:lnTo>
                    <a:lnTo>
                      <a:pt x="1581" y="2623"/>
                    </a:lnTo>
                    <a:lnTo>
                      <a:pt x="1563" y="2615"/>
                    </a:lnTo>
                    <a:lnTo>
                      <a:pt x="1546" y="2610"/>
                    </a:lnTo>
                    <a:lnTo>
                      <a:pt x="1533" y="2608"/>
                    </a:lnTo>
                    <a:lnTo>
                      <a:pt x="1516" y="2609"/>
                    </a:lnTo>
                    <a:lnTo>
                      <a:pt x="1498" y="2613"/>
                    </a:lnTo>
                    <a:lnTo>
                      <a:pt x="1478" y="2619"/>
                    </a:lnTo>
                    <a:lnTo>
                      <a:pt x="1460" y="2625"/>
                    </a:lnTo>
                    <a:lnTo>
                      <a:pt x="1443" y="2633"/>
                    </a:lnTo>
                    <a:lnTo>
                      <a:pt x="1427" y="2640"/>
                    </a:lnTo>
                    <a:lnTo>
                      <a:pt x="1412" y="2648"/>
                    </a:lnTo>
                    <a:lnTo>
                      <a:pt x="1401" y="2655"/>
                    </a:lnTo>
                    <a:lnTo>
                      <a:pt x="1391" y="2661"/>
                    </a:lnTo>
                    <a:lnTo>
                      <a:pt x="1386" y="2664"/>
                    </a:lnTo>
                    <a:lnTo>
                      <a:pt x="1383" y="2665"/>
                    </a:lnTo>
                    <a:lnTo>
                      <a:pt x="1381" y="2664"/>
                    </a:lnTo>
                    <a:lnTo>
                      <a:pt x="1376" y="2660"/>
                    </a:lnTo>
                    <a:lnTo>
                      <a:pt x="1366" y="2653"/>
                    </a:lnTo>
                    <a:lnTo>
                      <a:pt x="1356" y="2647"/>
                    </a:lnTo>
                    <a:lnTo>
                      <a:pt x="1342" y="2638"/>
                    </a:lnTo>
                    <a:lnTo>
                      <a:pt x="1327" y="2629"/>
                    </a:lnTo>
                    <a:lnTo>
                      <a:pt x="1311" y="2622"/>
                    </a:lnTo>
                    <a:lnTo>
                      <a:pt x="1295" y="2615"/>
                    </a:lnTo>
                    <a:lnTo>
                      <a:pt x="1279" y="2610"/>
                    </a:lnTo>
                    <a:lnTo>
                      <a:pt x="1263" y="2608"/>
                    </a:lnTo>
                    <a:close/>
                    <a:moveTo>
                      <a:pt x="2367" y="2135"/>
                    </a:moveTo>
                    <a:lnTo>
                      <a:pt x="2365" y="2159"/>
                    </a:lnTo>
                    <a:lnTo>
                      <a:pt x="2363" y="2183"/>
                    </a:lnTo>
                    <a:lnTo>
                      <a:pt x="2379" y="2159"/>
                    </a:lnTo>
                    <a:lnTo>
                      <a:pt x="2395" y="2136"/>
                    </a:lnTo>
                    <a:lnTo>
                      <a:pt x="2367" y="2135"/>
                    </a:lnTo>
                    <a:close/>
                    <a:moveTo>
                      <a:pt x="1789" y="1809"/>
                    </a:moveTo>
                    <a:lnTo>
                      <a:pt x="1753" y="1811"/>
                    </a:lnTo>
                    <a:lnTo>
                      <a:pt x="1719" y="1819"/>
                    </a:lnTo>
                    <a:lnTo>
                      <a:pt x="1687" y="1833"/>
                    </a:lnTo>
                    <a:lnTo>
                      <a:pt x="1658" y="1852"/>
                    </a:lnTo>
                    <a:lnTo>
                      <a:pt x="1631" y="1874"/>
                    </a:lnTo>
                    <a:lnTo>
                      <a:pt x="1610" y="1900"/>
                    </a:lnTo>
                    <a:lnTo>
                      <a:pt x="1592" y="1930"/>
                    </a:lnTo>
                    <a:lnTo>
                      <a:pt x="1578" y="1962"/>
                    </a:lnTo>
                    <a:lnTo>
                      <a:pt x="1569" y="1997"/>
                    </a:lnTo>
                    <a:lnTo>
                      <a:pt x="1566" y="2033"/>
                    </a:lnTo>
                    <a:lnTo>
                      <a:pt x="1569" y="2070"/>
                    </a:lnTo>
                    <a:lnTo>
                      <a:pt x="1578" y="2104"/>
                    </a:lnTo>
                    <a:lnTo>
                      <a:pt x="1592" y="2136"/>
                    </a:lnTo>
                    <a:lnTo>
                      <a:pt x="1610" y="2166"/>
                    </a:lnTo>
                    <a:lnTo>
                      <a:pt x="1631" y="2193"/>
                    </a:lnTo>
                    <a:lnTo>
                      <a:pt x="1658" y="2214"/>
                    </a:lnTo>
                    <a:lnTo>
                      <a:pt x="1687" y="2232"/>
                    </a:lnTo>
                    <a:lnTo>
                      <a:pt x="1719" y="2247"/>
                    </a:lnTo>
                    <a:lnTo>
                      <a:pt x="1753" y="2255"/>
                    </a:lnTo>
                    <a:lnTo>
                      <a:pt x="1789" y="2258"/>
                    </a:lnTo>
                    <a:lnTo>
                      <a:pt x="1825" y="2255"/>
                    </a:lnTo>
                    <a:lnTo>
                      <a:pt x="1860" y="2247"/>
                    </a:lnTo>
                    <a:lnTo>
                      <a:pt x="1892" y="2232"/>
                    </a:lnTo>
                    <a:lnTo>
                      <a:pt x="1920" y="2214"/>
                    </a:lnTo>
                    <a:lnTo>
                      <a:pt x="1946" y="2193"/>
                    </a:lnTo>
                    <a:lnTo>
                      <a:pt x="1968" y="2166"/>
                    </a:lnTo>
                    <a:lnTo>
                      <a:pt x="1987" y="2136"/>
                    </a:lnTo>
                    <a:lnTo>
                      <a:pt x="2001" y="2104"/>
                    </a:lnTo>
                    <a:lnTo>
                      <a:pt x="2009" y="2070"/>
                    </a:lnTo>
                    <a:lnTo>
                      <a:pt x="2011" y="2033"/>
                    </a:lnTo>
                    <a:lnTo>
                      <a:pt x="2009" y="2001"/>
                    </a:lnTo>
                    <a:lnTo>
                      <a:pt x="2003" y="1969"/>
                    </a:lnTo>
                    <a:lnTo>
                      <a:pt x="1991" y="1940"/>
                    </a:lnTo>
                    <a:lnTo>
                      <a:pt x="1977" y="1913"/>
                    </a:lnTo>
                    <a:lnTo>
                      <a:pt x="1950" y="1897"/>
                    </a:lnTo>
                    <a:lnTo>
                      <a:pt x="1926" y="1878"/>
                    </a:lnTo>
                    <a:lnTo>
                      <a:pt x="1902" y="1855"/>
                    </a:lnTo>
                    <a:lnTo>
                      <a:pt x="1881" y="1828"/>
                    </a:lnTo>
                    <a:lnTo>
                      <a:pt x="1852" y="1817"/>
                    </a:lnTo>
                    <a:lnTo>
                      <a:pt x="1821" y="1811"/>
                    </a:lnTo>
                    <a:lnTo>
                      <a:pt x="1789" y="1809"/>
                    </a:lnTo>
                    <a:close/>
                    <a:moveTo>
                      <a:pt x="1789" y="1757"/>
                    </a:moveTo>
                    <a:lnTo>
                      <a:pt x="1749" y="1759"/>
                    </a:lnTo>
                    <a:lnTo>
                      <a:pt x="1710" y="1768"/>
                    </a:lnTo>
                    <a:lnTo>
                      <a:pt x="1674" y="1782"/>
                    </a:lnTo>
                    <a:lnTo>
                      <a:pt x="1640" y="1801"/>
                    </a:lnTo>
                    <a:lnTo>
                      <a:pt x="1610" y="1825"/>
                    </a:lnTo>
                    <a:lnTo>
                      <a:pt x="1582" y="1852"/>
                    </a:lnTo>
                    <a:lnTo>
                      <a:pt x="1560" y="1883"/>
                    </a:lnTo>
                    <a:lnTo>
                      <a:pt x="1540" y="1916"/>
                    </a:lnTo>
                    <a:lnTo>
                      <a:pt x="1527" y="1953"/>
                    </a:lnTo>
                    <a:lnTo>
                      <a:pt x="1518" y="1992"/>
                    </a:lnTo>
                    <a:lnTo>
                      <a:pt x="1515" y="2033"/>
                    </a:lnTo>
                    <a:lnTo>
                      <a:pt x="1518" y="2074"/>
                    </a:lnTo>
                    <a:lnTo>
                      <a:pt x="1527" y="2113"/>
                    </a:lnTo>
                    <a:lnTo>
                      <a:pt x="1540" y="2149"/>
                    </a:lnTo>
                    <a:lnTo>
                      <a:pt x="1560" y="2184"/>
                    </a:lnTo>
                    <a:lnTo>
                      <a:pt x="1582" y="2214"/>
                    </a:lnTo>
                    <a:lnTo>
                      <a:pt x="1610" y="2242"/>
                    </a:lnTo>
                    <a:lnTo>
                      <a:pt x="1640" y="2265"/>
                    </a:lnTo>
                    <a:lnTo>
                      <a:pt x="1674" y="2284"/>
                    </a:lnTo>
                    <a:lnTo>
                      <a:pt x="1710" y="2298"/>
                    </a:lnTo>
                    <a:lnTo>
                      <a:pt x="1749" y="2307"/>
                    </a:lnTo>
                    <a:lnTo>
                      <a:pt x="1789" y="2310"/>
                    </a:lnTo>
                    <a:lnTo>
                      <a:pt x="1830" y="2307"/>
                    </a:lnTo>
                    <a:lnTo>
                      <a:pt x="1868" y="2298"/>
                    </a:lnTo>
                    <a:lnTo>
                      <a:pt x="1904" y="2284"/>
                    </a:lnTo>
                    <a:lnTo>
                      <a:pt x="1939" y="2265"/>
                    </a:lnTo>
                    <a:lnTo>
                      <a:pt x="1968" y="2242"/>
                    </a:lnTo>
                    <a:lnTo>
                      <a:pt x="1995" y="2214"/>
                    </a:lnTo>
                    <a:lnTo>
                      <a:pt x="2019" y="2184"/>
                    </a:lnTo>
                    <a:lnTo>
                      <a:pt x="2038" y="2149"/>
                    </a:lnTo>
                    <a:lnTo>
                      <a:pt x="2052" y="2113"/>
                    </a:lnTo>
                    <a:lnTo>
                      <a:pt x="2060" y="2074"/>
                    </a:lnTo>
                    <a:lnTo>
                      <a:pt x="2062" y="2033"/>
                    </a:lnTo>
                    <a:lnTo>
                      <a:pt x="2060" y="1999"/>
                    </a:lnTo>
                    <a:lnTo>
                      <a:pt x="2054" y="1967"/>
                    </a:lnTo>
                    <a:lnTo>
                      <a:pt x="2044" y="1936"/>
                    </a:lnTo>
                    <a:lnTo>
                      <a:pt x="2031" y="1933"/>
                    </a:lnTo>
                    <a:lnTo>
                      <a:pt x="2017" y="1928"/>
                    </a:lnTo>
                    <a:lnTo>
                      <a:pt x="2001" y="1922"/>
                    </a:lnTo>
                    <a:lnTo>
                      <a:pt x="2012" y="1948"/>
                    </a:lnTo>
                    <a:lnTo>
                      <a:pt x="2022" y="1975"/>
                    </a:lnTo>
                    <a:lnTo>
                      <a:pt x="2027" y="2004"/>
                    </a:lnTo>
                    <a:lnTo>
                      <a:pt x="2029" y="2033"/>
                    </a:lnTo>
                    <a:lnTo>
                      <a:pt x="2026" y="2073"/>
                    </a:lnTo>
                    <a:lnTo>
                      <a:pt x="2017" y="2109"/>
                    </a:lnTo>
                    <a:lnTo>
                      <a:pt x="2003" y="2144"/>
                    </a:lnTo>
                    <a:lnTo>
                      <a:pt x="1982" y="2176"/>
                    </a:lnTo>
                    <a:lnTo>
                      <a:pt x="1959" y="2204"/>
                    </a:lnTo>
                    <a:lnTo>
                      <a:pt x="1931" y="2228"/>
                    </a:lnTo>
                    <a:lnTo>
                      <a:pt x="1899" y="2248"/>
                    </a:lnTo>
                    <a:lnTo>
                      <a:pt x="1865" y="2263"/>
                    </a:lnTo>
                    <a:lnTo>
                      <a:pt x="1828" y="2272"/>
                    </a:lnTo>
                    <a:lnTo>
                      <a:pt x="1789" y="2275"/>
                    </a:lnTo>
                    <a:lnTo>
                      <a:pt x="1751" y="2272"/>
                    </a:lnTo>
                    <a:lnTo>
                      <a:pt x="1713" y="2263"/>
                    </a:lnTo>
                    <a:lnTo>
                      <a:pt x="1679" y="2248"/>
                    </a:lnTo>
                    <a:lnTo>
                      <a:pt x="1648" y="2228"/>
                    </a:lnTo>
                    <a:lnTo>
                      <a:pt x="1619" y="2204"/>
                    </a:lnTo>
                    <a:lnTo>
                      <a:pt x="1596" y="2176"/>
                    </a:lnTo>
                    <a:lnTo>
                      <a:pt x="1577" y="2144"/>
                    </a:lnTo>
                    <a:lnTo>
                      <a:pt x="1562" y="2109"/>
                    </a:lnTo>
                    <a:lnTo>
                      <a:pt x="1552" y="2073"/>
                    </a:lnTo>
                    <a:lnTo>
                      <a:pt x="1550" y="2033"/>
                    </a:lnTo>
                    <a:lnTo>
                      <a:pt x="1552" y="1994"/>
                    </a:lnTo>
                    <a:lnTo>
                      <a:pt x="1562" y="1956"/>
                    </a:lnTo>
                    <a:lnTo>
                      <a:pt x="1577" y="1922"/>
                    </a:lnTo>
                    <a:lnTo>
                      <a:pt x="1596" y="1891"/>
                    </a:lnTo>
                    <a:lnTo>
                      <a:pt x="1619" y="1862"/>
                    </a:lnTo>
                    <a:lnTo>
                      <a:pt x="1648" y="1838"/>
                    </a:lnTo>
                    <a:lnTo>
                      <a:pt x="1679" y="1818"/>
                    </a:lnTo>
                    <a:lnTo>
                      <a:pt x="1713" y="1803"/>
                    </a:lnTo>
                    <a:lnTo>
                      <a:pt x="1751" y="1794"/>
                    </a:lnTo>
                    <a:lnTo>
                      <a:pt x="1789" y="1791"/>
                    </a:lnTo>
                    <a:lnTo>
                      <a:pt x="1816" y="1792"/>
                    </a:lnTo>
                    <a:lnTo>
                      <a:pt x="1840" y="1798"/>
                    </a:lnTo>
                    <a:lnTo>
                      <a:pt x="1865" y="1804"/>
                    </a:lnTo>
                    <a:lnTo>
                      <a:pt x="1850" y="1782"/>
                    </a:lnTo>
                    <a:lnTo>
                      <a:pt x="1841" y="1762"/>
                    </a:lnTo>
                    <a:lnTo>
                      <a:pt x="1816" y="1758"/>
                    </a:lnTo>
                    <a:lnTo>
                      <a:pt x="1789" y="1757"/>
                    </a:lnTo>
                    <a:close/>
                    <a:moveTo>
                      <a:pt x="978" y="1757"/>
                    </a:moveTo>
                    <a:lnTo>
                      <a:pt x="937" y="1759"/>
                    </a:lnTo>
                    <a:lnTo>
                      <a:pt x="899" y="1768"/>
                    </a:lnTo>
                    <a:lnTo>
                      <a:pt x="863" y="1782"/>
                    </a:lnTo>
                    <a:lnTo>
                      <a:pt x="828" y="1801"/>
                    </a:lnTo>
                    <a:lnTo>
                      <a:pt x="798" y="1825"/>
                    </a:lnTo>
                    <a:lnTo>
                      <a:pt x="771" y="1852"/>
                    </a:lnTo>
                    <a:lnTo>
                      <a:pt x="748" y="1883"/>
                    </a:lnTo>
                    <a:lnTo>
                      <a:pt x="729" y="1916"/>
                    </a:lnTo>
                    <a:lnTo>
                      <a:pt x="715" y="1953"/>
                    </a:lnTo>
                    <a:lnTo>
                      <a:pt x="707" y="1992"/>
                    </a:lnTo>
                    <a:lnTo>
                      <a:pt x="703" y="2033"/>
                    </a:lnTo>
                    <a:lnTo>
                      <a:pt x="707" y="2074"/>
                    </a:lnTo>
                    <a:lnTo>
                      <a:pt x="715" y="2113"/>
                    </a:lnTo>
                    <a:lnTo>
                      <a:pt x="729" y="2149"/>
                    </a:lnTo>
                    <a:lnTo>
                      <a:pt x="748" y="2184"/>
                    </a:lnTo>
                    <a:lnTo>
                      <a:pt x="771" y="2214"/>
                    </a:lnTo>
                    <a:lnTo>
                      <a:pt x="798" y="2242"/>
                    </a:lnTo>
                    <a:lnTo>
                      <a:pt x="828" y="2265"/>
                    </a:lnTo>
                    <a:lnTo>
                      <a:pt x="863" y="2284"/>
                    </a:lnTo>
                    <a:lnTo>
                      <a:pt x="899" y="2298"/>
                    </a:lnTo>
                    <a:lnTo>
                      <a:pt x="937" y="2307"/>
                    </a:lnTo>
                    <a:lnTo>
                      <a:pt x="978" y="2310"/>
                    </a:lnTo>
                    <a:lnTo>
                      <a:pt x="1018" y="2307"/>
                    </a:lnTo>
                    <a:lnTo>
                      <a:pt x="1057" y="2298"/>
                    </a:lnTo>
                    <a:lnTo>
                      <a:pt x="1093" y="2284"/>
                    </a:lnTo>
                    <a:lnTo>
                      <a:pt x="1126" y="2265"/>
                    </a:lnTo>
                    <a:lnTo>
                      <a:pt x="1157" y="2242"/>
                    </a:lnTo>
                    <a:lnTo>
                      <a:pt x="1184" y="2214"/>
                    </a:lnTo>
                    <a:lnTo>
                      <a:pt x="1207" y="2184"/>
                    </a:lnTo>
                    <a:lnTo>
                      <a:pt x="1225" y="2149"/>
                    </a:lnTo>
                    <a:lnTo>
                      <a:pt x="1239" y="2113"/>
                    </a:lnTo>
                    <a:lnTo>
                      <a:pt x="1249" y="2074"/>
                    </a:lnTo>
                    <a:lnTo>
                      <a:pt x="1251" y="2033"/>
                    </a:lnTo>
                    <a:lnTo>
                      <a:pt x="1249" y="1992"/>
                    </a:lnTo>
                    <a:lnTo>
                      <a:pt x="1239" y="1953"/>
                    </a:lnTo>
                    <a:lnTo>
                      <a:pt x="1225" y="1916"/>
                    </a:lnTo>
                    <a:lnTo>
                      <a:pt x="1207" y="1883"/>
                    </a:lnTo>
                    <a:lnTo>
                      <a:pt x="1184" y="1852"/>
                    </a:lnTo>
                    <a:lnTo>
                      <a:pt x="1157" y="1825"/>
                    </a:lnTo>
                    <a:lnTo>
                      <a:pt x="1126" y="1801"/>
                    </a:lnTo>
                    <a:lnTo>
                      <a:pt x="1093" y="1782"/>
                    </a:lnTo>
                    <a:lnTo>
                      <a:pt x="1057" y="1768"/>
                    </a:lnTo>
                    <a:lnTo>
                      <a:pt x="1018" y="1759"/>
                    </a:lnTo>
                    <a:lnTo>
                      <a:pt x="978" y="1757"/>
                    </a:lnTo>
                    <a:close/>
                    <a:moveTo>
                      <a:pt x="2471" y="1756"/>
                    </a:moveTo>
                    <a:lnTo>
                      <a:pt x="2491" y="1801"/>
                    </a:lnTo>
                    <a:lnTo>
                      <a:pt x="2513" y="1844"/>
                    </a:lnTo>
                    <a:lnTo>
                      <a:pt x="2536" y="1883"/>
                    </a:lnTo>
                    <a:lnTo>
                      <a:pt x="2543" y="1865"/>
                    </a:lnTo>
                    <a:lnTo>
                      <a:pt x="2549" y="1847"/>
                    </a:lnTo>
                    <a:lnTo>
                      <a:pt x="2524" y="1812"/>
                    </a:lnTo>
                    <a:lnTo>
                      <a:pt x="2497" y="1782"/>
                    </a:lnTo>
                    <a:lnTo>
                      <a:pt x="2471" y="1756"/>
                    </a:lnTo>
                    <a:close/>
                    <a:moveTo>
                      <a:pt x="2509" y="1416"/>
                    </a:moveTo>
                    <a:lnTo>
                      <a:pt x="2501" y="1424"/>
                    </a:lnTo>
                    <a:lnTo>
                      <a:pt x="2513" y="1423"/>
                    </a:lnTo>
                    <a:lnTo>
                      <a:pt x="2509" y="1416"/>
                    </a:lnTo>
                    <a:close/>
                    <a:moveTo>
                      <a:pt x="2628" y="1358"/>
                    </a:moveTo>
                    <a:lnTo>
                      <a:pt x="2632" y="1365"/>
                    </a:lnTo>
                    <a:lnTo>
                      <a:pt x="2632" y="1358"/>
                    </a:lnTo>
                    <a:lnTo>
                      <a:pt x="2628" y="1358"/>
                    </a:lnTo>
                    <a:close/>
                    <a:moveTo>
                      <a:pt x="2166" y="1002"/>
                    </a:moveTo>
                    <a:lnTo>
                      <a:pt x="2129" y="1002"/>
                    </a:lnTo>
                    <a:lnTo>
                      <a:pt x="2094" y="1008"/>
                    </a:lnTo>
                    <a:lnTo>
                      <a:pt x="2061" y="1019"/>
                    </a:lnTo>
                    <a:lnTo>
                      <a:pt x="2030" y="1035"/>
                    </a:lnTo>
                    <a:lnTo>
                      <a:pt x="2003" y="1054"/>
                    </a:lnTo>
                    <a:lnTo>
                      <a:pt x="1977" y="1078"/>
                    </a:lnTo>
                    <a:lnTo>
                      <a:pt x="1955" y="1105"/>
                    </a:lnTo>
                    <a:lnTo>
                      <a:pt x="1935" y="1135"/>
                    </a:lnTo>
                    <a:lnTo>
                      <a:pt x="1918" y="1168"/>
                    </a:lnTo>
                    <a:lnTo>
                      <a:pt x="1905" y="1202"/>
                    </a:lnTo>
                    <a:lnTo>
                      <a:pt x="1895" y="1238"/>
                    </a:lnTo>
                    <a:lnTo>
                      <a:pt x="1888" y="1276"/>
                    </a:lnTo>
                    <a:lnTo>
                      <a:pt x="1885" y="1313"/>
                    </a:lnTo>
                    <a:lnTo>
                      <a:pt x="1886" y="1351"/>
                    </a:lnTo>
                    <a:lnTo>
                      <a:pt x="1892" y="1388"/>
                    </a:lnTo>
                    <a:lnTo>
                      <a:pt x="1902" y="1374"/>
                    </a:lnTo>
                    <a:lnTo>
                      <a:pt x="1916" y="1364"/>
                    </a:lnTo>
                    <a:lnTo>
                      <a:pt x="1932" y="1359"/>
                    </a:lnTo>
                    <a:lnTo>
                      <a:pt x="1951" y="1358"/>
                    </a:lnTo>
                    <a:lnTo>
                      <a:pt x="1971" y="1360"/>
                    </a:lnTo>
                    <a:lnTo>
                      <a:pt x="1992" y="1364"/>
                    </a:lnTo>
                    <a:lnTo>
                      <a:pt x="2014" y="1373"/>
                    </a:lnTo>
                    <a:lnTo>
                      <a:pt x="2038" y="1382"/>
                    </a:lnTo>
                    <a:lnTo>
                      <a:pt x="2060" y="1394"/>
                    </a:lnTo>
                    <a:lnTo>
                      <a:pt x="2084" y="1407"/>
                    </a:lnTo>
                    <a:lnTo>
                      <a:pt x="2106" y="1421"/>
                    </a:lnTo>
                    <a:lnTo>
                      <a:pt x="2128" y="1435"/>
                    </a:lnTo>
                    <a:lnTo>
                      <a:pt x="2148" y="1449"/>
                    </a:lnTo>
                    <a:lnTo>
                      <a:pt x="2167" y="1463"/>
                    </a:lnTo>
                    <a:lnTo>
                      <a:pt x="2184" y="1476"/>
                    </a:lnTo>
                    <a:lnTo>
                      <a:pt x="2199" y="1488"/>
                    </a:lnTo>
                    <a:lnTo>
                      <a:pt x="2211" y="1498"/>
                    </a:lnTo>
                    <a:lnTo>
                      <a:pt x="2219" y="1505"/>
                    </a:lnTo>
                    <a:lnTo>
                      <a:pt x="2226" y="1510"/>
                    </a:lnTo>
                    <a:lnTo>
                      <a:pt x="2228" y="1512"/>
                    </a:lnTo>
                    <a:lnTo>
                      <a:pt x="2226" y="1511"/>
                    </a:lnTo>
                    <a:lnTo>
                      <a:pt x="2218" y="1508"/>
                    </a:lnTo>
                    <a:lnTo>
                      <a:pt x="2209" y="1503"/>
                    </a:lnTo>
                    <a:lnTo>
                      <a:pt x="2195" y="1497"/>
                    </a:lnTo>
                    <a:lnTo>
                      <a:pt x="2178" y="1490"/>
                    </a:lnTo>
                    <a:lnTo>
                      <a:pt x="2159" y="1483"/>
                    </a:lnTo>
                    <a:lnTo>
                      <a:pt x="2137" y="1475"/>
                    </a:lnTo>
                    <a:lnTo>
                      <a:pt x="2114" y="1468"/>
                    </a:lnTo>
                    <a:lnTo>
                      <a:pt x="2090" y="1461"/>
                    </a:lnTo>
                    <a:lnTo>
                      <a:pt x="2066" y="1455"/>
                    </a:lnTo>
                    <a:lnTo>
                      <a:pt x="2041" y="1450"/>
                    </a:lnTo>
                    <a:lnTo>
                      <a:pt x="2017" y="1447"/>
                    </a:lnTo>
                    <a:lnTo>
                      <a:pt x="1992" y="1446"/>
                    </a:lnTo>
                    <a:lnTo>
                      <a:pt x="1970" y="1447"/>
                    </a:lnTo>
                    <a:lnTo>
                      <a:pt x="1949" y="1450"/>
                    </a:lnTo>
                    <a:lnTo>
                      <a:pt x="1930" y="1457"/>
                    </a:lnTo>
                    <a:lnTo>
                      <a:pt x="1914" y="1467"/>
                    </a:lnTo>
                    <a:lnTo>
                      <a:pt x="1900" y="1481"/>
                    </a:lnTo>
                    <a:lnTo>
                      <a:pt x="1891" y="1498"/>
                    </a:lnTo>
                    <a:lnTo>
                      <a:pt x="1877" y="1541"/>
                    </a:lnTo>
                    <a:lnTo>
                      <a:pt x="1870" y="1583"/>
                    </a:lnTo>
                    <a:lnTo>
                      <a:pt x="1869" y="1625"/>
                    </a:lnTo>
                    <a:lnTo>
                      <a:pt x="1875" y="1665"/>
                    </a:lnTo>
                    <a:lnTo>
                      <a:pt x="1884" y="1704"/>
                    </a:lnTo>
                    <a:lnTo>
                      <a:pt x="1899" y="1739"/>
                    </a:lnTo>
                    <a:lnTo>
                      <a:pt x="1917" y="1773"/>
                    </a:lnTo>
                    <a:lnTo>
                      <a:pt x="1939" y="1802"/>
                    </a:lnTo>
                    <a:lnTo>
                      <a:pt x="1962" y="1827"/>
                    </a:lnTo>
                    <a:lnTo>
                      <a:pt x="1989" y="1847"/>
                    </a:lnTo>
                    <a:lnTo>
                      <a:pt x="2015" y="1862"/>
                    </a:lnTo>
                    <a:lnTo>
                      <a:pt x="2043" y="1871"/>
                    </a:lnTo>
                    <a:lnTo>
                      <a:pt x="2038" y="1853"/>
                    </a:lnTo>
                    <a:lnTo>
                      <a:pt x="2038" y="1833"/>
                    </a:lnTo>
                    <a:lnTo>
                      <a:pt x="2043" y="1814"/>
                    </a:lnTo>
                    <a:lnTo>
                      <a:pt x="2053" y="1794"/>
                    </a:lnTo>
                    <a:lnTo>
                      <a:pt x="2066" y="1775"/>
                    </a:lnTo>
                    <a:lnTo>
                      <a:pt x="2082" y="1756"/>
                    </a:lnTo>
                    <a:lnTo>
                      <a:pt x="2101" y="1736"/>
                    </a:lnTo>
                    <a:lnTo>
                      <a:pt x="2121" y="1718"/>
                    </a:lnTo>
                    <a:lnTo>
                      <a:pt x="2142" y="1701"/>
                    </a:lnTo>
                    <a:lnTo>
                      <a:pt x="2165" y="1684"/>
                    </a:lnTo>
                    <a:lnTo>
                      <a:pt x="2187" y="1668"/>
                    </a:lnTo>
                    <a:lnTo>
                      <a:pt x="2209" y="1655"/>
                    </a:lnTo>
                    <a:lnTo>
                      <a:pt x="2228" y="1642"/>
                    </a:lnTo>
                    <a:lnTo>
                      <a:pt x="2245" y="1632"/>
                    </a:lnTo>
                    <a:lnTo>
                      <a:pt x="2260" y="1623"/>
                    </a:lnTo>
                    <a:lnTo>
                      <a:pt x="2272" y="1618"/>
                    </a:lnTo>
                    <a:lnTo>
                      <a:pt x="2279" y="1613"/>
                    </a:lnTo>
                    <a:lnTo>
                      <a:pt x="2281" y="1612"/>
                    </a:lnTo>
                    <a:lnTo>
                      <a:pt x="2280" y="1614"/>
                    </a:lnTo>
                    <a:lnTo>
                      <a:pt x="2276" y="1622"/>
                    </a:lnTo>
                    <a:lnTo>
                      <a:pt x="2271" y="1634"/>
                    </a:lnTo>
                    <a:lnTo>
                      <a:pt x="2262" y="1649"/>
                    </a:lnTo>
                    <a:lnTo>
                      <a:pt x="2254" y="1668"/>
                    </a:lnTo>
                    <a:lnTo>
                      <a:pt x="2244" y="1690"/>
                    </a:lnTo>
                    <a:lnTo>
                      <a:pt x="2233" y="1715"/>
                    </a:lnTo>
                    <a:lnTo>
                      <a:pt x="2223" y="1741"/>
                    </a:lnTo>
                    <a:lnTo>
                      <a:pt x="2213" y="1769"/>
                    </a:lnTo>
                    <a:lnTo>
                      <a:pt x="2203" y="1797"/>
                    </a:lnTo>
                    <a:lnTo>
                      <a:pt x="2195" y="1826"/>
                    </a:lnTo>
                    <a:lnTo>
                      <a:pt x="2188" y="1855"/>
                    </a:lnTo>
                    <a:lnTo>
                      <a:pt x="2184" y="1884"/>
                    </a:lnTo>
                    <a:lnTo>
                      <a:pt x="2181" y="1911"/>
                    </a:lnTo>
                    <a:lnTo>
                      <a:pt x="2182" y="1937"/>
                    </a:lnTo>
                    <a:lnTo>
                      <a:pt x="2185" y="1962"/>
                    </a:lnTo>
                    <a:lnTo>
                      <a:pt x="2193" y="1983"/>
                    </a:lnTo>
                    <a:lnTo>
                      <a:pt x="2204" y="2003"/>
                    </a:lnTo>
                    <a:lnTo>
                      <a:pt x="2221" y="2021"/>
                    </a:lnTo>
                    <a:lnTo>
                      <a:pt x="2243" y="2035"/>
                    </a:lnTo>
                    <a:lnTo>
                      <a:pt x="2266" y="2048"/>
                    </a:lnTo>
                    <a:lnTo>
                      <a:pt x="2293" y="2058"/>
                    </a:lnTo>
                    <a:lnTo>
                      <a:pt x="2322" y="2065"/>
                    </a:lnTo>
                    <a:lnTo>
                      <a:pt x="2352" y="2071"/>
                    </a:lnTo>
                    <a:lnTo>
                      <a:pt x="2383" y="2073"/>
                    </a:lnTo>
                    <a:lnTo>
                      <a:pt x="2414" y="2073"/>
                    </a:lnTo>
                    <a:lnTo>
                      <a:pt x="2444" y="2071"/>
                    </a:lnTo>
                    <a:lnTo>
                      <a:pt x="2472" y="2065"/>
                    </a:lnTo>
                    <a:lnTo>
                      <a:pt x="2499" y="2058"/>
                    </a:lnTo>
                    <a:lnTo>
                      <a:pt x="2524" y="2048"/>
                    </a:lnTo>
                    <a:lnTo>
                      <a:pt x="2544" y="2036"/>
                    </a:lnTo>
                    <a:lnTo>
                      <a:pt x="2562" y="2022"/>
                    </a:lnTo>
                    <a:lnTo>
                      <a:pt x="2574" y="2006"/>
                    </a:lnTo>
                    <a:lnTo>
                      <a:pt x="2549" y="1990"/>
                    </a:lnTo>
                    <a:lnTo>
                      <a:pt x="2527" y="1970"/>
                    </a:lnTo>
                    <a:lnTo>
                      <a:pt x="2504" y="1947"/>
                    </a:lnTo>
                    <a:lnTo>
                      <a:pt x="2485" y="1921"/>
                    </a:lnTo>
                    <a:lnTo>
                      <a:pt x="2467" y="1892"/>
                    </a:lnTo>
                    <a:lnTo>
                      <a:pt x="2450" y="1861"/>
                    </a:lnTo>
                    <a:lnTo>
                      <a:pt x="2435" y="1830"/>
                    </a:lnTo>
                    <a:lnTo>
                      <a:pt x="2421" y="1799"/>
                    </a:lnTo>
                    <a:lnTo>
                      <a:pt x="2409" y="1769"/>
                    </a:lnTo>
                    <a:lnTo>
                      <a:pt x="2399" y="1738"/>
                    </a:lnTo>
                    <a:lnTo>
                      <a:pt x="2389" y="1710"/>
                    </a:lnTo>
                    <a:lnTo>
                      <a:pt x="2382" y="1686"/>
                    </a:lnTo>
                    <a:lnTo>
                      <a:pt x="2375" y="1663"/>
                    </a:lnTo>
                    <a:lnTo>
                      <a:pt x="2371" y="1645"/>
                    </a:lnTo>
                    <a:lnTo>
                      <a:pt x="2368" y="1631"/>
                    </a:lnTo>
                    <a:lnTo>
                      <a:pt x="2366" y="1622"/>
                    </a:lnTo>
                    <a:lnTo>
                      <a:pt x="2365" y="1619"/>
                    </a:lnTo>
                    <a:lnTo>
                      <a:pt x="2368" y="1619"/>
                    </a:lnTo>
                    <a:lnTo>
                      <a:pt x="2375" y="1622"/>
                    </a:lnTo>
                    <a:lnTo>
                      <a:pt x="2389" y="1627"/>
                    </a:lnTo>
                    <a:lnTo>
                      <a:pt x="2406" y="1635"/>
                    </a:lnTo>
                    <a:lnTo>
                      <a:pt x="2426" y="1646"/>
                    </a:lnTo>
                    <a:lnTo>
                      <a:pt x="2450" y="1661"/>
                    </a:lnTo>
                    <a:lnTo>
                      <a:pt x="2477" y="1679"/>
                    </a:lnTo>
                    <a:lnTo>
                      <a:pt x="2504" y="1702"/>
                    </a:lnTo>
                    <a:lnTo>
                      <a:pt x="2533" y="1729"/>
                    </a:lnTo>
                    <a:lnTo>
                      <a:pt x="2563" y="1761"/>
                    </a:lnTo>
                    <a:lnTo>
                      <a:pt x="2593" y="1800"/>
                    </a:lnTo>
                    <a:lnTo>
                      <a:pt x="2622" y="1843"/>
                    </a:lnTo>
                    <a:lnTo>
                      <a:pt x="2651" y="1894"/>
                    </a:lnTo>
                    <a:lnTo>
                      <a:pt x="2668" y="1881"/>
                    </a:lnTo>
                    <a:lnTo>
                      <a:pt x="2685" y="1864"/>
                    </a:lnTo>
                    <a:lnTo>
                      <a:pt x="2701" y="1842"/>
                    </a:lnTo>
                    <a:lnTo>
                      <a:pt x="2716" y="1818"/>
                    </a:lnTo>
                    <a:lnTo>
                      <a:pt x="2729" y="1791"/>
                    </a:lnTo>
                    <a:lnTo>
                      <a:pt x="2739" y="1762"/>
                    </a:lnTo>
                    <a:lnTo>
                      <a:pt x="2749" y="1731"/>
                    </a:lnTo>
                    <a:lnTo>
                      <a:pt x="2755" y="1701"/>
                    </a:lnTo>
                    <a:lnTo>
                      <a:pt x="2760" y="1669"/>
                    </a:lnTo>
                    <a:lnTo>
                      <a:pt x="2761" y="1638"/>
                    </a:lnTo>
                    <a:lnTo>
                      <a:pt x="2760" y="1609"/>
                    </a:lnTo>
                    <a:lnTo>
                      <a:pt x="2755" y="1581"/>
                    </a:lnTo>
                    <a:lnTo>
                      <a:pt x="2747" y="1555"/>
                    </a:lnTo>
                    <a:lnTo>
                      <a:pt x="2734" y="1532"/>
                    </a:lnTo>
                    <a:lnTo>
                      <a:pt x="2718" y="1514"/>
                    </a:lnTo>
                    <a:lnTo>
                      <a:pt x="2699" y="1500"/>
                    </a:lnTo>
                    <a:lnTo>
                      <a:pt x="2676" y="1490"/>
                    </a:lnTo>
                    <a:lnTo>
                      <a:pt x="2652" y="1484"/>
                    </a:lnTo>
                    <a:lnTo>
                      <a:pt x="2624" y="1479"/>
                    </a:lnTo>
                    <a:lnTo>
                      <a:pt x="2596" y="1478"/>
                    </a:lnTo>
                    <a:lnTo>
                      <a:pt x="2566" y="1479"/>
                    </a:lnTo>
                    <a:lnTo>
                      <a:pt x="2536" y="1483"/>
                    </a:lnTo>
                    <a:lnTo>
                      <a:pt x="2508" y="1487"/>
                    </a:lnTo>
                    <a:lnTo>
                      <a:pt x="2480" y="1492"/>
                    </a:lnTo>
                    <a:lnTo>
                      <a:pt x="2453" y="1498"/>
                    </a:lnTo>
                    <a:lnTo>
                      <a:pt x="2430" y="1504"/>
                    </a:lnTo>
                    <a:lnTo>
                      <a:pt x="2408" y="1510"/>
                    </a:lnTo>
                    <a:lnTo>
                      <a:pt x="2391" y="1515"/>
                    </a:lnTo>
                    <a:lnTo>
                      <a:pt x="2377" y="1519"/>
                    </a:lnTo>
                    <a:lnTo>
                      <a:pt x="2369" y="1522"/>
                    </a:lnTo>
                    <a:lnTo>
                      <a:pt x="2367" y="1523"/>
                    </a:lnTo>
                    <a:lnTo>
                      <a:pt x="2368" y="1520"/>
                    </a:lnTo>
                    <a:lnTo>
                      <a:pt x="2371" y="1513"/>
                    </a:lnTo>
                    <a:lnTo>
                      <a:pt x="2377" y="1501"/>
                    </a:lnTo>
                    <a:lnTo>
                      <a:pt x="2386" y="1486"/>
                    </a:lnTo>
                    <a:lnTo>
                      <a:pt x="2395" y="1468"/>
                    </a:lnTo>
                    <a:lnTo>
                      <a:pt x="2408" y="1447"/>
                    </a:lnTo>
                    <a:lnTo>
                      <a:pt x="2422" y="1427"/>
                    </a:lnTo>
                    <a:lnTo>
                      <a:pt x="2437" y="1404"/>
                    </a:lnTo>
                    <a:lnTo>
                      <a:pt x="2454" y="1382"/>
                    </a:lnTo>
                    <a:lnTo>
                      <a:pt x="2472" y="1361"/>
                    </a:lnTo>
                    <a:lnTo>
                      <a:pt x="2492" y="1341"/>
                    </a:lnTo>
                    <a:lnTo>
                      <a:pt x="2512" y="1324"/>
                    </a:lnTo>
                    <a:lnTo>
                      <a:pt x="2532" y="1310"/>
                    </a:lnTo>
                    <a:lnTo>
                      <a:pt x="2553" y="1299"/>
                    </a:lnTo>
                    <a:lnTo>
                      <a:pt x="2576" y="1293"/>
                    </a:lnTo>
                    <a:lnTo>
                      <a:pt x="2598" y="1292"/>
                    </a:lnTo>
                    <a:lnTo>
                      <a:pt x="2596" y="1264"/>
                    </a:lnTo>
                    <a:lnTo>
                      <a:pt x="2590" y="1236"/>
                    </a:lnTo>
                    <a:lnTo>
                      <a:pt x="2580" y="1208"/>
                    </a:lnTo>
                    <a:lnTo>
                      <a:pt x="2566" y="1181"/>
                    </a:lnTo>
                    <a:lnTo>
                      <a:pt x="2551" y="1155"/>
                    </a:lnTo>
                    <a:lnTo>
                      <a:pt x="2533" y="1130"/>
                    </a:lnTo>
                    <a:lnTo>
                      <a:pt x="2513" y="1107"/>
                    </a:lnTo>
                    <a:lnTo>
                      <a:pt x="2491" y="1087"/>
                    </a:lnTo>
                    <a:lnTo>
                      <a:pt x="2468" y="1068"/>
                    </a:lnTo>
                    <a:lnTo>
                      <a:pt x="2444" y="1053"/>
                    </a:lnTo>
                    <a:lnTo>
                      <a:pt x="2419" y="1040"/>
                    </a:lnTo>
                    <a:lnTo>
                      <a:pt x="2394" y="1031"/>
                    </a:lnTo>
                    <a:lnTo>
                      <a:pt x="2369" y="1025"/>
                    </a:lnTo>
                    <a:lnTo>
                      <a:pt x="2345" y="1023"/>
                    </a:lnTo>
                    <a:lnTo>
                      <a:pt x="2322" y="1025"/>
                    </a:lnTo>
                    <a:lnTo>
                      <a:pt x="2300" y="1032"/>
                    </a:lnTo>
                    <a:lnTo>
                      <a:pt x="2280" y="1044"/>
                    </a:lnTo>
                    <a:lnTo>
                      <a:pt x="2262" y="1060"/>
                    </a:lnTo>
                    <a:lnTo>
                      <a:pt x="2251" y="1076"/>
                    </a:lnTo>
                    <a:lnTo>
                      <a:pt x="2244" y="1097"/>
                    </a:lnTo>
                    <a:lnTo>
                      <a:pt x="2240" y="1120"/>
                    </a:lnTo>
                    <a:lnTo>
                      <a:pt x="2236" y="1147"/>
                    </a:lnTo>
                    <a:lnTo>
                      <a:pt x="2236" y="1175"/>
                    </a:lnTo>
                    <a:lnTo>
                      <a:pt x="2239" y="1207"/>
                    </a:lnTo>
                    <a:lnTo>
                      <a:pt x="2242" y="1238"/>
                    </a:lnTo>
                    <a:lnTo>
                      <a:pt x="2246" y="1269"/>
                    </a:lnTo>
                    <a:lnTo>
                      <a:pt x="2250" y="1300"/>
                    </a:lnTo>
                    <a:lnTo>
                      <a:pt x="2257" y="1331"/>
                    </a:lnTo>
                    <a:lnTo>
                      <a:pt x="2262" y="1359"/>
                    </a:lnTo>
                    <a:lnTo>
                      <a:pt x="2268" y="1383"/>
                    </a:lnTo>
                    <a:lnTo>
                      <a:pt x="2274" y="1406"/>
                    </a:lnTo>
                    <a:lnTo>
                      <a:pt x="2278" y="1426"/>
                    </a:lnTo>
                    <a:lnTo>
                      <a:pt x="2282" y="1440"/>
                    </a:lnTo>
                    <a:lnTo>
                      <a:pt x="2284" y="1448"/>
                    </a:lnTo>
                    <a:lnTo>
                      <a:pt x="2286" y="1451"/>
                    </a:lnTo>
                    <a:lnTo>
                      <a:pt x="2283" y="1449"/>
                    </a:lnTo>
                    <a:lnTo>
                      <a:pt x="2279" y="1443"/>
                    </a:lnTo>
                    <a:lnTo>
                      <a:pt x="2271" y="1433"/>
                    </a:lnTo>
                    <a:lnTo>
                      <a:pt x="2261" y="1420"/>
                    </a:lnTo>
                    <a:lnTo>
                      <a:pt x="2249" y="1404"/>
                    </a:lnTo>
                    <a:lnTo>
                      <a:pt x="2236" y="1385"/>
                    </a:lnTo>
                    <a:lnTo>
                      <a:pt x="2223" y="1364"/>
                    </a:lnTo>
                    <a:lnTo>
                      <a:pt x="2209" y="1340"/>
                    </a:lnTo>
                    <a:lnTo>
                      <a:pt x="2195" y="1314"/>
                    </a:lnTo>
                    <a:lnTo>
                      <a:pt x="2182" y="1287"/>
                    </a:lnTo>
                    <a:lnTo>
                      <a:pt x="2170" y="1260"/>
                    </a:lnTo>
                    <a:lnTo>
                      <a:pt x="2161" y="1231"/>
                    </a:lnTo>
                    <a:lnTo>
                      <a:pt x="2153" y="1202"/>
                    </a:lnTo>
                    <a:lnTo>
                      <a:pt x="2148" y="1172"/>
                    </a:lnTo>
                    <a:lnTo>
                      <a:pt x="2147" y="1143"/>
                    </a:lnTo>
                    <a:lnTo>
                      <a:pt x="2149" y="1114"/>
                    </a:lnTo>
                    <a:lnTo>
                      <a:pt x="2155" y="1086"/>
                    </a:lnTo>
                    <a:lnTo>
                      <a:pt x="2166" y="1058"/>
                    </a:lnTo>
                    <a:lnTo>
                      <a:pt x="2183" y="1032"/>
                    </a:lnTo>
                    <a:lnTo>
                      <a:pt x="2204" y="1007"/>
                    </a:lnTo>
                    <a:lnTo>
                      <a:pt x="2166" y="1002"/>
                    </a:lnTo>
                    <a:close/>
                    <a:moveTo>
                      <a:pt x="1671" y="745"/>
                    </a:moveTo>
                    <a:lnTo>
                      <a:pt x="1588" y="750"/>
                    </a:lnTo>
                    <a:lnTo>
                      <a:pt x="1508" y="760"/>
                    </a:lnTo>
                    <a:lnTo>
                      <a:pt x="1429" y="777"/>
                    </a:lnTo>
                    <a:lnTo>
                      <a:pt x="1353" y="800"/>
                    </a:lnTo>
                    <a:lnTo>
                      <a:pt x="1277" y="828"/>
                    </a:lnTo>
                    <a:lnTo>
                      <a:pt x="1203" y="862"/>
                    </a:lnTo>
                    <a:lnTo>
                      <a:pt x="1132" y="901"/>
                    </a:lnTo>
                    <a:lnTo>
                      <a:pt x="1063" y="947"/>
                    </a:lnTo>
                    <a:lnTo>
                      <a:pt x="997" y="997"/>
                    </a:lnTo>
                    <a:lnTo>
                      <a:pt x="933" y="1053"/>
                    </a:lnTo>
                    <a:lnTo>
                      <a:pt x="905" y="1082"/>
                    </a:lnTo>
                    <a:lnTo>
                      <a:pt x="967" y="1056"/>
                    </a:lnTo>
                    <a:lnTo>
                      <a:pt x="1032" y="1033"/>
                    </a:lnTo>
                    <a:lnTo>
                      <a:pt x="1098" y="1013"/>
                    </a:lnTo>
                    <a:lnTo>
                      <a:pt x="1167" y="999"/>
                    </a:lnTo>
                    <a:lnTo>
                      <a:pt x="1237" y="989"/>
                    </a:lnTo>
                    <a:lnTo>
                      <a:pt x="1310" y="982"/>
                    </a:lnTo>
                    <a:lnTo>
                      <a:pt x="1383" y="980"/>
                    </a:lnTo>
                    <a:lnTo>
                      <a:pt x="1461" y="982"/>
                    </a:lnTo>
                    <a:lnTo>
                      <a:pt x="1538" y="990"/>
                    </a:lnTo>
                    <a:lnTo>
                      <a:pt x="1613" y="1002"/>
                    </a:lnTo>
                    <a:lnTo>
                      <a:pt x="1686" y="1018"/>
                    </a:lnTo>
                    <a:lnTo>
                      <a:pt x="1756" y="1039"/>
                    </a:lnTo>
                    <a:lnTo>
                      <a:pt x="1823" y="1066"/>
                    </a:lnTo>
                    <a:lnTo>
                      <a:pt x="1888" y="1098"/>
                    </a:lnTo>
                    <a:lnTo>
                      <a:pt x="1901" y="1075"/>
                    </a:lnTo>
                    <a:lnTo>
                      <a:pt x="1916" y="1053"/>
                    </a:lnTo>
                    <a:lnTo>
                      <a:pt x="1942" y="1026"/>
                    </a:lnTo>
                    <a:lnTo>
                      <a:pt x="1968" y="1003"/>
                    </a:lnTo>
                    <a:lnTo>
                      <a:pt x="1997" y="983"/>
                    </a:lnTo>
                    <a:lnTo>
                      <a:pt x="2028" y="967"/>
                    </a:lnTo>
                    <a:lnTo>
                      <a:pt x="2060" y="955"/>
                    </a:lnTo>
                    <a:lnTo>
                      <a:pt x="2093" y="947"/>
                    </a:lnTo>
                    <a:lnTo>
                      <a:pt x="2012" y="888"/>
                    </a:lnTo>
                    <a:lnTo>
                      <a:pt x="1928" y="837"/>
                    </a:lnTo>
                    <a:lnTo>
                      <a:pt x="1841" y="789"/>
                    </a:lnTo>
                    <a:lnTo>
                      <a:pt x="1752" y="747"/>
                    </a:lnTo>
                    <a:lnTo>
                      <a:pt x="1671" y="745"/>
                    </a:lnTo>
                    <a:close/>
                    <a:moveTo>
                      <a:pt x="920" y="581"/>
                    </a:moveTo>
                    <a:lnTo>
                      <a:pt x="821" y="584"/>
                    </a:lnTo>
                    <a:lnTo>
                      <a:pt x="724" y="592"/>
                    </a:lnTo>
                    <a:lnTo>
                      <a:pt x="630" y="602"/>
                    </a:lnTo>
                    <a:lnTo>
                      <a:pt x="539" y="619"/>
                    </a:lnTo>
                    <a:lnTo>
                      <a:pt x="452" y="638"/>
                    </a:lnTo>
                    <a:lnTo>
                      <a:pt x="368" y="661"/>
                    </a:lnTo>
                    <a:lnTo>
                      <a:pt x="321" y="732"/>
                    </a:lnTo>
                    <a:lnTo>
                      <a:pt x="279" y="806"/>
                    </a:lnTo>
                    <a:lnTo>
                      <a:pt x="241" y="883"/>
                    </a:lnTo>
                    <a:lnTo>
                      <a:pt x="209" y="963"/>
                    </a:lnTo>
                    <a:lnTo>
                      <a:pt x="182" y="1046"/>
                    </a:lnTo>
                    <a:lnTo>
                      <a:pt x="160" y="1131"/>
                    </a:lnTo>
                    <a:lnTo>
                      <a:pt x="145" y="1218"/>
                    </a:lnTo>
                    <a:lnTo>
                      <a:pt x="136" y="1307"/>
                    </a:lnTo>
                    <a:lnTo>
                      <a:pt x="132" y="1397"/>
                    </a:lnTo>
                    <a:lnTo>
                      <a:pt x="136" y="1486"/>
                    </a:lnTo>
                    <a:lnTo>
                      <a:pt x="144" y="1572"/>
                    </a:lnTo>
                    <a:lnTo>
                      <a:pt x="159" y="1657"/>
                    </a:lnTo>
                    <a:lnTo>
                      <a:pt x="179" y="1739"/>
                    </a:lnTo>
                    <a:lnTo>
                      <a:pt x="204" y="1820"/>
                    </a:lnTo>
                    <a:lnTo>
                      <a:pt x="235" y="1898"/>
                    </a:lnTo>
                    <a:lnTo>
                      <a:pt x="270" y="1974"/>
                    </a:lnTo>
                    <a:lnTo>
                      <a:pt x="311" y="2047"/>
                    </a:lnTo>
                    <a:lnTo>
                      <a:pt x="354" y="2116"/>
                    </a:lnTo>
                    <a:lnTo>
                      <a:pt x="403" y="2183"/>
                    </a:lnTo>
                    <a:lnTo>
                      <a:pt x="397" y="2114"/>
                    </a:lnTo>
                    <a:lnTo>
                      <a:pt x="395" y="2045"/>
                    </a:lnTo>
                    <a:lnTo>
                      <a:pt x="397" y="1966"/>
                    </a:lnTo>
                    <a:lnTo>
                      <a:pt x="402" y="1891"/>
                    </a:lnTo>
                    <a:lnTo>
                      <a:pt x="411" y="1818"/>
                    </a:lnTo>
                    <a:lnTo>
                      <a:pt x="423" y="1749"/>
                    </a:lnTo>
                    <a:lnTo>
                      <a:pt x="438" y="1683"/>
                    </a:lnTo>
                    <a:lnTo>
                      <a:pt x="456" y="1621"/>
                    </a:lnTo>
                    <a:lnTo>
                      <a:pt x="477" y="1561"/>
                    </a:lnTo>
                    <a:lnTo>
                      <a:pt x="501" y="1504"/>
                    </a:lnTo>
                    <a:lnTo>
                      <a:pt x="525" y="1431"/>
                    </a:lnTo>
                    <a:lnTo>
                      <a:pt x="555" y="1359"/>
                    </a:lnTo>
                    <a:lnTo>
                      <a:pt x="591" y="1286"/>
                    </a:lnTo>
                    <a:lnTo>
                      <a:pt x="632" y="1216"/>
                    </a:lnTo>
                    <a:lnTo>
                      <a:pt x="678" y="1147"/>
                    </a:lnTo>
                    <a:lnTo>
                      <a:pt x="728" y="1081"/>
                    </a:lnTo>
                    <a:lnTo>
                      <a:pt x="784" y="1017"/>
                    </a:lnTo>
                    <a:lnTo>
                      <a:pt x="843" y="956"/>
                    </a:lnTo>
                    <a:lnTo>
                      <a:pt x="908" y="898"/>
                    </a:lnTo>
                    <a:lnTo>
                      <a:pt x="977" y="845"/>
                    </a:lnTo>
                    <a:lnTo>
                      <a:pt x="1047" y="798"/>
                    </a:lnTo>
                    <a:lnTo>
                      <a:pt x="1121" y="756"/>
                    </a:lnTo>
                    <a:lnTo>
                      <a:pt x="1196" y="719"/>
                    </a:lnTo>
                    <a:lnTo>
                      <a:pt x="1274" y="688"/>
                    </a:lnTo>
                    <a:lnTo>
                      <a:pt x="1353" y="661"/>
                    </a:lnTo>
                    <a:lnTo>
                      <a:pt x="1434" y="640"/>
                    </a:lnTo>
                    <a:lnTo>
                      <a:pt x="1330" y="619"/>
                    </a:lnTo>
                    <a:lnTo>
                      <a:pt x="1227" y="601"/>
                    </a:lnTo>
                    <a:lnTo>
                      <a:pt x="1123" y="589"/>
                    </a:lnTo>
                    <a:lnTo>
                      <a:pt x="1021" y="583"/>
                    </a:lnTo>
                    <a:lnTo>
                      <a:pt x="920" y="581"/>
                    </a:lnTo>
                    <a:close/>
                    <a:moveTo>
                      <a:pt x="1383" y="133"/>
                    </a:moveTo>
                    <a:lnTo>
                      <a:pt x="1293" y="136"/>
                    </a:lnTo>
                    <a:lnTo>
                      <a:pt x="1203" y="146"/>
                    </a:lnTo>
                    <a:lnTo>
                      <a:pt x="1117" y="162"/>
                    </a:lnTo>
                    <a:lnTo>
                      <a:pt x="1031" y="185"/>
                    </a:lnTo>
                    <a:lnTo>
                      <a:pt x="949" y="213"/>
                    </a:lnTo>
                    <a:lnTo>
                      <a:pt x="869" y="246"/>
                    </a:lnTo>
                    <a:lnTo>
                      <a:pt x="792" y="284"/>
                    </a:lnTo>
                    <a:lnTo>
                      <a:pt x="717" y="328"/>
                    </a:lnTo>
                    <a:lnTo>
                      <a:pt x="647" y="377"/>
                    </a:lnTo>
                    <a:lnTo>
                      <a:pt x="580" y="431"/>
                    </a:lnTo>
                    <a:lnTo>
                      <a:pt x="517" y="488"/>
                    </a:lnTo>
                    <a:lnTo>
                      <a:pt x="597" y="474"/>
                    </a:lnTo>
                    <a:lnTo>
                      <a:pt x="679" y="463"/>
                    </a:lnTo>
                    <a:lnTo>
                      <a:pt x="763" y="456"/>
                    </a:lnTo>
                    <a:lnTo>
                      <a:pt x="849" y="451"/>
                    </a:lnTo>
                    <a:lnTo>
                      <a:pt x="937" y="450"/>
                    </a:lnTo>
                    <a:lnTo>
                      <a:pt x="1026" y="452"/>
                    </a:lnTo>
                    <a:lnTo>
                      <a:pt x="1116" y="458"/>
                    </a:lnTo>
                    <a:lnTo>
                      <a:pt x="1206" y="467"/>
                    </a:lnTo>
                    <a:lnTo>
                      <a:pt x="1297" y="479"/>
                    </a:lnTo>
                    <a:lnTo>
                      <a:pt x="1388" y="497"/>
                    </a:lnTo>
                    <a:lnTo>
                      <a:pt x="1478" y="517"/>
                    </a:lnTo>
                    <a:lnTo>
                      <a:pt x="1569" y="542"/>
                    </a:lnTo>
                    <a:lnTo>
                      <a:pt x="1659" y="570"/>
                    </a:lnTo>
                    <a:lnTo>
                      <a:pt x="1747" y="604"/>
                    </a:lnTo>
                    <a:lnTo>
                      <a:pt x="1835" y="641"/>
                    </a:lnTo>
                    <a:lnTo>
                      <a:pt x="1922" y="683"/>
                    </a:lnTo>
                    <a:lnTo>
                      <a:pt x="2006" y="730"/>
                    </a:lnTo>
                    <a:lnTo>
                      <a:pt x="2088" y="780"/>
                    </a:lnTo>
                    <a:lnTo>
                      <a:pt x="2167" y="837"/>
                    </a:lnTo>
                    <a:lnTo>
                      <a:pt x="2244" y="897"/>
                    </a:lnTo>
                    <a:lnTo>
                      <a:pt x="2319" y="963"/>
                    </a:lnTo>
                    <a:lnTo>
                      <a:pt x="2345" y="960"/>
                    </a:lnTo>
                    <a:lnTo>
                      <a:pt x="2382" y="963"/>
                    </a:lnTo>
                    <a:lnTo>
                      <a:pt x="2418" y="972"/>
                    </a:lnTo>
                    <a:lnTo>
                      <a:pt x="2453" y="986"/>
                    </a:lnTo>
                    <a:lnTo>
                      <a:pt x="2487" y="1006"/>
                    </a:lnTo>
                    <a:lnTo>
                      <a:pt x="2520" y="1030"/>
                    </a:lnTo>
                    <a:lnTo>
                      <a:pt x="2550" y="1057"/>
                    </a:lnTo>
                    <a:lnTo>
                      <a:pt x="2578" y="1087"/>
                    </a:lnTo>
                    <a:lnTo>
                      <a:pt x="2603" y="1120"/>
                    </a:lnTo>
                    <a:lnTo>
                      <a:pt x="2581" y="1037"/>
                    </a:lnTo>
                    <a:lnTo>
                      <a:pt x="2555" y="955"/>
                    </a:lnTo>
                    <a:lnTo>
                      <a:pt x="2523" y="878"/>
                    </a:lnTo>
                    <a:lnTo>
                      <a:pt x="2485" y="801"/>
                    </a:lnTo>
                    <a:lnTo>
                      <a:pt x="2444" y="729"/>
                    </a:lnTo>
                    <a:lnTo>
                      <a:pt x="2397" y="659"/>
                    </a:lnTo>
                    <a:lnTo>
                      <a:pt x="2345" y="592"/>
                    </a:lnTo>
                    <a:lnTo>
                      <a:pt x="2291" y="529"/>
                    </a:lnTo>
                    <a:lnTo>
                      <a:pt x="2232" y="471"/>
                    </a:lnTo>
                    <a:lnTo>
                      <a:pt x="2169" y="416"/>
                    </a:lnTo>
                    <a:lnTo>
                      <a:pt x="2103" y="365"/>
                    </a:lnTo>
                    <a:lnTo>
                      <a:pt x="2034" y="319"/>
                    </a:lnTo>
                    <a:lnTo>
                      <a:pt x="1961" y="277"/>
                    </a:lnTo>
                    <a:lnTo>
                      <a:pt x="1886" y="240"/>
                    </a:lnTo>
                    <a:lnTo>
                      <a:pt x="1807" y="209"/>
                    </a:lnTo>
                    <a:lnTo>
                      <a:pt x="1727" y="182"/>
                    </a:lnTo>
                    <a:lnTo>
                      <a:pt x="1644" y="161"/>
                    </a:lnTo>
                    <a:lnTo>
                      <a:pt x="1559" y="146"/>
                    </a:lnTo>
                    <a:lnTo>
                      <a:pt x="1472" y="136"/>
                    </a:lnTo>
                    <a:lnTo>
                      <a:pt x="1383" y="133"/>
                    </a:lnTo>
                    <a:close/>
                    <a:moveTo>
                      <a:pt x="1383" y="0"/>
                    </a:moveTo>
                    <a:lnTo>
                      <a:pt x="1477" y="4"/>
                    </a:lnTo>
                    <a:lnTo>
                      <a:pt x="1570" y="13"/>
                    </a:lnTo>
                    <a:lnTo>
                      <a:pt x="1662" y="29"/>
                    </a:lnTo>
                    <a:lnTo>
                      <a:pt x="1751" y="50"/>
                    </a:lnTo>
                    <a:lnTo>
                      <a:pt x="1837" y="78"/>
                    </a:lnTo>
                    <a:lnTo>
                      <a:pt x="1922" y="111"/>
                    </a:lnTo>
                    <a:lnTo>
                      <a:pt x="2003" y="148"/>
                    </a:lnTo>
                    <a:lnTo>
                      <a:pt x="2081" y="191"/>
                    </a:lnTo>
                    <a:lnTo>
                      <a:pt x="2156" y="239"/>
                    </a:lnTo>
                    <a:lnTo>
                      <a:pt x="2228" y="292"/>
                    </a:lnTo>
                    <a:lnTo>
                      <a:pt x="2296" y="349"/>
                    </a:lnTo>
                    <a:lnTo>
                      <a:pt x="2360" y="410"/>
                    </a:lnTo>
                    <a:lnTo>
                      <a:pt x="2421" y="475"/>
                    </a:lnTo>
                    <a:lnTo>
                      <a:pt x="2478" y="544"/>
                    </a:lnTo>
                    <a:lnTo>
                      <a:pt x="2530" y="618"/>
                    </a:lnTo>
                    <a:lnTo>
                      <a:pt x="2577" y="693"/>
                    </a:lnTo>
                    <a:lnTo>
                      <a:pt x="2620" y="772"/>
                    </a:lnTo>
                    <a:lnTo>
                      <a:pt x="2657" y="855"/>
                    </a:lnTo>
                    <a:lnTo>
                      <a:pt x="2690" y="939"/>
                    </a:lnTo>
                    <a:lnTo>
                      <a:pt x="2717" y="1026"/>
                    </a:lnTo>
                    <a:lnTo>
                      <a:pt x="2738" y="1117"/>
                    </a:lnTo>
                    <a:lnTo>
                      <a:pt x="2753" y="1209"/>
                    </a:lnTo>
                    <a:lnTo>
                      <a:pt x="2763" y="1303"/>
                    </a:lnTo>
                    <a:lnTo>
                      <a:pt x="2766" y="1397"/>
                    </a:lnTo>
                    <a:lnTo>
                      <a:pt x="2765" y="1434"/>
                    </a:lnTo>
                    <a:lnTo>
                      <a:pt x="2763" y="1471"/>
                    </a:lnTo>
                    <a:lnTo>
                      <a:pt x="2781" y="1492"/>
                    </a:lnTo>
                    <a:lnTo>
                      <a:pt x="2797" y="1517"/>
                    </a:lnTo>
                    <a:lnTo>
                      <a:pt x="2809" y="1544"/>
                    </a:lnTo>
                    <a:lnTo>
                      <a:pt x="2817" y="1574"/>
                    </a:lnTo>
                    <a:lnTo>
                      <a:pt x="2823" y="1608"/>
                    </a:lnTo>
                    <a:lnTo>
                      <a:pt x="2824" y="1643"/>
                    </a:lnTo>
                    <a:lnTo>
                      <a:pt x="2821" y="1681"/>
                    </a:lnTo>
                    <a:lnTo>
                      <a:pt x="2816" y="1714"/>
                    </a:lnTo>
                    <a:lnTo>
                      <a:pt x="2809" y="1748"/>
                    </a:lnTo>
                    <a:lnTo>
                      <a:pt x="2799" y="1783"/>
                    </a:lnTo>
                    <a:lnTo>
                      <a:pt x="2785" y="1816"/>
                    </a:lnTo>
                    <a:lnTo>
                      <a:pt x="2770" y="1848"/>
                    </a:lnTo>
                    <a:lnTo>
                      <a:pt x="2752" y="1879"/>
                    </a:lnTo>
                    <a:lnTo>
                      <a:pt x="2731" y="1907"/>
                    </a:lnTo>
                    <a:lnTo>
                      <a:pt x="2708" y="1929"/>
                    </a:lnTo>
                    <a:lnTo>
                      <a:pt x="2682" y="1949"/>
                    </a:lnTo>
                    <a:lnTo>
                      <a:pt x="2644" y="1970"/>
                    </a:lnTo>
                    <a:lnTo>
                      <a:pt x="2644" y="1970"/>
                    </a:lnTo>
                    <a:lnTo>
                      <a:pt x="2661" y="1979"/>
                    </a:lnTo>
                    <a:lnTo>
                      <a:pt x="2628" y="2036"/>
                    </a:lnTo>
                    <a:lnTo>
                      <a:pt x="2618" y="2053"/>
                    </a:lnTo>
                    <a:lnTo>
                      <a:pt x="2604" y="2069"/>
                    </a:lnTo>
                    <a:lnTo>
                      <a:pt x="2587" y="2083"/>
                    </a:lnTo>
                    <a:lnTo>
                      <a:pt x="2548" y="2147"/>
                    </a:lnTo>
                    <a:lnTo>
                      <a:pt x="2505" y="2210"/>
                    </a:lnTo>
                    <a:lnTo>
                      <a:pt x="2461" y="2271"/>
                    </a:lnTo>
                    <a:lnTo>
                      <a:pt x="2413" y="2328"/>
                    </a:lnTo>
                    <a:lnTo>
                      <a:pt x="2360" y="2384"/>
                    </a:lnTo>
                    <a:lnTo>
                      <a:pt x="2307" y="2436"/>
                    </a:lnTo>
                    <a:lnTo>
                      <a:pt x="2280" y="2510"/>
                    </a:lnTo>
                    <a:lnTo>
                      <a:pt x="2249" y="2581"/>
                    </a:lnTo>
                    <a:lnTo>
                      <a:pt x="2216" y="2650"/>
                    </a:lnTo>
                    <a:lnTo>
                      <a:pt x="2179" y="2717"/>
                    </a:lnTo>
                    <a:lnTo>
                      <a:pt x="2139" y="2782"/>
                    </a:lnTo>
                    <a:lnTo>
                      <a:pt x="2098" y="2843"/>
                    </a:lnTo>
                    <a:lnTo>
                      <a:pt x="2054" y="2902"/>
                    </a:lnTo>
                    <a:lnTo>
                      <a:pt x="2009" y="2960"/>
                    </a:lnTo>
                    <a:lnTo>
                      <a:pt x="1962" y="3012"/>
                    </a:lnTo>
                    <a:lnTo>
                      <a:pt x="1914" y="3063"/>
                    </a:lnTo>
                    <a:lnTo>
                      <a:pt x="1865" y="3111"/>
                    </a:lnTo>
                    <a:lnTo>
                      <a:pt x="1817" y="3154"/>
                    </a:lnTo>
                    <a:lnTo>
                      <a:pt x="1768" y="3195"/>
                    </a:lnTo>
                    <a:lnTo>
                      <a:pt x="1719" y="3231"/>
                    </a:lnTo>
                    <a:lnTo>
                      <a:pt x="1671" y="3264"/>
                    </a:lnTo>
                    <a:lnTo>
                      <a:pt x="1624" y="3293"/>
                    </a:lnTo>
                    <a:lnTo>
                      <a:pt x="1579" y="3318"/>
                    </a:lnTo>
                    <a:lnTo>
                      <a:pt x="1535" y="3338"/>
                    </a:lnTo>
                    <a:lnTo>
                      <a:pt x="1493" y="3354"/>
                    </a:lnTo>
                    <a:lnTo>
                      <a:pt x="1454" y="3366"/>
                    </a:lnTo>
                    <a:lnTo>
                      <a:pt x="1417" y="3374"/>
                    </a:lnTo>
                    <a:lnTo>
                      <a:pt x="1383" y="3376"/>
                    </a:lnTo>
                    <a:lnTo>
                      <a:pt x="1349" y="3374"/>
                    </a:lnTo>
                    <a:lnTo>
                      <a:pt x="1313" y="3366"/>
                    </a:lnTo>
                    <a:lnTo>
                      <a:pt x="1274" y="3354"/>
                    </a:lnTo>
                    <a:lnTo>
                      <a:pt x="1232" y="3338"/>
                    </a:lnTo>
                    <a:lnTo>
                      <a:pt x="1188" y="3318"/>
                    </a:lnTo>
                    <a:lnTo>
                      <a:pt x="1142" y="3293"/>
                    </a:lnTo>
                    <a:lnTo>
                      <a:pt x="1096" y="3264"/>
                    </a:lnTo>
                    <a:lnTo>
                      <a:pt x="1048" y="3231"/>
                    </a:lnTo>
                    <a:lnTo>
                      <a:pt x="999" y="3195"/>
                    </a:lnTo>
                    <a:lnTo>
                      <a:pt x="950" y="3154"/>
                    </a:lnTo>
                    <a:lnTo>
                      <a:pt x="902" y="3111"/>
                    </a:lnTo>
                    <a:lnTo>
                      <a:pt x="853" y="3063"/>
                    </a:lnTo>
                    <a:lnTo>
                      <a:pt x="805" y="3012"/>
                    </a:lnTo>
                    <a:lnTo>
                      <a:pt x="758" y="2960"/>
                    </a:lnTo>
                    <a:lnTo>
                      <a:pt x="713" y="2902"/>
                    </a:lnTo>
                    <a:lnTo>
                      <a:pt x="669" y="2843"/>
                    </a:lnTo>
                    <a:lnTo>
                      <a:pt x="628" y="2782"/>
                    </a:lnTo>
                    <a:lnTo>
                      <a:pt x="588" y="2717"/>
                    </a:lnTo>
                    <a:lnTo>
                      <a:pt x="551" y="2650"/>
                    </a:lnTo>
                    <a:lnTo>
                      <a:pt x="518" y="2581"/>
                    </a:lnTo>
                    <a:lnTo>
                      <a:pt x="487" y="2510"/>
                    </a:lnTo>
                    <a:lnTo>
                      <a:pt x="461" y="2436"/>
                    </a:lnTo>
                    <a:lnTo>
                      <a:pt x="397" y="2375"/>
                    </a:lnTo>
                    <a:lnTo>
                      <a:pt x="338" y="2310"/>
                    </a:lnTo>
                    <a:lnTo>
                      <a:pt x="283" y="2241"/>
                    </a:lnTo>
                    <a:lnTo>
                      <a:pt x="232" y="2170"/>
                    </a:lnTo>
                    <a:lnTo>
                      <a:pt x="186" y="2094"/>
                    </a:lnTo>
                    <a:lnTo>
                      <a:pt x="144" y="2016"/>
                    </a:lnTo>
                    <a:lnTo>
                      <a:pt x="107" y="1935"/>
                    </a:lnTo>
                    <a:lnTo>
                      <a:pt x="75" y="1851"/>
                    </a:lnTo>
                    <a:lnTo>
                      <a:pt x="49" y="1764"/>
                    </a:lnTo>
                    <a:lnTo>
                      <a:pt x="28" y="1676"/>
                    </a:lnTo>
                    <a:lnTo>
                      <a:pt x="13" y="1585"/>
                    </a:lnTo>
                    <a:lnTo>
                      <a:pt x="3" y="1492"/>
                    </a:lnTo>
                    <a:lnTo>
                      <a:pt x="0" y="1397"/>
                    </a:lnTo>
                    <a:lnTo>
                      <a:pt x="3" y="1303"/>
                    </a:lnTo>
                    <a:lnTo>
                      <a:pt x="13" y="1209"/>
                    </a:lnTo>
                    <a:lnTo>
                      <a:pt x="29" y="1117"/>
                    </a:lnTo>
                    <a:lnTo>
                      <a:pt x="50" y="1026"/>
                    </a:lnTo>
                    <a:lnTo>
                      <a:pt x="77" y="939"/>
                    </a:lnTo>
                    <a:lnTo>
                      <a:pt x="109" y="855"/>
                    </a:lnTo>
                    <a:lnTo>
                      <a:pt x="146" y="772"/>
                    </a:lnTo>
                    <a:lnTo>
                      <a:pt x="189" y="693"/>
                    </a:lnTo>
                    <a:lnTo>
                      <a:pt x="237" y="618"/>
                    </a:lnTo>
                    <a:lnTo>
                      <a:pt x="289" y="544"/>
                    </a:lnTo>
                    <a:lnTo>
                      <a:pt x="345" y="475"/>
                    </a:lnTo>
                    <a:lnTo>
                      <a:pt x="406" y="410"/>
                    </a:lnTo>
                    <a:lnTo>
                      <a:pt x="471" y="349"/>
                    </a:lnTo>
                    <a:lnTo>
                      <a:pt x="539" y="292"/>
                    </a:lnTo>
                    <a:lnTo>
                      <a:pt x="611" y="239"/>
                    </a:lnTo>
                    <a:lnTo>
                      <a:pt x="685" y="191"/>
                    </a:lnTo>
                    <a:lnTo>
                      <a:pt x="764" y="148"/>
                    </a:lnTo>
                    <a:lnTo>
                      <a:pt x="845" y="111"/>
                    </a:lnTo>
                    <a:lnTo>
                      <a:pt x="930" y="78"/>
                    </a:lnTo>
                    <a:lnTo>
                      <a:pt x="1016" y="50"/>
                    </a:lnTo>
                    <a:lnTo>
                      <a:pt x="1105" y="29"/>
                    </a:lnTo>
                    <a:lnTo>
                      <a:pt x="1196" y="13"/>
                    </a:lnTo>
                    <a:lnTo>
                      <a:pt x="1288" y="4"/>
                    </a:lnTo>
                    <a:lnTo>
                      <a:pt x="13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07" name="Group 106"/>
          <p:cNvGrpSpPr/>
          <p:nvPr/>
        </p:nvGrpSpPr>
        <p:grpSpPr>
          <a:xfrm>
            <a:off x="628652" y="4005684"/>
            <a:ext cx="1551215" cy="403807"/>
            <a:chOff x="838202" y="5340910"/>
            <a:chExt cx="2068286" cy="538409"/>
          </a:xfrm>
        </p:grpSpPr>
        <p:sp>
          <p:nvSpPr>
            <p:cNvPr id="13" name="Rectangle 12"/>
            <p:cNvSpPr/>
            <p:nvPr/>
          </p:nvSpPr>
          <p:spPr>
            <a:xfrm>
              <a:off x="838202" y="5340910"/>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smtClean="0">
                  <a:solidFill>
                    <a:prstClr val="white"/>
                  </a:solidFill>
                  <a:ea typeface="Heiti TC Light"/>
                  <a:cs typeface="Heiti TC Light"/>
                </a:rPr>
                <a:t>閱讀</a:t>
              </a:r>
              <a:r>
                <a:rPr lang="en-US" sz="900" dirty="0" smtClean="0">
                  <a:solidFill>
                    <a:prstClr val="white"/>
                  </a:solidFill>
                  <a:ea typeface="Heiti TC Light"/>
                  <a:cs typeface="Heiti TC Light"/>
                </a:rPr>
                <a:t>Reading</a:t>
              </a:r>
              <a:endParaRPr lang="en-US" sz="900" dirty="0">
                <a:solidFill>
                  <a:prstClr val="white"/>
                </a:solidFill>
                <a:ea typeface="Heiti TC Light"/>
                <a:cs typeface="Heiti TC Light"/>
              </a:endParaRPr>
            </a:p>
          </p:txBody>
        </p:sp>
        <p:grpSp>
          <p:nvGrpSpPr>
            <p:cNvPr id="89" name="Group 77"/>
            <p:cNvGrpSpPr>
              <a:grpSpLocks noChangeAspect="1"/>
            </p:cNvGrpSpPr>
            <p:nvPr/>
          </p:nvGrpSpPr>
          <p:grpSpPr bwMode="auto">
            <a:xfrm>
              <a:off x="1096681" y="5434422"/>
              <a:ext cx="272877" cy="336005"/>
              <a:chOff x="-84" y="495"/>
              <a:chExt cx="268" cy="330"/>
            </a:xfrm>
            <a:solidFill>
              <a:srgbClr val="0CB27C"/>
            </a:solidFill>
          </p:grpSpPr>
          <p:sp>
            <p:nvSpPr>
              <p:cNvPr id="92" name="Freeform 79"/>
              <p:cNvSpPr>
                <a:spLocks noEditPoints="1"/>
              </p:cNvSpPr>
              <p:nvPr/>
            </p:nvSpPr>
            <p:spPr bwMode="auto">
              <a:xfrm>
                <a:off x="-40" y="495"/>
                <a:ext cx="189" cy="114"/>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93" name="Freeform 80"/>
              <p:cNvSpPr>
                <a:spLocks noEditPoints="1"/>
              </p:cNvSpPr>
              <p:nvPr/>
            </p:nvSpPr>
            <p:spPr bwMode="auto">
              <a:xfrm>
                <a:off x="-84" y="607"/>
                <a:ext cx="268" cy="218"/>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06" name="Group 105"/>
          <p:cNvGrpSpPr/>
          <p:nvPr/>
        </p:nvGrpSpPr>
        <p:grpSpPr>
          <a:xfrm>
            <a:off x="628652" y="4404958"/>
            <a:ext cx="1585139" cy="403806"/>
            <a:chOff x="838202" y="5873277"/>
            <a:chExt cx="2113517" cy="538408"/>
          </a:xfrm>
        </p:grpSpPr>
        <p:sp>
          <p:nvSpPr>
            <p:cNvPr id="14" name="Round Single Corner Rectangle 13"/>
            <p:cNvSpPr/>
            <p:nvPr/>
          </p:nvSpPr>
          <p:spPr>
            <a:xfrm flipH="1" flipV="1">
              <a:off x="838202" y="5873277"/>
              <a:ext cx="2068286"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00" dirty="0">
                <a:solidFill>
                  <a:prstClr val="white"/>
                </a:solidFill>
                <a:ea typeface="Heiti TC Light"/>
                <a:cs typeface="Heiti TC Light"/>
              </a:endParaRPr>
            </a:p>
          </p:txBody>
        </p:sp>
        <p:sp>
          <p:nvSpPr>
            <p:cNvPr id="17" name="Rectangle 16"/>
            <p:cNvSpPr/>
            <p:nvPr/>
          </p:nvSpPr>
          <p:spPr>
            <a:xfrm>
              <a:off x="1335232" y="6003982"/>
              <a:ext cx="1616487" cy="307776"/>
            </a:xfrm>
            <a:prstGeom prst="rect">
              <a:avLst/>
            </a:prstGeom>
            <a:solidFill>
              <a:srgbClr val="07595A"/>
            </a:solidFill>
            <a:ln>
              <a:noFill/>
            </a:ln>
          </p:spPr>
          <p:txBody>
            <a:bodyPr wrap="none">
              <a:spAutoFit/>
            </a:bodyPr>
            <a:lstStyle/>
            <a:p>
              <a:pPr algn="ctr" defTabSz="685783"/>
              <a:r>
                <a:rPr lang="zh-TW" altLang="en-US" sz="900" dirty="0" smtClean="0">
                  <a:solidFill>
                    <a:prstClr val="white"/>
                  </a:solidFill>
                  <a:ea typeface="Heiti TC Light"/>
                  <a:cs typeface="Heiti TC Light"/>
                </a:rPr>
                <a:t>雜項</a:t>
              </a:r>
              <a:r>
                <a:rPr lang="en-US" sz="900" dirty="0" smtClean="0">
                  <a:solidFill>
                    <a:prstClr val="white"/>
                  </a:solidFill>
                  <a:ea typeface="Heiti TC Light"/>
                  <a:cs typeface="Heiti TC Light"/>
                </a:rPr>
                <a:t>MISCELLANEOUS</a:t>
              </a:r>
              <a:endParaRPr lang="en-US" sz="900" dirty="0">
                <a:solidFill>
                  <a:prstClr val="white"/>
                </a:solidFill>
                <a:ea typeface="Heiti TC Light"/>
                <a:cs typeface="Heiti TC Light"/>
              </a:endParaRPr>
            </a:p>
          </p:txBody>
        </p:sp>
        <p:grpSp>
          <p:nvGrpSpPr>
            <p:cNvPr id="95" name="Group 83"/>
            <p:cNvGrpSpPr>
              <a:grpSpLocks noChangeAspect="1"/>
            </p:cNvGrpSpPr>
            <p:nvPr/>
          </p:nvGrpSpPr>
          <p:grpSpPr bwMode="auto">
            <a:xfrm>
              <a:off x="1084601" y="5967837"/>
              <a:ext cx="328173" cy="349289"/>
              <a:chOff x="-271" y="303"/>
              <a:chExt cx="373" cy="397"/>
            </a:xfrm>
            <a:solidFill>
              <a:srgbClr val="0CB27C"/>
            </a:solidFill>
          </p:grpSpPr>
          <p:sp>
            <p:nvSpPr>
              <p:cNvPr id="98" name="Freeform 85"/>
              <p:cNvSpPr>
                <a:spLocks noEditPoints="1"/>
              </p:cNvSpPr>
              <p:nvPr/>
            </p:nvSpPr>
            <p:spPr bwMode="auto">
              <a:xfrm>
                <a:off x="-271" y="361"/>
                <a:ext cx="373" cy="28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99" name="Freeform 86"/>
              <p:cNvSpPr>
                <a:spLocks noEditPoints="1"/>
              </p:cNvSpPr>
              <p:nvPr/>
            </p:nvSpPr>
            <p:spPr bwMode="auto">
              <a:xfrm>
                <a:off x="-149" y="303"/>
                <a:ext cx="135" cy="51"/>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00" name="Freeform 87"/>
              <p:cNvSpPr>
                <a:spLocks noEditPoints="1"/>
              </p:cNvSpPr>
              <p:nvPr/>
            </p:nvSpPr>
            <p:spPr bwMode="auto">
              <a:xfrm>
                <a:off x="-149" y="649"/>
                <a:ext cx="135" cy="51"/>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01" name="Freeform 88"/>
              <p:cNvSpPr>
                <a:spLocks/>
              </p:cNvSpPr>
              <p:nvPr/>
            </p:nvSpPr>
            <p:spPr bwMode="auto">
              <a:xfrm>
                <a:off x="-161" y="400"/>
                <a:ext cx="50" cy="51"/>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02" name="Freeform 89"/>
              <p:cNvSpPr>
                <a:spLocks/>
              </p:cNvSpPr>
              <p:nvPr/>
            </p:nvSpPr>
            <p:spPr bwMode="auto">
              <a:xfrm>
                <a:off x="-181" y="453"/>
                <a:ext cx="90" cy="157"/>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03" name="Freeform 90"/>
              <p:cNvSpPr>
                <a:spLocks/>
              </p:cNvSpPr>
              <p:nvPr/>
            </p:nvSpPr>
            <p:spPr bwMode="auto">
              <a:xfrm>
                <a:off x="-52" y="400"/>
                <a:ext cx="51" cy="51"/>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04" name="Freeform 91"/>
              <p:cNvSpPr>
                <a:spLocks/>
              </p:cNvSpPr>
              <p:nvPr/>
            </p:nvSpPr>
            <p:spPr bwMode="auto">
              <a:xfrm>
                <a:off x="-72" y="453"/>
                <a:ext cx="90" cy="157"/>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sp>
        <p:nvSpPr>
          <p:cNvPr id="115" name="Isosceles Triangle 114"/>
          <p:cNvSpPr/>
          <p:nvPr/>
        </p:nvSpPr>
        <p:spPr>
          <a:xfrm rot="5400000">
            <a:off x="2123934" y="1331965"/>
            <a:ext cx="179614" cy="107414"/>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cxnSp>
        <p:nvCxnSpPr>
          <p:cNvPr id="117" name="Straight Connector 116"/>
          <p:cNvCxnSpPr/>
          <p:nvPr/>
        </p:nvCxnSpPr>
        <p:spPr>
          <a:xfrm>
            <a:off x="2179865" y="1583096"/>
            <a:ext cx="630936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a:off x="3791495" y="2993512"/>
            <a:ext cx="3634740" cy="0"/>
          </a:xfrm>
          <a:prstGeom prst="line">
            <a:avLst/>
          </a:prstGeom>
          <a:ln>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5326380" y="3005063"/>
            <a:ext cx="3634740" cy="0"/>
          </a:xfrm>
          <a:prstGeom prst="line">
            <a:avLst/>
          </a:prstGeom>
          <a:ln>
            <a:solidFill>
              <a:srgbClr val="0A6F69"/>
            </a:solidFill>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a:off x="2265254" y="1226821"/>
            <a:ext cx="3343611" cy="377024"/>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ea typeface="Heiti TC Light"/>
                <a:cs typeface="Heiti TC Light"/>
              </a:rPr>
              <a:t>可於</a:t>
            </a:r>
            <a:r>
              <a:rPr lang="en-US" altLang="zh-TW" sz="1000" dirty="0" smtClean="0">
                <a:solidFill>
                  <a:srgbClr val="0CB27C"/>
                </a:solidFill>
                <a:ea typeface="Heiti TC Light"/>
                <a:cs typeface="Heiti TC Light"/>
              </a:rPr>
              <a:t>SHOP.COM</a:t>
            </a:r>
            <a:r>
              <a:rPr lang="zh-TW" altLang="en-US" sz="1000" dirty="0" smtClean="0">
                <a:solidFill>
                  <a:srgbClr val="0CB27C"/>
                </a:solidFill>
                <a:ea typeface="Heiti TC Light"/>
                <a:cs typeface="Heiti TC Light"/>
              </a:rPr>
              <a:t>購買並建立購物年金的項目</a:t>
            </a:r>
            <a:r>
              <a:rPr lang="en-US" sz="1000" dirty="0" smtClean="0">
                <a:solidFill>
                  <a:srgbClr val="0CB27C"/>
                </a:solidFill>
                <a:ea typeface="Heiti TC Light"/>
                <a:cs typeface="Heiti TC Light"/>
              </a:rPr>
              <a:t>SHOPPING </a:t>
            </a:r>
            <a:r>
              <a:rPr lang="en-US" sz="1000" dirty="0">
                <a:solidFill>
                  <a:srgbClr val="0CB27C"/>
                </a:solidFill>
                <a:ea typeface="Heiti TC Light"/>
                <a:cs typeface="Heiti TC Light"/>
              </a:rPr>
              <a:t>ANNUITY ITEMS PURCHASEABLE ON SHOP.COM</a:t>
            </a:r>
          </a:p>
        </p:txBody>
      </p:sp>
      <p:sp>
        <p:nvSpPr>
          <p:cNvPr id="121" name="Rectangle 120"/>
          <p:cNvSpPr/>
          <p:nvPr/>
        </p:nvSpPr>
        <p:spPr>
          <a:xfrm>
            <a:off x="5608866" y="1279986"/>
            <a:ext cx="1551215" cy="223138"/>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ea typeface="Heiti TC Light"/>
                <a:cs typeface="Heiti TC Light"/>
              </a:rPr>
              <a:t>開支</a:t>
            </a:r>
            <a:r>
              <a:rPr lang="en-US" sz="1000" dirty="0" smtClean="0">
                <a:solidFill>
                  <a:srgbClr val="0CB27C"/>
                </a:solidFill>
                <a:ea typeface="Heiti TC Light"/>
                <a:cs typeface="Heiti TC Light"/>
              </a:rPr>
              <a:t>Consumer </a:t>
            </a:r>
            <a:r>
              <a:rPr lang="en-US" sz="1000" dirty="0">
                <a:solidFill>
                  <a:srgbClr val="0CB27C"/>
                </a:solidFill>
                <a:ea typeface="Heiti TC Light"/>
                <a:cs typeface="Heiti TC Light"/>
              </a:rPr>
              <a:t>Units</a:t>
            </a:r>
          </a:p>
        </p:txBody>
      </p:sp>
      <p:sp>
        <p:nvSpPr>
          <p:cNvPr id="122" name="Rectangle 121"/>
          <p:cNvSpPr/>
          <p:nvPr/>
        </p:nvSpPr>
        <p:spPr>
          <a:xfrm>
            <a:off x="7150287" y="1279986"/>
            <a:ext cx="1329145" cy="223138"/>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ea typeface="Heiti TC Light"/>
                <a:cs typeface="Heiti TC Light"/>
              </a:rPr>
              <a:t>小計</a:t>
            </a:r>
            <a:r>
              <a:rPr lang="en-US" sz="1000" dirty="0" smtClean="0">
                <a:solidFill>
                  <a:srgbClr val="0CB27C"/>
                </a:solidFill>
                <a:ea typeface="Heiti TC Light"/>
                <a:cs typeface="Heiti TC Light"/>
              </a:rPr>
              <a:t>Sub </a:t>
            </a:r>
            <a:r>
              <a:rPr lang="en-US" sz="1000" dirty="0">
                <a:solidFill>
                  <a:srgbClr val="0CB27C"/>
                </a:solidFill>
                <a:ea typeface="Heiti TC Light"/>
                <a:cs typeface="Heiti TC Light"/>
              </a:rPr>
              <a:t>Total</a:t>
            </a:r>
          </a:p>
        </p:txBody>
      </p:sp>
      <p:graphicFrame>
        <p:nvGraphicFramePr>
          <p:cNvPr id="123" name="Table 122"/>
          <p:cNvGraphicFramePr>
            <a:graphicFrameLocks noGrp="1"/>
          </p:cNvGraphicFramePr>
          <p:nvPr>
            <p:extLst>
              <p:ext uri="{D42A27DB-BD31-4B8C-83A1-F6EECF244321}">
                <p14:modId xmlns:p14="http://schemas.microsoft.com/office/powerpoint/2010/main" val="513734048"/>
              </p:ext>
            </p:extLst>
          </p:nvPr>
        </p:nvGraphicFramePr>
        <p:xfrm>
          <a:off x="2426804" y="1606902"/>
          <a:ext cx="4710412" cy="3249268"/>
        </p:xfrm>
        <a:graphic>
          <a:graphicData uri="http://schemas.openxmlformats.org/drawingml/2006/table">
            <a:tbl>
              <a:tblPr>
                <a:tableStyleId>{BDBED569-4797-4DF1-A0F4-6AAB3CD982D8}</a:tableStyleId>
              </a:tblPr>
              <a:tblGrid>
                <a:gridCol w="3198389"/>
                <a:gridCol w="1512023"/>
              </a:tblGrid>
              <a:tr h="222506">
                <a:tc>
                  <a:txBody>
                    <a:bodyPr/>
                    <a:lstStyle/>
                    <a:p>
                      <a:pPr algn="l" fontAlgn="ctr"/>
                      <a:r>
                        <a:rPr lang="zh-TW" altLang="en-US" sz="1100" u="none" strike="noStrike" dirty="0" smtClean="0">
                          <a:solidFill>
                            <a:schemeClr val="bg1"/>
                          </a:solidFill>
                          <a:effectLst/>
                          <a:latin typeface="+mn-lt"/>
                          <a:ea typeface="儷黑 Pro"/>
                          <a:cs typeface="儷黑 Pro"/>
                        </a:rPr>
                        <a:t>食品</a:t>
                      </a:r>
                      <a:r>
                        <a:rPr lang="en-US" altLang="zh-TW" sz="1100" u="none" strike="noStrike" dirty="0" smtClean="0">
                          <a:solidFill>
                            <a:schemeClr val="bg1"/>
                          </a:solidFill>
                          <a:effectLst/>
                          <a:latin typeface="+mn-lt"/>
                          <a:ea typeface="儷黑 Pro"/>
                          <a:cs typeface="儷黑 Pro"/>
                        </a:rPr>
                        <a:t>(</a:t>
                      </a:r>
                      <a:r>
                        <a:rPr lang="zh-TW" altLang="en-US" sz="1100" u="none" strike="noStrike" dirty="0" smtClean="0">
                          <a:solidFill>
                            <a:schemeClr val="bg1"/>
                          </a:solidFill>
                          <a:effectLst/>
                          <a:latin typeface="+mn-lt"/>
                          <a:ea typeface="儷黑 Pro"/>
                          <a:cs typeface="儷黑 Pro"/>
                        </a:rPr>
                        <a:t>不包括外出用膳</a:t>
                      </a:r>
                      <a:r>
                        <a:rPr lang="en-US" altLang="zh-TW" sz="1100" u="none" strike="noStrike" dirty="0" smtClean="0">
                          <a:solidFill>
                            <a:schemeClr val="bg1"/>
                          </a:solidFill>
                          <a:effectLst/>
                          <a:latin typeface="+mn-lt"/>
                          <a:ea typeface="儷黑 Pro"/>
                          <a:cs typeface="儷黑 Pro"/>
                        </a:rPr>
                        <a:t>)</a:t>
                      </a:r>
                      <a:r>
                        <a:rPr lang="en-US" sz="1100" u="none" strike="noStrike" dirty="0" smtClean="0">
                          <a:solidFill>
                            <a:schemeClr val="bg1"/>
                          </a:solidFill>
                          <a:effectLst/>
                          <a:latin typeface="+mn-lt"/>
                          <a:ea typeface="儷黑 Pro"/>
                          <a:cs typeface="儷黑 Pro"/>
                        </a:rPr>
                        <a:t>Food </a:t>
                      </a:r>
                      <a:r>
                        <a:rPr lang="en-US" sz="1100" u="none" strike="noStrike" dirty="0">
                          <a:solidFill>
                            <a:schemeClr val="bg1"/>
                          </a:solidFill>
                          <a:effectLst/>
                          <a:latin typeface="+mn-lt"/>
                          <a:ea typeface="儷黑 Pro"/>
                          <a:cs typeface="儷黑 Pro"/>
                        </a:rPr>
                        <a:t>at home</a:t>
                      </a:r>
                      <a:endParaRPr lang="en-US" sz="1100" b="0" i="0" u="none" strike="noStrike" dirty="0">
                        <a:solidFill>
                          <a:schemeClr val="bg1"/>
                        </a:solidFill>
                        <a:effectLst/>
                        <a:latin typeface="+mn-lt"/>
                        <a:ea typeface="儷黑 Pro"/>
                        <a:cs typeface="儷黑 Pro"/>
                      </a:endParaRPr>
                    </a:p>
                  </a:txBody>
                  <a:tcPr marL="13305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smtClean="0">
                          <a:solidFill>
                            <a:schemeClr val="bg1"/>
                          </a:solidFill>
                          <a:effectLst/>
                          <a:latin typeface="+mn-lt"/>
                          <a:ea typeface="儷黑 Pro"/>
                          <a:cs typeface="儷黑 Pro"/>
                        </a:rPr>
                        <a:t>2244.5</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38372">
                <a:tc>
                  <a:txBody>
                    <a:bodyPr/>
                    <a:lstStyle/>
                    <a:p>
                      <a:pPr algn="l" fontAlgn="ctr"/>
                      <a:r>
                        <a:rPr lang="zh-TW" altLang="en-US" sz="1100" u="none" strike="noStrike" dirty="0" smtClean="0">
                          <a:solidFill>
                            <a:schemeClr val="bg1"/>
                          </a:solidFill>
                          <a:effectLst/>
                          <a:latin typeface="+mn-lt"/>
                          <a:ea typeface="儷黑 Pro"/>
                          <a:cs typeface="儷黑 Pro"/>
                        </a:rPr>
                        <a:t>米</a:t>
                      </a:r>
                      <a:r>
                        <a:rPr lang="en-US" sz="1100" u="none" strike="noStrike" dirty="0" smtClean="0">
                          <a:solidFill>
                            <a:schemeClr val="bg1"/>
                          </a:solidFill>
                          <a:effectLst/>
                          <a:latin typeface="+mn-lt"/>
                          <a:ea typeface="儷黑 Pro"/>
                          <a:cs typeface="儷黑 Pro"/>
                        </a:rPr>
                        <a:t>Rice</a:t>
                      </a:r>
                      <a:endParaRPr lang="en-US" sz="1100" b="0" i="0" u="none" strike="noStrike" dirty="0">
                        <a:solidFill>
                          <a:schemeClr val="bg1"/>
                        </a:solidFill>
                        <a:effectLst/>
                        <a:latin typeface="+mn-lt"/>
                        <a:ea typeface="儷黑 Pro"/>
                        <a:cs typeface="儷黑 Pro"/>
                      </a:endParaRPr>
                    </a:p>
                  </a:txBody>
                  <a:tcPr marL="199580"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smtClean="0">
                          <a:solidFill>
                            <a:schemeClr val="bg1"/>
                          </a:solidFill>
                          <a:effectLst/>
                          <a:latin typeface="+mn-lt"/>
                          <a:ea typeface="儷黑 Pro"/>
                          <a:cs typeface="儷黑 Pro"/>
                        </a:rPr>
                        <a:t>713.6</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zh-TW" altLang="en-US" sz="1100" u="none" strike="noStrike" dirty="0" smtClean="0">
                          <a:solidFill>
                            <a:schemeClr val="bg1"/>
                          </a:solidFill>
                          <a:effectLst/>
                          <a:latin typeface="+mn-lt"/>
                          <a:ea typeface="儷黑 Pro"/>
                          <a:cs typeface="儷黑 Pro"/>
                        </a:rPr>
                        <a:t>其他穀類和穀類製品</a:t>
                      </a:r>
                      <a:r>
                        <a:rPr lang="en-US" sz="1100" u="none" strike="noStrike" dirty="0" smtClean="0">
                          <a:solidFill>
                            <a:schemeClr val="bg1"/>
                          </a:solidFill>
                          <a:effectLst/>
                          <a:latin typeface="+mn-lt"/>
                          <a:ea typeface="儷黑 Pro"/>
                          <a:cs typeface="儷黑 Pro"/>
                        </a:rPr>
                        <a:t>Other cereals and cereal preparations</a:t>
                      </a:r>
                      <a:endParaRPr lang="en-US" sz="1100" b="0" i="0" u="none" strike="noStrike" dirty="0">
                        <a:solidFill>
                          <a:schemeClr val="bg1"/>
                        </a:solidFill>
                        <a:effectLst/>
                        <a:latin typeface="+mn-lt"/>
                        <a:ea typeface="儷黑 Pro"/>
                        <a:cs typeface="儷黑 Pro"/>
                      </a:endParaRPr>
                    </a:p>
                  </a:txBody>
                  <a:tcPr marL="266107"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1"/>
                          </a:solidFill>
                          <a:effectLst/>
                          <a:latin typeface="+mn-lt"/>
                          <a:ea typeface="儷黑 Pro"/>
                          <a:cs typeface="儷黑 Pro"/>
                        </a:rPr>
                        <a:t>56.3</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zh-TW" altLang="en-US" sz="1100" u="none" strike="noStrike" dirty="0" smtClean="0">
                          <a:solidFill>
                            <a:schemeClr val="bg1"/>
                          </a:solidFill>
                          <a:effectLst/>
                          <a:latin typeface="+mn-lt"/>
                          <a:ea typeface="儷黑 Pro"/>
                          <a:cs typeface="儷黑 Pro"/>
                        </a:rPr>
                        <a:t>麵包及糕餅</a:t>
                      </a:r>
                      <a:r>
                        <a:rPr lang="en-US" sz="1100" u="none" strike="noStrike" dirty="0" smtClean="0">
                          <a:solidFill>
                            <a:schemeClr val="bg1"/>
                          </a:solidFill>
                          <a:effectLst/>
                          <a:latin typeface="+mn-lt"/>
                          <a:ea typeface="儷黑 Pro"/>
                          <a:cs typeface="儷黑 Pro"/>
                        </a:rPr>
                        <a:t>Bakery </a:t>
                      </a:r>
                      <a:r>
                        <a:rPr lang="en-US" sz="1100" u="none" strike="noStrike" dirty="0">
                          <a:solidFill>
                            <a:schemeClr val="bg1"/>
                          </a:solidFill>
                          <a:effectLst/>
                          <a:latin typeface="+mn-lt"/>
                          <a:ea typeface="儷黑 Pro"/>
                          <a:cs typeface="儷黑 Pro"/>
                        </a:rPr>
                        <a:t>products</a:t>
                      </a:r>
                      <a:endParaRPr lang="en-US" sz="1100" b="0" i="0" u="none" strike="noStrike" dirty="0">
                        <a:solidFill>
                          <a:schemeClr val="bg1"/>
                        </a:solidFill>
                        <a:effectLst/>
                        <a:latin typeface="+mn-lt"/>
                        <a:ea typeface="儷黑 Pro"/>
                        <a:cs typeface="儷黑 Pro"/>
                      </a:endParaRPr>
                    </a:p>
                  </a:txBody>
                  <a:tcPr marL="266107"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1"/>
                          </a:solidFill>
                          <a:effectLst/>
                          <a:latin typeface="+mn-lt"/>
                          <a:ea typeface="儷黑 Pro"/>
                          <a:cs typeface="儷黑 Pro"/>
                        </a:rPr>
                        <a:t>171</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en-US" sz="1100" u="none" strike="noStrike" dirty="0" smtClean="0">
                          <a:solidFill>
                            <a:schemeClr val="bg1"/>
                          </a:solidFill>
                          <a:effectLst/>
                          <a:latin typeface="+mn-lt"/>
                          <a:ea typeface="儷黑 Pro"/>
                          <a:cs typeface="儷黑 Pro"/>
                        </a:rPr>
                        <a:t>  </a:t>
                      </a:r>
                      <a:r>
                        <a:rPr lang="zh-TW" altLang="en-US" sz="1100" u="none" strike="noStrike" dirty="0" smtClean="0">
                          <a:solidFill>
                            <a:schemeClr val="bg1"/>
                          </a:solidFill>
                          <a:effectLst/>
                          <a:latin typeface="+mn-lt"/>
                          <a:ea typeface="儷黑 Pro"/>
                          <a:cs typeface="儷黑 Pro"/>
                        </a:rPr>
                        <a:t>雞蛋</a:t>
                      </a:r>
                      <a:r>
                        <a:rPr lang="en-US" sz="1100" u="none" strike="noStrike" dirty="0" smtClean="0">
                          <a:solidFill>
                            <a:schemeClr val="bg1"/>
                          </a:solidFill>
                          <a:effectLst/>
                          <a:latin typeface="+mn-lt"/>
                          <a:ea typeface="儷黑 Pro"/>
                          <a:cs typeface="儷黑 Pro"/>
                        </a:rPr>
                        <a:t>Eggs</a:t>
                      </a:r>
                      <a:endParaRPr lang="en-US" sz="1100" b="0" i="0" u="none" strike="noStrike" dirty="0">
                        <a:solidFill>
                          <a:schemeClr val="bg1"/>
                        </a:solidFill>
                        <a:effectLst/>
                        <a:latin typeface="+mn-lt"/>
                        <a:ea typeface="儷黑 Pro"/>
                        <a:cs typeface="儷黑 Pro"/>
                      </a:endParaRPr>
                    </a:p>
                  </a:txBody>
                  <a:tcPr marL="199580"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1"/>
                          </a:solidFill>
                          <a:effectLst/>
                          <a:latin typeface="+mn-lt"/>
                          <a:ea typeface="儷黑 Pro"/>
                          <a:cs typeface="儷黑 Pro"/>
                        </a:rPr>
                        <a:t>28</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zh-TW" altLang="en-US" sz="1100" u="none" strike="noStrike" dirty="0" smtClean="0">
                          <a:solidFill>
                            <a:schemeClr val="bg1"/>
                          </a:solidFill>
                          <a:effectLst/>
                          <a:latin typeface="+mn-lt"/>
                          <a:ea typeface="儷黑 Pro"/>
                          <a:cs typeface="儷黑 Pro"/>
                        </a:rPr>
                        <a:t>牛肉</a:t>
                      </a:r>
                      <a:r>
                        <a:rPr lang="en-US" sz="1100" u="none" strike="noStrike" dirty="0" smtClean="0">
                          <a:solidFill>
                            <a:schemeClr val="bg1"/>
                          </a:solidFill>
                          <a:effectLst/>
                          <a:latin typeface="+mn-lt"/>
                          <a:ea typeface="儷黑 Pro"/>
                          <a:cs typeface="儷黑 Pro"/>
                        </a:rPr>
                        <a:t>Beef</a:t>
                      </a:r>
                      <a:endParaRPr lang="en-US" sz="1100" b="0" i="0" u="none" strike="noStrike" dirty="0">
                        <a:solidFill>
                          <a:schemeClr val="bg1"/>
                        </a:solidFill>
                        <a:effectLst/>
                        <a:latin typeface="+mn-lt"/>
                        <a:ea typeface="儷黑 Pro"/>
                        <a:cs typeface="儷黑 Pro"/>
                      </a:endParaRPr>
                    </a:p>
                  </a:txBody>
                  <a:tcPr marL="266107"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1"/>
                          </a:solidFill>
                          <a:effectLst/>
                          <a:latin typeface="+mn-lt"/>
                          <a:ea typeface="儷黑 Pro"/>
                          <a:cs typeface="儷黑 Pro"/>
                        </a:rPr>
                        <a:t>48</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zh-TW" altLang="en-US" sz="1100" u="none" strike="noStrike" dirty="0" smtClean="0">
                          <a:solidFill>
                            <a:schemeClr val="bg1"/>
                          </a:solidFill>
                          <a:effectLst/>
                          <a:latin typeface="+mn-lt"/>
                          <a:ea typeface="儷黑 Pro"/>
                          <a:cs typeface="儷黑 Pro"/>
                        </a:rPr>
                        <a:t>豬肉</a:t>
                      </a:r>
                      <a:r>
                        <a:rPr lang="en-US" sz="1100" u="none" strike="noStrike" dirty="0" smtClean="0">
                          <a:solidFill>
                            <a:schemeClr val="bg1"/>
                          </a:solidFill>
                          <a:effectLst/>
                          <a:latin typeface="+mn-lt"/>
                          <a:ea typeface="儷黑 Pro"/>
                          <a:cs typeface="儷黑 Pro"/>
                        </a:rPr>
                        <a:t>Pork</a:t>
                      </a:r>
                      <a:endParaRPr lang="en-US" sz="1100" b="0" i="0" u="none" strike="noStrike" dirty="0">
                        <a:solidFill>
                          <a:schemeClr val="bg1"/>
                        </a:solidFill>
                        <a:effectLst/>
                        <a:latin typeface="+mn-lt"/>
                        <a:ea typeface="儷黑 Pro"/>
                        <a:cs typeface="儷黑 Pro"/>
                      </a:endParaRPr>
                    </a:p>
                  </a:txBody>
                  <a:tcPr marL="266107"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smtClean="0">
                          <a:solidFill>
                            <a:schemeClr val="bg1"/>
                          </a:solidFill>
                          <a:effectLst/>
                          <a:latin typeface="+mn-lt"/>
                          <a:ea typeface="儷黑 Pro"/>
                          <a:cs typeface="儷黑 Pro"/>
                        </a:rPr>
                        <a:t>247</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zh-TW" altLang="en-US" sz="1100" u="none" strike="noStrike" dirty="0" smtClean="0">
                          <a:solidFill>
                            <a:schemeClr val="bg1"/>
                          </a:solidFill>
                          <a:effectLst/>
                          <a:latin typeface="+mn-lt"/>
                          <a:ea typeface="儷黑 Pro"/>
                          <a:cs typeface="儷黑 Pro"/>
                        </a:rPr>
                        <a:t>家禽</a:t>
                      </a:r>
                      <a:r>
                        <a:rPr lang="en-US" sz="1100" u="none" strike="noStrike" dirty="0" smtClean="0">
                          <a:solidFill>
                            <a:schemeClr val="bg1"/>
                          </a:solidFill>
                          <a:effectLst/>
                          <a:latin typeface="+mn-lt"/>
                          <a:ea typeface="儷黑 Pro"/>
                          <a:cs typeface="儷黑 Pro"/>
                        </a:rPr>
                        <a:t>Poultry</a:t>
                      </a:r>
                      <a:endParaRPr lang="en-US" sz="1100" b="0" i="0" u="none" strike="noStrike" dirty="0">
                        <a:solidFill>
                          <a:schemeClr val="bg1"/>
                        </a:solidFill>
                        <a:effectLst/>
                        <a:latin typeface="+mn-lt"/>
                        <a:ea typeface="儷黑 Pro"/>
                        <a:cs typeface="儷黑 Pro"/>
                      </a:endParaRPr>
                    </a:p>
                  </a:txBody>
                  <a:tcPr marL="266107"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1"/>
                          </a:solidFill>
                          <a:effectLst/>
                          <a:latin typeface="+mn-lt"/>
                          <a:ea typeface="儷黑 Pro"/>
                          <a:cs typeface="儷黑 Pro"/>
                        </a:rPr>
                        <a:t>87</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zh-TW" altLang="en-US" sz="1100" u="none" strike="noStrike" dirty="0" smtClean="0">
                          <a:solidFill>
                            <a:schemeClr val="bg1"/>
                          </a:solidFill>
                          <a:effectLst/>
                          <a:latin typeface="+mn-lt"/>
                          <a:ea typeface="儷黑 Pro"/>
                          <a:cs typeface="儷黑 Pro"/>
                        </a:rPr>
                        <a:t>魚類及海鮮</a:t>
                      </a:r>
                      <a:r>
                        <a:rPr lang="en-US" sz="1100" u="none" strike="noStrike" dirty="0" smtClean="0">
                          <a:solidFill>
                            <a:schemeClr val="bg1"/>
                          </a:solidFill>
                          <a:effectLst/>
                          <a:latin typeface="+mn-lt"/>
                          <a:ea typeface="儷黑 Pro"/>
                          <a:cs typeface="儷黑 Pro"/>
                        </a:rPr>
                        <a:t>Fish </a:t>
                      </a:r>
                      <a:r>
                        <a:rPr lang="en-US" sz="1100" u="none" strike="noStrike" dirty="0">
                          <a:solidFill>
                            <a:schemeClr val="bg1"/>
                          </a:solidFill>
                          <a:effectLst/>
                          <a:latin typeface="+mn-lt"/>
                          <a:ea typeface="儷黑 Pro"/>
                          <a:cs typeface="儷黑 Pro"/>
                        </a:rPr>
                        <a:t>and seafood</a:t>
                      </a:r>
                      <a:endParaRPr lang="en-US" sz="1100" b="0" i="0" u="none" strike="noStrike" dirty="0">
                        <a:solidFill>
                          <a:schemeClr val="bg1"/>
                        </a:solidFill>
                        <a:effectLst/>
                        <a:latin typeface="+mn-lt"/>
                        <a:ea typeface="儷黑 Pro"/>
                        <a:cs typeface="儷黑 Pro"/>
                      </a:endParaRPr>
                    </a:p>
                  </a:txBody>
                  <a:tcPr marL="266107"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smtClean="0">
                          <a:solidFill>
                            <a:schemeClr val="bg1"/>
                          </a:solidFill>
                          <a:effectLst/>
                          <a:latin typeface="+mn-lt"/>
                          <a:ea typeface="儷黑 Pro"/>
                          <a:cs typeface="儷黑 Pro"/>
                        </a:rPr>
                        <a:t>314</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zh-TW" altLang="en-US" sz="1100" u="none" strike="noStrike" dirty="0" smtClean="0">
                          <a:solidFill>
                            <a:schemeClr val="bg1"/>
                          </a:solidFill>
                          <a:effectLst/>
                          <a:latin typeface="+mn-lt"/>
                          <a:ea typeface="儷黑 Pro"/>
                          <a:cs typeface="儷黑 Pro"/>
                        </a:rPr>
                        <a:t>新鮮蔬菜</a:t>
                      </a:r>
                      <a:r>
                        <a:rPr lang="en-US" sz="1100" u="none" strike="noStrike" dirty="0" smtClean="0">
                          <a:solidFill>
                            <a:schemeClr val="bg1"/>
                          </a:solidFill>
                          <a:effectLst/>
                          <a:latin typeface="+mn-lt"/>
                          <a:ea typeface="儷黑 Pro"/>
                          <a:cs typeface="儷黑 Pro"/>
                        </a:rPr>
                        <a:t>Fresh vegetables </a:t>
                      </a:r>
                      <a:endParaRPr lang="en-US" sz="1100" b="0" i="0" u="none" strike="noStrike" dirty="0">
                        <a:solidFill>
                          <a:schemeClr val="bg1"/>
                        </a:solidFill>
                        <a:effectLst/>
                        <a:latin typeface="+mn-lt"/>
                        <a:ea typeface="儷黑 Pro"/>
                        <a:cs typeface="儷黑 Pro"/>
                      </a:endParaRPr>
                    </a:p>
                  </a:txBody>
                  <a:tcPr marL="266107"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1"/>
                          </a:solidFill>
                          <a:effectLst/>
                          <a:latin typeface="+mn-lt"/>
                          <a:ea typeface="儷黑 Pro"/>
                          <a:cs typeface="儷黑 Pro"/>
                        </a:rPr>
                        <a:t>251</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zh-TW" altLang="en-US" sz="1100" u="none" strike="noStrike" dirty="0" smtClean="0">
                          <a:solidFill>
                            <a:schemeClr val="bg1"/>
                          </a:solidFill>
                          <a:effectLst/>
                          <a:latin typeface="+mn-lt"/>
                          <a:ea typeface="儷黑 Pro"/>
                          <a:cs typeface="儷黑 Pro"/>
                        </a:rPr>
                        <a:t>新鮮水果</a:t>
                      </a:r>
                      <a:r>
                        <a:rPr lang="en-US" sz="1100" u="none" strike="noStrike" dirty="0" smtClean="0">
                          <a:solidFill>
                            <a:schemeClr val="bg1"/>
                          </a:solidFill>
                          <a:effectLst/>
                          <a:latin typeface="+mn-lt"/>
                          <a:ea typeface="儷黑 Pro"/>
                          <a:cs typeface="儷黑 Pro"/>
                        </a:rPr>
                        <a:t>Fresh fruit</a:t>
                      </a:r>
                      <a:endParaRPr lang="en-US" sz="1100" b="0" i="0" u="none" strike="noStrike" dirty="0">
                        <a:solidFill>
                          <a:schemeClr val="bg1"/>
                        </a:solidFill>
                        <a:effectLst/>
                        <a:latin typeface="+mn-lt"/>
                        <a:ea typeface="儷黑 Pro"/>
                        <a:cs typeface="儷黑 Pro"/>
                      </a:endParaRPr>
                    </a:p>
                  </a:txBody>
                  <a:tcPr marL="266107"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1"/>
                          </a:solidFill>
                          <a:effectLst/>
                          <a:latin typeface="+mn-lt"/>
                          <a:ea typeface="儷黑 Pro"/>
                          <a:cs typeface="儷黑 Pro"/>
                        </a:rPr>
                        <a:t>154</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zh-TW" altLang="en-US" sz="1100" u="none" strike="noStrike" dirty="0" smtClean="0">
                          <a:solidFill>
                            <a:schemeClr val="bg1"/>
                          </a:solidFill>
                          <a:effectLst/>
                          <a:latin typeface="+mn-lt"/>
                          <a:ea typeface="儷黑 Pro"/>
                          <a:cs typeface="儷黑 Pro"/>
                        </a:rPr>
                        <a:t>其他食品</a:t>
                      </a:r>
                      <a:r>
                        <a:rPr lang="en-US" sz="1100" u="none" strike="noStrike" dirty="0" smtClean="0">
                          <a:solidFill>
                            <a:schemeClr val="bg1"/>
                          </a:solidFill>
                          <a:effectLst/>
                          <a:latin typeface="+mn-lt"/>
                          <a:ea typeface="儷黑 Pro"/>
                          <a:cs typeface="儷黑 Pro"/>
                        </a:rPr>
                        <a:t>Other </a:t>
                      </a:r>
                      <a:r>
                        <a:rPr lang="en-US" sz="1100" u="none" strike="noStrike" dirty="0">
                          <a:solidFill>
                            <a:schemeClr val="bg1"/>
                          </a:solidFill>
                          <a:effectLst/>
                          <a:latin typeface="+mn-lt"/>
                          <a:ea typeface="儷黑 Pro"/>
                          <a:cs typeface="儷黑 Pro"/>
                        </a:rPr>
                        <a:t>food at home</a:t>
                      </a:r>
                      <a:endParaRPr lang="en-US" sz="1100" b="0" i="0" u="none" strike="noStrike" dirty="0">
                        <a:solidFill>
                          <a:schemeClr val="bg1"/>
                        </a:solidFill>
                        <a:effectLst/>
                        <a:latin typeface="+mn-lt"/>
                        <a:ea typeface="儷黑 Pro"/>
                        <a:cs typeface="儷黑 Pro"/>
                      </a:endParaRPr>
                    </a:p>
                  </a:txBody>
                  <a:tcPr marL="199580"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1"/>
                          </a:solidFill>
                          <a:effectLst/>
                          <a:latin typeface="+mn-lt"/>
                          <a:ea typeface="儷黑 Pro"/>
                          <a:cs typeface="儷黑 Pro"/>
                        </a:rPr>
                        <a:t>175</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zh-TW" altLang="en-US" sz="1100" u="none" strike="noStrike" dirty="0" smtClean="0">
                          <a:solidFill>
                            <a:schemeClr val="bg1"/>
                          </a:solidFill>
                          <a:effectLst/>
                          <a:latin typeface="+mn-lt"/>
                          <a:ea typeface="儷黑 Pro"/>
                          <a:cs typeface="儷黑 Pro"/>
                        </a:rPr>
                        <a:t>外出用膳</a:t>
                      </a:r>
                      <a:r>
                        <a:rPr lang="en-US" sz="1100" u="none" strike="noStrike" dirty="0" smtClean="0">
                          <a:solidFill>
                            <a:schemeClr val="bg1"/>
                          </a:solidFill>
                          <a:effectLst/>
                          <a:latin typeface="+mn-lt"/>
                          <a:ea typeface="儷黑 Pro"/>
                          <a:cs typeface="儷黑 Pro"/>
                        </a:rPr>
                        <a:t>Food </a:t>
                      </a:r>
                      <a:r>
                        <a:rPr lang="en-US" sz="1100" u="none" strike="noStrike" dirty="0">
                          <a:solidFill>
                            <a:schemeClr val="bg1"/>
                          </a:solidFill>
                          <a:effectLst/>
                          <a:latin typeface="+mn-lt"/>
                          <a:ea typeface="儷黑 Pro"/>
                          <a:cs typeface="儷黑 Pro"/>
                        </a:rPr>
                        <a:t>away from home</a:t>
                      </a:r>
                      <a:endParaRPr lang="en-US" sz="1100" b="0" i="0" u="none" strike="noStrike" dirty="0">
                        <a:solidFill>
                          <a:schemeClr val="bg1"/>
                        </a:solidFill>
                        <a:effectLst/>
                        <a:latin typeface="+mn-lt"/>
                        <a:ea typeface="儷黑 Pro"/>
                        <a:cs typeface="儷黑 Pro"/>
                      </a:endParaRPr>
                    </a:p>
                  </a:txBody>
                  <a:tcPr marL="13305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1"/>
                          </a:solidFill>
                          <a:effectLst/>
                          <a:latin typeface="+mn-lt"/>
                          <a:ea typeface="儷黑 Pro"/>
                          <a:cs typeface="儷黑 Pro"/>
                        </a:rPr>
                        <a:t>3691</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en-US" sz="1100" u="none" strike="noStrike" dirty="0" smtClean="0">
                          <a:solidFill>
                            <a:schemeClr val="bg1"/>
                          </a:solidFill>
                          <a:effectLst/>
                          <a:latin typeface="+mn-lt"/>
                          <a:ea typeface="儷黑 Pro"/>
                          <a:cs typeface="儷黑 Pro"/>
                        </a:rPr>
                        <a:t>  </a:t>
                      </a:r>
                      <a:r>
                        <a:rPr lang="zh-TW" altLang="en-US" sz="1100" u="none" strike="noStrike" dirty="0" smtClean="0">
                          <a:solidFill>
                            <a:schemeClr val="bg1"/>
                          </a:solidFill>
                          <a:effectLst/>
                          <a:latin typeface="+mn-lt"/>
                          <a:ea typeface="儷黑 Pro"/>
                          <a:cs typeface="儷黑 Pro"/>
                        </a:rPr>
                        <a:t>酒類與煙草</a:t>
                      </a:r>
                      <a:r>
                        <a:rPr lang="en-US" sz="1100" u="none" strike="noStrike" dirty="0" smtClean="0">
                          <a:solidFill>
                            <a:schemeClr val="bg1"/>
                          </a:solidFill>
                          <a:effectLst/>
                          <a:latin typeface="+mn-lt"/>
                          <a:ea typeface="儷黑 Pro"/>
                          <a:cs typeface="儷黑 Pro"/>
                        </a:rPr>
                        <a:t>Alcoholic</a:t>
                      </a:r>
                      <a:r>
                        <a:rPr lang="en-US" sz="1100" u="none" strike="noStrike" baseline="0" dirty="0" smtClean="0">
                          <a:solidFill>
                            <a:schemeClr val="bg1"/>
                          </a:solidFill>
                          <a:effectLst/>
                          <a:latin typeface="+mn-lt"/>
                          <a:ea typeface="儷黑 Pro"/>
                          <a:cs typeface="儷黑 Pro"/>
                        </a:rPr>
                        <a:t> drinks and tobacco</a:t>
                      </a:r>
                      <a:endParaRPr lang="en-US" sz="1100" b="0" i="0" u="none" strike="noStrike" dirty="0">
                        <a:solidFill>
                          <a:schemeClr val="bg1"/>
                        </a:solidFill>
                        <a:effectLst/>
                        <a:latin typeface="+mn-lt"/>
                        <a:ea typeface="儷黑 Pro"/>
                        <a:cs typeface="儷黑 Pro"/>
                      </a:endParaRPr>
                    </a:p>
                  </a:txBody>
                  <a:tcPr marL="66527"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1"/>
                          </a:solidFill>
                          <a:effectLst/>
                          <a:latin typeface="+mn-lt"/>
                          <a:ea typeface="儷黑 Pro"/>
                          <a:cs typeface="儷黑 Pro"/>
                        </a:rPr>
                        <a:t>126</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24" name="Rectangle 123"/>
          <p:cNvSpPr/>
          <p:nvPr/>
        </p:nvSpPr>
        <p:spPr>
          <a:xfrm>
            <a:off x="7620044" y="2919341"/>
            <a:ext cx="424483" cy="238525"/>
          </a:xfrm>
          <a:prstGeom prst="rect">
            <a:avLst/>
          </a:prstGeom>
        </p:spPr>
        <p:txBody>
          <a:bodyPr wrap="none" lIns="68579" tIns="34289" rIns="68579" bIns="34289">
            <a:spAutoFit/>
          </a:bodyPr>
          <a:lstStyle/>
          <a:p>
            <a:pPr algn="r" defTabSz="685783" fontAlgn="b"/>
            <a:r>
              <a:rPr lang="en-US" sz="1100" dirty="0" smtClean="0">
                <a:solidFill>
                  <a:prstClr val="white"/>
                </a:solidFill>
                <a:ea typeface="Heiti TC Light"/>
                <a:cs typeface="Heiti TC Light"/>
              </a:rPr>
              <a:t>6062</a:t>
            </a:r>
            <a:endParaRPr lang="en-US" sz="1100" dirty="0">
              <a:solidFill>
                <a:prstClr val="white"/>
              </a:solidFill>
              <a:ea typeface="Heiti TC Light"/>
              <a:cs typeface="Heiti TC Light"/>
            </a:endParaRPr>
          </a:p>
        </p:txBody>
      </p:sp>
      <p:sp>
        <p:nvSpPr>
          <p:cNvPr id="88" name="Rectangle 87"/>
          <p:cNvSpPr/>
          <p:nvPr/>
        </p:nvSpPr>
        <p:spPr>
          <a:xfrm>
            <a:off x="622300" y="762001"/>
            <a:ext cx="7886700" cy="438580"/>
          </a:xfrm>
          <a:prstGeom prst="rect">
            <a:avLst/>
          </a:prstGeom>
        </p:spPr>
        <p:txBody>
          <a:bodyPr wrap="square" lIns="68579" tIns="34289" rIns="68579" bIns="34289">
            <a:spAutoFit/>
          </a:bodyPr>
          <a:lstStyle/>
          <a:p>
            <a:pPr algn="ctr" defTabSz="685783">
              <a:buClr>
                <a:srgbClr val="404040"/>
              </a:buClr>
              <a:buSzPct val="100000"/>
            </a:pPr>
            <a:r>
              <a:rPr lang="zh-TW" altLang="en-US" sz="1200" dirty="0" smtClean="0">
                <a:solidFill>
                  <a:prstClr val="white"/>
                </a:solidFill>
                <a:ea typeface="Heiti TC Light"/>
                <a:cs typeface="Heiti TC Light"/>
              </a:rPr>
              <a:t>稍後，你將會有一個簡單的每月開支和平均開支比較。</a:t>
            </a:r>
            <a:r>
              <a:rPr lang="en-US" sz="1200" dirty="0" smtClean="0">
                <a:solidFill>
                  <a:prstClr val="white"/>
                </a:solidFill>
                <a:ea typeface="Heiti TC Light"/>
                <a:cs typeface="Heiti TC Light"/>
              </a:rPr>
              <a:t>Later</a:t>
            </a:r>
            <a:r>
              <a:rPr lang="en-US" sz="1200" dirty="0">
                <a:solidFill>
                  <a:prstClr val="white"/>
                </a:solidFill>
                <a:ea typeface="Heiti TC Light"/>
                <a:cs typeface="Heiti TC Light"/>
              </a:rPr>
              <a:t>, you will go through a simple exercise to identify how your monthly spending compares to the average  spending.  </a:t>
            </a:r>
            <a:endParaRPr lang="en-US" sz="1200" dirty="0">
              <a:solidFill>
                <a:prstClr val="white"/>
              </a:solidFill>
              <a:ea typeface="Heiti TC Light"/>
              <a:cs typeface="Heiti TC Light"/>
              <a:sym typeface="Century Gothic"/>
            </a:endParaRPr>
          </a:p>
        </p:txBody>
      </p:sp>
    </p:spTree>
    <p:extLst>
      <p:ext uri="{BB962C8B-B14F-4D97-AF65-F5344CB8AC3E}">
        <p14:creationId xmlns:p14="http://schemas.microsoft.com/office/powerpoint/2010/main" val="1737131494"/>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ound Same Side Corner Rectangle 17"/>
          <p:cNvSpPr/>
          <p:nvPr/>
        </p:nvSpPr>
        <p:spPr>
          <a:xfrm rot="5400000">
            <a:off x="3526974" y="-163285"/>
            <a:ext cx="3624942" cy="6319157"/>
          </a:xfrm>
          <a:prstGeom prst="round2SameRect">
            <a:avLst>
              <a:gd name="adj1" fmla="val 2703"/>
              <a:gd name="adj2" fmla="val 0"/>
            </a:avLst>
          </a:prstGeom>
          <a:solidFill>
            <a:srgbClr val="033438"/>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473858" defTabSz="685783"/>
            <a:endParaRPr lang="en-US" sz="900" dirty="0">
              <a:solidFill>
                <a:prstClr val="white"/>
              </a:solidFill>
              <a:ea typeface="Heiti TC Light"/>
              <a:cs typeface="Heiti TC Light"/>
            </a:endParaRPr>
          </a:p>
        </p:txBody>
      </p:sp>
      <p:grpSp>
        <p:nvGrpSpPr>
          <p:cNvPr id="114" name="Group 113"/>
          <p:cNvGrpSpPr/>
          <p:nvPr/>
        </p:nvGrpSpPr>
        <p:grpSpPr>
          <a:xfrm>
            <a:off x="628652" y="1183822"/>
            <a:ext cx="1551215" cy="403806"/>
            <a:chOff x="838202" y="1578429"/>
            <a:chExt cx="2068286" cy="538408"/>
          </a:xfrm>
        </p:grpSpPr>
        <p:sp>
          <p:nvSpPr>
            <p:cNvPr id="6" name="Round Single Corner Rectangle 5"/>
            <p:cNvSpPr/>
            <p:nvPr/>
          </p:nvSpPr>
          <p:spPr>
            <a:xfrm flipH="1">
              <a:off x="838202" y="1578429"/>
              <a:ext cx="2068286"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2186" defTabSz="685783"/>
              <a:r>
                <a:rPr lang="zh-TW" altLang="en-US" sz="900" dirty="0">
                  <a:solidFill>
                    <a:prstClr val="white"/>
                  </a:solidFill>
                  <a:ea typeface="Heiti TC Light"/>
                  <a:cs typeface="Heiti TC Light"/>
                </a:rPr>
                <a:t>食物</a:t>
              </a:r>
              <a:r>
                <a:rPr lang="en-US" sz="900" dirty="0">
                  <a:solidFill>
                    <a:prstClr val="white"/>
                  </a:solidFill>
                  <a:ea typeface="Heiti TC Light"/>
                  <a:cs typeface="Heiti TC Light"/>
                </a:rPr>
                <a:t>Food</a:t>
              </a:r>
            </a:p>
          </p:txBody>
        </p:sp>
        <p:grpSp>
          <p:nvGrpSpPr>
            <p:cNvPr id="3" name="Group 4"/>
            <p:cNvGrpSpPr>
              <a:grpSpLocks noChangeAspect="1"/>
            </p:cNvGrpSpPr>
            <p:nvPr/>
          </p:nvGrpSpPr>
          <p:grpSpPr bwMode="auto">
            <a:xfrm>
              <a:off x="1034142" y="1708167"/>
              <a:ext cx="390423" cy="259409"/>
              <a:chOff x="-306" y="415"/>
              <a:chExt cx="298" cy="198"/>
            </a:xfrm>
            <a:solidFill>
              <a:srgbClr val="0CB27C"/>
            </a:solidFill>
          </p:grpSpPr>
          <p:sp>
            <p:nvSpPr>
              <p:cNvPr id="19" name="Freeform 6"/>
              <p:cNvSpPr>
                <a:spLocks/>
              </p:cNvSpPr>
              <p:nvPr/>
            </p:nvSpPr>
            <p:spPr bwMode="auto">
              <a:xfrm>
                <a:off x="-306" y="553"/>
                <a:ext cx="298" cy="60"/>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20" name="Freeform 7"/>
              <p:cNvSpPr>
                <a:spLocks/>
              </p:cNvSpPr>
              <p:nvPr/>
            </p:nvSpPr>
            <p:spPr bwMode="auto">
              <a:xfrm>
                <a:off x="-281" y="430"/>
                <a:ext cx="228" cy="135"/>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21" name="Freeform 8"/>
              <p:cNvSpPr>
                <a:spLocks/>
              </p:cNvSpPr>
              <p:nvPr/>
            </p:nvSpPr>
            <p:spPr bwMode="auto">
              <a:xfrm>
                <a:off x="-142" y="415"/>
                <a:ext cx="125" cy="126"/>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13" name="Group 112"/>
          <p:cNvGrpSpPr/>
          <p:nvPr/>
        </p:nvGrpSpPr>
        <p:grpSpPr>
          <a:xfrm>
            <a:off x="628652" y="1583098"/>
            <a:ext cx="1551215" cy="403807"/>
            <a:chOff x="838202" y="2110795"/>
            <a:chExt cx="2068286" cy="538409"/>
          </a:xfrm>
        </p:grpSpPr>
        <p:sp>
          <p:nvSpPr>
            <p:cNvPr id="7" name="Rectangle 6"/>
            <p:cNvSpPr/>
            <p:nvPr/>
          </p:nvSpPr>
          <p:spPr>
            <a:xfrm>
              <a:off x="838202" y="2110795"/>
              <a:ext cx="2068286" cy="538409"/>
            </a:xfrm>
            <a:prstGeom prst="rect">
              <a:avLst/>
            </a:prstGeom>
            <a:solidFill>
              <a:srgbClr val="000000"/>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住屋</a:t>
              </a:r>
              <a:r>
                <a:rPr lang="en-US" sz="900" dirty="0">
                  <a:solidFill>
                    <a:prstClr val="white"/>
                  </a:solidFill>
                  <a:ea typeface="Heiti TC Light"/>
                  <a:cs typeface="Heiti TC Light"/>
                </a:rPr>
                <a:t>Housing</a:t>
              </a:r>
            </a:p>
          </p:txBody>
        </p:sp>
        <p:grpSp>
          <p:nvGrpSpPr>
            <p:cNvPr id="23" name="Group 11"/>
            <p:cNvGrpSpPr>
              <a:grpSpLocks noChangeAspect="1"/>
            </p:cNvGrpSpPr>
            <p:nvPr/>
          </p:nvGrpSpPr>
          <p:grpSpPr bwMode="auto">
            <a:xfrm>
              <a:off x="1066896" y="2246575"/>
              <a:ext cx="271463" cy="242888"/>
              <a:chOff x="-286" y="391"/>
              <a:chExt cx="171" cy="153"/>
            </a:xfrm>
            <a:solidFill>
              <a:srgbClr val="0CB27C"/>
            </a:solidFill>
          </p:grpSpPr>
          <p:sp>
            <p:nvSpPr>
              <p:cNvPr id="26" name="Freeform 13"/>
              <p:cNvSpPr>
                <a:spLocks/>
              </p:cNvSpPr>
              <p:nvPr/>
            </p:nvSpPr>
            <p:spPr bwMode="auto">
              <a:xfrm>
                <a:off x="-263" y="420"/>
                <a:ext cx="123" cy="124"/>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27" name="Freeform 14"/>
              <p:cNvSpPr>
                <a:spLocks/>
              </p:cNvSpPr>
              <p:nvPr/>
            </p:nvSpPr>
            <p:spPr bwMode="auto">
              <a:xfrm>
                <a:off x="-286" y="391"/>
                <a:ext cx="171" cy="82"/>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28" name="Freeform 15"/>
              <p:cNvSpPr>
                <a:spLocks/>
              </p:cNvSpPr>
              <p:nvPr/>
            </p:nvSpPr>
            <p:spPr bwMode="auto">
              <a:xfrm>
                <a:off x="-152" y="408"/>
                <a:ext cx="17" cy="35"/>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12" name="Group 111"/>
          <p:cNvGrpSpPr/>
          <p:nvPr/>
        </p:nvGrpSpPr>
        <p:grpSpPr>
          <a:xfrm>
            <a:off x="628652" y="1986904"/>
            <a:ext cx="1551215" cy="403807"/>
            <a:chOff x="838202" y="2649204"/>
            <a:chExt cx="2068286" cy="538409"/>
          </a:xfrm>
        </p:grpSpPr>
        <p:sp>
          <p:nvSpPr>
            <p:cNvPr id="8" name="Rectangle 7"/>
            <p:cNvSpPr/>
            <p:nvPr/>
          </p:nvSpPr>
          <p:spPr>
            <a:xfrm>
              <a:off x="838202" y="2649204"/>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服裝與服務</a:t>
              </a:r>
              <a:r>
                <a:rPr lang="en-US" sz="900" dirty="0">
                  <a:solidFill>
                    <a:prstClr val="white"/>
                  </a:solidFill>
                  <a:ea typeface="Heiti TC Light"/>
                  <a:cs typeface="Heiti TC Light"/>
                </a:rPr>
                <a:t>Apparel  &amp; Service</a:t>
              </a:r>
            </a:p>
          </p:txBody>
        </p:sp>
        <p:sp>
          <p:nvSpPr>
            <p:cNvPr id="33" name="Freeform 20"/>
            <p:cNvSpPr>
              <a:spLocks noEditPoints="1"/>
            </p:cNvSpPr>
            <p:nvPr/>
          </p:nvSpPr>
          <p:spPr bwMode="auto">
            <a:xfrm>
              <a:off x="1066895" y="2756203"/>
              <a:ext cx="298713" cy="324410"/>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nvGrpSpPr>
          <p:cNvPr id="111" name="Group 110"/>
          <p:cNvGrpSpPr/>
          <p:nvPr/>
        </p:nvGrpSpPr>
        <p:grpSpPr>
          <a:xfrm>
            <a:off x="628652" y="2394344"/>
            <a:ext cx="1551215" cy="403807"/>
            <a:chOff x="838202" y="3192457"/>
            <a:chExt cx="2068286" cy="538409"/>
          </a:xfrm>
        </p:grpSpPr>
        <p:sp>
          <p:nvSpPr>
            <p:cNvPr id="9" name="Rectangle 8"/>
            <p:cNvSpPr/>
            <p:nvPr/>
          </p:nvSpPr>
          <p:spPr>
            <a:xfrm>
              <a:off x="838202" y="3192457"/>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交通</a:t>
              </a:r>
              <a:r>
                <a:rPr lang="en-US" sz="900" dirty="0">
                  <a:solidFill>
                    <a:prstClr val="white"/>
                  </a:solidFill>
                  <a:ea typeface="Heiti TC Light"/>
                  <a:cs typeface="Heiti TC Light"/>
                </a:rPr>
                <a:t>Transportation</a:t>
              </a:r>
            </a:p>
          </p:txBody>
        </p:sp>
        <p:sp>
          <p:nvSpPr>
            <p:cNvPr id="38" name="Freeform 25"/>
            <p:cNvSpPr>
              <a:spLocks noEditPoints="1"/>
            </p:cNvSpPr>
            <p:nvPr/>
          </p:nvSpPr>
          <p:spPr bwMode="auto">
            <a:xfrm>
              <a:off x="1024163" y="3292924"/>
              <a:ext cx="340632" cy="334737"/>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nvGrpSpPr>
          <p:cNvPr id="110" name="Group 109"/>
          <p:cNvGrpSpPr/>
          <p:nvPr/>
        </p:nvGrpSpPr>
        <p:grpSpPr>
          <a:xfrm>
            <a:off x="628652" y="2795163"/>
            <a:ext cx="1551215" cy="403807"/>
            <a:chOff x="838202" y="3726882"/>
            <a:chExt cx="2068286" cy="538409"/>
          </a:xfrm>
        </p:grpSpPr>
        <p:sp>
          <p:nvSpPr>
            <p:cNvPr id="10" name="Rectangle 9"/>
            <p:cNvSpPr/>
            <p:nvPr/>
          </p:nvSpPr>
          <p:spPr>
            <a:xfrm>
              <a:off x="838202" y="3726882"/>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健康護理</a:t>
              </a:r>
              <a:r>
                <a:rPr lang="en-US" sz="900" dirty="0">
                  <a:solidFill>
                    <a:prstClr val="white"/>
                  </a:solidFill>
                  <a:ea typeface="Heiti TC Light"/>
                  <a:cs typeface="Heiti TC Light"/>
                </a:rPr>
                <a:t>Healthcare</a:t>
              </a:r>
            </a:p>
          </p:txBody>
        </p:sp>
        <p:sp>
          <p:nvSpPr>
            <p:cNvPr id="43" name="Freeform 30"/>
            <p:cNvSpPr>
              <a:spLocks/>
            </p:cNvSpPr>
            <p:nvPr/>
          </p:nvSpPr>
          <p:spPr bwMode="auto">
            <a:xfrm>
              <a:off x="1084601" y="3892453"/>
              <a:ext cx="246289" cy="228595"/>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nvGrpSpPr>
          <p:cNvPr id="109" name="Group 108"/>
          <p:cNvGrpSpPr/>
          <p:nvPr/>
        </p:nvGrpSpPr>
        <p:grpSpPr>
          <a:xfrm>
            <a:off x="628652" y="3202602"/>
            <a:ext cx="1551215" cy="403807"/>
            <a:chOff x="838202" y="4270134"/>
            <a:chExt cx="2068286" cy="538409"/>
          </a:xfrm>
        </p:grpSpPr>
        <p:sp>
          <p:nvSpPr>
            <p:cNvPr id="11" name="Rectangle 10"/>
            <p:cNvSpPr/>
            <p:nvPr/>
          </p:nvSpPr>
          <p:spPr>
            <a:xfrm>
              <a:off x="838202" y="4270134"/>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娛樂</a:t>
              </a:r>
              <a:r>
                <a:rPr lang="en-US" sz="900" dirty="0">
                  <a:solidFill>
                    <a:prstClr val="white"/>
                  </a:solidFill>
                  <a:ea typeface="Heiti TC Light"/>
                  <a:cs typeface="Heiti TC Light"/>
                </a:rPr>
                <a:t>Entertainment</a:t>
              </a:r>
            </a:p>
          </p:txBody>
        </p:sp>
        <p:sp>
          <p:nvSpPr>
            <p:cNvPr id="64" name="Freeform 51"/>
            <p:cNvSpPr>
              <a:spLocks noEditPoints="1"/>
            </p:cNvSpPr>
            <p:nvPr/>
          </p:nvSpPr>
          <p:spPr bwMode="auto">
            <a:xfrm>
              <a:off x="1052949" y="4428038"/>
              <a:ext cx="365760" cy="274320"/>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nvGrpSpPr>
          <p:cNvPr id="108" name="Group 107"/>
          <p:cNvGrpSpPr/>
          <p:nvPr/>
        </p:nvGrpSpPr>
        <p:grpSpPr>
          <a:xfrm>
            <a:off x="628652" y="3606408"/>
            <a:ext cx="1551215" cy="403807"/>
            <a:chOff x="838202" y="4808543"/>
            <a:chExt cx="2068286" cy="538409"/>
          </a:xfrm>
        </p:grpSpPr>
        <p:sp>
          <p:nvSpPr>
            <p:cNvPr id="12" name="Rectangle 11"/>
            <p:cNvSpPr/>
            <p:nvPr/>
          </p:nvSpPr>
          <p:spPr>
            <a:xfrm>
              <a:off x="838202" y="4808543"/>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個人護理產品及服務</a:t>
              </a:r>
              <a:r>
                <a:rPr lang="en-US" sz="900" dirty="0">
                  <a:solidFill>
                    <a:prstClr val="white"/>
                  </a:solidFill>
                  <a:ea typeface="Heiti TC Light"/>
                  <a:cs typeface="Heiti TC Light"/>
                </a:rPr>
                <a:t>Personal Care Product &amp; Service</a:t>
              </a:r>
            </a:p>
          </p:txBody>
        </p:sp>
        <p:grpSp>
          <p:nvGrpSpPr>
            <p:cNvPr id="66" name="Group 54"/>
            <p:cNvGrpSpPr>
              <a:grpSpLocks noChangeAspect="1"/>
            </p:cNvGrpSpPr>
            <p:nvPr/>
          </p:nvGrpSpPr>
          <p:grpSpPr bwMode="auto">
            <a:xfrm>
              <a:off x="1100270" y="4914728"/>
              <a:ext cx="264526" cy="316495"/>
              <a:chOff x="-351" y="477"/>
              <a:chExt cx="565" cy="676"/>
            </a:xfrm>
            <a:solidFill>
              <a:srgbClr val="0CB27C"/>
            </a:solidFill>
          </p:grpSpPr>
          <p:sp>
            <p:nvSpPr>
              <p:cNvPr id="69" name="Freeform 56"/>
              <p:cNvSpPr>
                <a:spLocks/>
              </p:cNvSpPr>
              <p:nvPr/>
            </p:nvSpPr>
            <p:spPr bwMode="auto">
              <a:xfrm>
                <a:off x="-152" y="866"/>
                <a:ext cx="15" cy="14"/>
              </a:xfrm>
              <a:custGeom>
                <a:avLst/>
                <a:gdLst>
                  <a:gd name="T0" fmla="*/ 73 w 73"/>
                  <a:gd name="T1" fmla="*/ 0 h 74"/>
                  <a:gd name="T2" fmla="*/ 73 w 73"/>
                  <a:gd name="T3" fmla="*/ 3 h 74"/>
                  <a:gd name="T4" fmla="*/ 70 w 73"/>
                  <a:gd name="T5" fmla="*/ 12 h 74"/>
                  <a:gd name="T6" fmla="*/ 66 w 73"/>
                  <a:gd name="T7" fmla="*/ 23 h 74"/>
                  <a:gd name="T8" fmla="*/ 59 w 73"/>
                  <a:gd name="T9" fmla="*/ 37 h 74"/>
                  <a:gd name="T10" fmla="*/ 48 w 73"/>
                  <a:gd name="T11" fmla="*/ 50 h 74"/>
                  <a:gd name="T12" fmla="*/ 35 w 73"/>
                  <a:gd name="T13" fmla="*/ 60 h 74"/>
                  <a:gd name="T14" fmla="*/ 22 w 73"/>
                  <a:gd name="T15" fmla="*/ 67 h 74"/>
                  <a:gd name="T16" fmla="*/ 12 w 73"/>
                  <a:gd name="T17" fmla="*/ 71 h 74"/>
                  <a:gd name="T18" fmla="*/ 3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7 w 73"/>
                  <a:gd name="T33" fmla="*/ 14 h 74"/>
                  <a:gd name="T34" fmla="*/ 50 w 73"/>
                  <a:gd name="T35" fmla="*/ 8 h 74"/>
                  <a:gd name="T36" fmla="*/ 62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3" y="3"/>
                    </a:lnTo>
                    <a:lnTo>
                      <a:pt x="70" y="12"/>
                    </a:lnTo>
                    <a:lnTo>
                      <a:pt x="66" y="23"/>
                    </a:lnTo>
                    <a:lnTo>
                      <a:pt x="59" y="37"/>
                    </a:lnTo>
                    <a:lnTo>
                      <a:pt x="48" y="50"/>
                    </a:lnTo>
                    <a:lnTo>
                      <a:pt x="35" y="60"/>
                    </a:lnTo>
                    <a:lnTo>
                      <a:pt x="22" y="67"/>
                    </a:lnTo>
                    <a:lnTo>
                      <a:pt x="12" y="71"/>
                    </a:lnTo>
                    <a:lnTo>
                      <a:pt x="3" y="74"/>
                    </a:lnTo>
                    <a:lnTo>
                      <a:pt x="0" y="74"/>
                    </a:lnTo>
                    <a:lnTo>
                      <a:pt x="0" y="70"/>
                    </a:lnTo>
                    <a:lnTo>
                      <a:pt x="3" y="63"/>
                    </a:lnTo>
                    <a:lnTo>
                      <a:pt x="7" y="51"/>
                    </a:lnTo>
                    <a:lnTo>
                      <a:pt x="14" y="38"/>
                    </a:lnTo>
                    <a:lnTo>
                      <a:pt x="25" y="25"/>
                    </a:lnTo>
                    <a:lnTo>
                      <a:pt x="37" y="14"/>
                    </a:lnTo>
                    <a:lnTo>
                      <a:pt x="50" y="8"/>
                    </a:lnTo>
                    <a:lnTo>
                      <a:pt x="62"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0" name="Freeform 57"/>
              <p:cNvSpPr>
                <a:spLocks/>
              </p:cNvSpPr>
              <p:nvPr/>
            </p:nvSpPr>
            <p:spPr bwMode="auto">
              <a:xfrm>
                <a:off x="-152" y="888"/>
                <a:ext cx="15" cy="15"/>
              </a:xfrm>
              <a:custGeom>
                <a:avLst/>
                <a:gdLst>
                  <a:gd name="T0" fmla="*/ 0 w 73"/>
                  <a:gd name="T1" fmla="*/ 0 h 75"/>
                  <a:gd name="T2" fmla="*/ 3 w 73"/>
                  <a:gd name="T3" fmla="*/ 1 h 75"/>
                  <a:gd name="T4" fmla="*/ 12 w 73"/>
                  <a:gd name="T5" fmla="*/ 3 h 75"/>
                  <a:gd name="T6" fmla="*/ 22 w 73"/>
                  <a:gd name="T7" fmla="*/ 8 h 75"/>
                  <a:gd name="T8" fmla="*/ 35 w 73"/>
                  <a:gd name="T9" fmla="*/ 14 h 75"/>
                  <a:gd name="T10" fmla="*/ 48 w 73"/>
                  <a:gd name="T11" fmla="*/ 25 h 75"/>
                  <a:gd name="T12" fmla="*/ 59 w 73"/>
                  <a:gd name="T13" fmla="*/ 38 h 75"/>
                  <a:gd name="T14" fmla="*/ 66 w 73"/>
                  <a:gd name="T15" fmla="*/ 51 h 75"/>
                  <a:gd name="T16" fmla="*/ 70 w 73"/>
                  <a:gd name="T17" fmla="*/ 63 h 75"/>
                  <a:gd name="T18" fmla="*/ 73 w 73"/>
                  <a:gd name="T19" fmla="*/ 71 h 75"/>
                  <a:gd name="T20" fmla="*/ 73 w 73"/>
                  <a:gd name="T21" fmla="*/ 75 h 75"/>
                  <a:gd name="T22" fmla="*/ 69 w 73"/>
                  <a:gd name="T23" fmla="*/ 74 h 75"/>
                  <a:gd name="T24" fmla="*/ 62 w 73"/>
                  <a:gd name="T25" fmla="*/ 71 h 75"/>
                  <a:gd name="T26" fmla="*/ 50 w 73"/>
                  <a:gd name="T27" fmla="*/ 67 h 75"/>
                  <a:gd name="T28" fmla="*/ 37 w 73"/>
                  <a:gd name="T29" fmla="*/ 60 h 75"/>
                  <a:gd name="T30" fmla="*/ 25 w 73"/>
                  <a:gd name="T31" fmla="*/ 50 h 75"/>
                  <a:gd name="T32" fmla="*/ 14 w 73"/>
                  <a:gd name="T33" fmla="*/ 37 h 75"/>
                  <a:gd name="T34" fmla="*/ 7 w 73"/>
                  <a:gd name="T35" fmla="*/ 24 h 75"/>
                  <a:gd name="T36" fmla="*/ 3 w 73"/>
                  <a:gd name="T37" fmla="*/ 12 h 75"/>
                  <a:gd name="T38" fmla="*/ 0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2" y="8"/>
                    </a:lnTo>
                    <a:lnTo>
                      <a:pt x="35" y="14"/>
                    </a:lnTo>
                    <a:lnTo>
                      <a:pt x="48" y="25"/>
                    </a:lnTo>
                    <a:lnTo>
                      <a:pt x="59" y="38"/>
                    </a:lnTo>
                    <a:lnTo>
                      <a:pt x="66" y="51"/>
                    </a:lnTo>
                    <a:lnTo>
                      <a:pt x="70" y="63"/>
                    </a:lnTo>
                    <a:lnTo>
                      <a:pt x="73" y="71"/>
                    </a:lnTo>
                    <a:lnTo>
                      <a:pt x="73" y="75"/>
                    </a:lnTo>
                    <a:lnTo>
                      <a:pt x="69" y="74"/>
                    </a:lnTo>
                    <a:lnTo>
                      <a:pt x="62" y="71"/>
                    </a:lnTo>
                    <a:lnTo>
                      <a:pt x="50" y="67"/>
                    </a:lnTo>
                    <a:lnTo>
                      <a:pt x="37" y="60"/>
                    </a:lnTo>
                    <a:lnTo>
                      <a:pt x="25" y="50"/>
                    </a:lnTo>
                    <a:lnTo>
                      <a:pt x="14" y="37"/>
                    </a:lnTo>
                    <a:lnTo>
                      <a:pt x="7" y="24"/>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1" name="Freeform 58"/>
              <p:cNvSpPr>
                <a:spLocks/>
              </p:cNvSpPr>
              <p:nvPr/>
            </p:nvSpPr>
            <p:spPr bwMode="auto">
              <a:xfrm>
                <a:off x="-151" y="881"/>
                <a:ext cx="21" cy="6"/>
              </a:xfrm>
              <a:custGeom>
                <a:avLst/>
                <a:gdLst>
                  <a:gd name="T0" fmla="*/ 52 w 104"/>
                  <a:gd name="T1" fmla="*/ 0 h 34"/>
                  <a:gd name="T2" fmla="*/ 66 w 104"/>
                  <a:gd name="T3" fmla="*/ 1 h 34"/>
                  <a:gd name="T4" fmla="*/ 77 w 104"/>
                  <a:gd name="T5" fmla="*/ 4 h 34"/>
                  <a:gd name="T6" fmla="*/ 88 w 104"/>
                  <a:gd name="T7" fmla="*/ 8 h 34"/>
                  <a:gd name="T8" fmla="*/ 97 w 104"/>
                  <a:gd name="T9" fmla="*/ 13 h 34"/>
                  <a:gd name="T10" fmla="*/ 102 w 104"/>
                  <a:gd name="T11" fmla="*/ 16 h 34"/>
                  <a:gd name="T12" fmla="*/ 104 w 104"/>
                  <a:gd name="T13" fmla="*/ 17 h 34"/>
                  <a:gd name="T14" fmla="*/ 102 w 104"/>
                  <a:gd name="T15" fmla="*/ 19 h 34"/>
                  <a:gd name="T16" fmla="*/ 97 w 104"/>
                  <a:gd name="T17" fmla="*/ 21 h 34"/>
                  <a:gd name="T18" fmla="*/ 88 w 104"/>
                  <a:gd name="T19" fmla="*/ 26 h 34"/>
                  <a:gd name="T20" fmla="*/ 77 w 104"/>
                  <a:gd name="T21" fmla="*/ 30 h 34"/>
                  <a:gd name="T22" fmla="*/ 66 w 104"/>
                  <a:gd name="T23" fmla="*/ 33 h 34"/>
                  <a:gd name="T24" fmla="*/ 52 w 104"/>
                  <a:gd name="T25" fmla="*/ 34 h 34"/>
                  <a:gd name="T26" fmla="*/ 38 w 104"/>
                  <a:gd name="T27" fmla="*/ 33 h 34"/>
                  <a:gd name="T28" fmla="*/ 26 w 104"/>
                  <a:gd name="T29" fmla="*/ 30 h 34"/>
                  <a:gd name="T30" fmla="*/ 15 w 104"/>
                  <a:gd name="T31" fmla="*/ 26 h 34"/>
                  <a:gd name="T32" fmla="*/ 7 w 104"/>
                  <a:gd name="T33" fmla="*/ 21 h 34"/>
                  <a:gd name="T34" fmla="*/ 3 w 104"/>
                  <a:gd name="T35" fmla="*/ 19 h 34"/>
                  <a:gd name="T36" fmla="*/ 0 w 104"/>
                  <a:gd name="T37" fmla="*/ 17 h 34"/>
                  <a:gd name="T38" fmla="*/ 3 w 104"/>
                  <a:gd name="T39" fmla="*/ 16 h 34"/>
                  <a:gd name="T40" fmla="*/ 7 w 104"/>
                  <a:gd name="T41" fmla="*/ 13 h 34"/>
                  <a:gd name="T42" fmla="*/ 15 w 104"/>
                  <a:gd name="T43" fmla="*/ 8 h 34"/>
                  <a:gd name="T44" fmla="*/ 26 w 104"/>
                  <a:gd name="T45" fmla="*/ 4 h 34"/>
                  <a:gd name="T46" fmla="*/ 38 w 104"/>
                  <a:gd name="T47" fmla="*/ 1 h 34"/>
                  <a:gd name="T48" fmla="*/ 52 w 104"/>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34">
                    <a:moveTo>
                      <a:pt x="52" y="0"/>
                    </a:moveTo>
                    <a:lnTo>
                      <a:pt x="66" y="1"/>
                    </a:lnTo>
                    <a:lnTo>
                      <a:pt x="77" y="4"/>
                    </a:lnTo>
                    <a:lnTo>
                      <a:pt x="88" y="8"/>
                    </a:lnTo>
                    <a:lnTo>
                      <a:pt x="97" y="13"/>
                    </a:lnTo>
                    <a:lnTo>
                      <a:pt x="102" y="16"/>
                    </a:lnTo>
                    <a:lnTo>
                      <a:pt x="104" y="17"/>
                    </a:lnTo>
                    <a:lnTo>
                      <a:pt x="102" y="19"/>
                    </a:lnTo>
                    <a:lnTo>
                      <a:pt x="97" y="21"/>
                    </a:lnTo>
                    <a:lnTo>
                      <a:pt x="88" y="26"/>
                    </a:lnTo>
                    <a:lnTo>
                      <a:pt x="77" y="30"/>
                    </a:lnTo>
                    <a:lnTo>
                      <a:pt x="66" y="33"/>
                    </a:lnTo>
                    <a:lnTo>
                      <a:pt x="52" y="34"/>
                    </a:lnTo>
                    <a:lnTo>
                      <a:pt x="38" y="33"/>
                    </a:lnTo>
                    <a:lnTo>
                      <a:pt x="26" y="30"/>
                    </a:lnTo>
                    <a:lnTo>
                      <a:pt x="15" y="26"/>
                    </a:lnTo>
                    <a:lnTo>
                      <a:pt x="7" y="21"/>
                    </a:lnTo>
                    <a:lnTo>
                      <a:pt x="3" y="19"/>
                    </a:lnTo>
                    <a:lnTo>
                      <a:pt x="0" y="17"/>
                    </a:lnTo>
                    <a:lnTo>
                      <a:pt x="3" y="16"/>
                    </a:lnTo>
                    <a:lnTo>
                      <a:pt x="7" y="13"/>
                    </a:lnTo>
                    <a:lnTo>
                      <a:pt x="15" y="8"/>
                    </a:lnTo>
                    <a:lnTo>
                      <a:pt x="26" y="4"/>
                    </a:lnTo>
                    <a:lnTo>
                      <a:pt x="38" y="1"/>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2" name="Freeform 59"/>
              <p:cNvSpPr>
                <a:spLocks noEditPoints="1"/>
              </p:cNvSpPr>
              <p:nvPr/>
            </p:nvSpPr>
            <p:spPr bwMode="auto">
              <a:xfrm>
                <a:off x="-204" y="836"/>
                <a:ext cx="96" cy="96"/>
              </a:xfrm>
              <a:custGeom>
                <a:avLst/>
                <a:gdLst>
                  <a:gd name="T0" fmla="*/ 204 w 480"/>
                  <a:gd name="T1" fmla="*/ 20 h 484"/>
                  <a:gd name="T2" fmla="*/ 137 w 480"/>
                  <a:gd name="T3" fmla="*/ 42 h 484"/>
                  <a:gd name="T4" fmla="*/ 82 w 480"/>
                  <a:gd name="T5" fmla="*/ 83 h 484"/>
                  <a:gd name="T6" fmla="*/ 42 w 480"/>
                  <a:gd name="T7" fmla="*/ 139 h 484"/>
                  <a:gd name="T8" fmla="*/ 20 w 480"/>
                  <a:gd name="T9" fmla="*/ 206 h 484"/>
                  <a:gd name="T10" fmla="*/ 20 w 480"/>
                  <a:gd name="T11" fmla="*/ 279 h 484"/>
                  <a:gd name="T12" fmla="*/ 42 w 480"/>
                  <a:gd name="T13" fmla="*/ 345 h 484"/>
                  <a:gd name="T14" fmla="*/ 82 w 480"/>
                  <a:gd name="T15" fmla="*/ 402 h 484"/>
                  <a:gd name="T16" fmla="*/ 137 w 480"/>
                  <a:gd name="T17" fmla="*/ 441 h 484"/>
                  <a:gd name="T18" fmla="*/ 204 w 480"/>
                  <a:gd name="T19" fmla="*/ 464 h 484"/>
                  <a:gd name="T20" fmla="*/ 276 w 480"/>
                  <a:gd name="T21" fmla="*/ 464 h 484"/>
                  <a:gd name="T22" fmla="*/ 342 w 480"/>
                  <a:gd name="T23" fmla="*/ 441 h 484"/>
                  <a:gd name="T24" fmla="*/ 397 w 480"/>
                  <a:gd name="T25" fmla="*/ 402 h 484"/>
                  <a:gd name="T26" fmla="*/ 437 w 480"/>
                  <a:gd name="T27" fmla="*/ 345 h 484"/>
                  <a:gd name="T28" fmla="*/ 459 w 480"/>
                  <a:gd name="T29" fmla="*/ 279 h 484"/>
                  <a:gd name="T30" fmla="*/ 459 w 480"/>
                  <a:gd name="T31" fmla="*/ 205 h 484"/>
                  <a:gd name="T32" fmla="*/ 437 w 480"/>
                  <a:gd name="T33" fmla="*/ 138 h 484"/>
                  <a:gd name="T34" fmla="*/ 397 w 480"/>
                  <a:gd name="T35" fmla="*/ 83 h 484"/>
                  <a:gd name="T36" fmla="*/ 342 w 480"/>
                  <a:gd name="T37" fmla="*/ 42 h 484"/>
                  <a:gd name="T38" fmla="*/ 276 w 480"/>
                  <a:gd name="T39" fmla="*/ 20 h 484"/>
                  <a:gd name="T40" fmla="*/ 240 w 480"/>
                  <a:gd name="T41" fmla="*/ 0 h 484"/>
                  <a:gd name="T42" fmla="*/ 316 w 480"/>
                  <a:gd name="T43" fmla="*/ 12 h 484"/>
                  <a:gd name="T44" fmla="*/ 382 w 480"/>
                  <a:gd name="T45" fmla="*/ 47 h 484"/>
                  <a:gd name="T46" fmla="*/ 433 w 480"/>
                  <a:gd name="T47" fmla="*/ 100 h 484"/>
                  <a:gd name="T48" fmla="*/ 467 w 480"/>
                  <a:gd name="T49" fmla="*/ 165 h 484"/>
                  <a:gd name="T50" fmla="*/ 480 w 480"/>
                  <a:gd name="T51" fmla="*/ 242 h 484"/>
                  <a:gd name="T52" fmla="*/ 467 w 480"/>
                  <a:gd name="T53" fmla="*/ 318 h 484"/>
                  <a:gd name="T54" fmla="*/ 433 w 480"/>
                  <a:gd name="T55" fmla="*/ 385 h 484"/>
                  <a:gd name="T56" fmla="*/ 382 w 480"/>
                  <a:gd name="T57" fmla="*/ 437 h 484"/>
                  <a:gd name="T58" fmla="*/ 316 w 480"/>
                  <a:gd name="T59" fmla="*/ 472 h 484"/>
                  <a:gd name="T60" fmla="*/ 240 w 480"/>
                  <a:gd name="T61" fmla="*/ 484 h 484"/>
                  <a:gd name="T62" fmla="*/ 164 w 480"/>
                  <a:gd name="T63" fmla="*/ 472 h 484"/>
                  <a:gd name="T64" fmla="*/ 98 w 480"/>
                  <a:gd name="T65" fmla="*/ 437 h 484"/>
                  <a:gd name="T66" fmla="*/ 47 w 480"/>
                  <a:gd name="T67" fmla="*/ 385 h 484"/>
                  <a:gd name="T68" fmla="*/ 12 w 480"/>
                  <a:gd name="T69" fmla="*/ 318 h 484"/>
                  <a:gd name="T70" fmla="*/ 0 w 480"/>
                  <a:gd name="T71" fmla="*/ 242 h 484"/>
                  <a:gd name="T72" fmla="*/ 12 w 480"/>
                  <a:gd name="T73" fmla="*/ 165 h 484"/>
                  <a:gd name="T74" fmla="*/ 47 w 480"/>
                  <a:gd name="T75" fmla="*/ 100 h 484"/>
                  <a:gd name="T76" fmla="*/ 98 w 480"/>
                  <a:gd name="T77" fmla="*/ 47 h 484"/>
                  <a:gd name="T78" fmla="*/ 164 w 480"/>
                  <a:gd name="T79" fmla="*/ 12 h 484"/>
                  <a:gd name="T80" fmla="*/ 240 w 480"/>
                  <a:gd name="T8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0" h="484">
                    <a:moveTo>
                      <a:pt x="240" y="18"/>
                    </a:moveTo>
                    <a:lnTo>
                      <a:pt x="204" y="20"/>
                    </a:lnTo>
                    <a:lnTo>
                      <a:pt x="169" y="28"/>
                    </a:lnTo>
                    <a:lnTo>
                      <a:pt x="137" y="42"/>
                    </a:lnTo>
                    <a:lnTo>
                      <a:pt x="108" y="61"/>
                    </a:lnTo>
                    <a:lnTo>
                      <a:pt x="82" y="83"/>
                    </a:lnTo>
                    <a:lnTo>
                      <a:pt x="59" y="109"/>
                    </a:lnTo>
                    <a:lnTo>
                      <a:pt x="42" y="139"/>
                    </a:lnTo>
                    <a:lnTo>
                      <a:pt x="28" y="171"/>
                    </a:lnTo>
                    <a:lnTo>
                      <a:pt x="20" y="206"/>
                    </a:lnTo>
                    <a:lnTo>
                      <a:pt x="17" y="242"/>
                    </a:lnTo>
                    <a:lnTo>
                      <a:pt x="20" y="279"/>
                    </a:lnTo>
                    <a:lnTo>
                      <a:pt x="28" y="313"/>
                    </a:lnTo>
                    <a:lnTo>
                      <a:pt x="42" y="345"/>
                    </a:lnTo>
                    <a:lnTo>
                      <a:pt x="59" y="375"/>
                    </a:lnTo>
                    <a:lnTo>
                      <a:pt x="82" y="402"/>
                    </a:lnTo>
                    <a:lnTo>
                      <a:pt x="108" y="423"/>
                    </a:lnTo>
                    <a:lnTo>
                      <a:pt x="137" y="441"/>
                    </a:lnTo>
                    <a:lnTo>
                      <a:pt x="169" y="456"/>
                    </a:lnTo>
                    <a:lnTo>
                      <a:pt x="204" y="464"/>
                    </a:lnTo>
                    <a:lnTo>
                      <a:pt x="240" y="467"/>
                    </a:lnTo>
                    <a:lnTo>
                      <a:pt x="276" y="464"/>
                    </a:lnTo>
                    <a:lnTo>
                      <a:pt x="310" y="456"/>
                    </a:lnTo>
                    <a:lnTo>
                      <a:pt x="342" y="441"/>
                    </a:lnTo>
                    <a:lnTo>
                      <a:pt x="371" y="423"/>
                    </a:lnTo>
                    <a:lnTo>
                      <a:pt x="397" y="402"/>
                    </a:lnTo>
                    <a:lnTo>
                      <a:pt x="419" y="375"/>
                    </a:lnTo>
                    <a:lnTo>
                      <a:pt x="437" y="345"/>
                    </a:lnTo>
                    <a:lnTo>
                      <a:pt x="451" y="313"/>
                    </a:lnTo>
                    <a:lnTo>
                      <a:pt x="459" y="279"/>
                    </a:lnTo>
                    <a:lnTo>
                      <a:pt x="462" y="242"/>
                    </a:lnTo>
                    <a:lnTo>
                      <a:pt x="459" y="205"/>
                    </a:lnTo>
                    <a:lnTo>
                      <a:pt x="451" y="171"/>
                    </a:lnTo>
                    <a:lnTo>
                      <a:pt x="437" y="138"/>
                    </a:lnTo>
                    <a:lnTo>
                      <a:pt x="419" y="109"/>
                    </a:lnTo>
                    <a:lnTo>
                      <a:pt x="397" y="83"/>
                    </a:lnTo>
                    <a:lnTo>
                      <a:pt x="371" y="61"/>
                    </a:lnTo>
                    <a:lnTo>
                      <a:pt x="342" y="42"/>
                    </a:lnTo>
                    <a:lnTo>
                      <a:pt x="310" y="28"/>
                    </a:lnTo>
                    <a:lnTo>
                      <a:pt x="276" y="20"/>
                    </a:lnTo>
                    <a:lnTo>
                      <a:pt x="240" y="18"/>
                    </a:lnTo>
                    <a:close/>
                    <a:moveTo>
                      <a:pt x="240" y="0"/>
                    </a:moveTo>
                    <a:lnTo>
                      <a:pt x="278" y="3"/>
                    </a:lnTo>
                    <a:lnTo>
                      <a:pt x="316" y="12"/>
                    </a:lnTo>
                    <a:lnTo>
                      <a:pt x="350" y="27"/>
                    </a:lnTo>
                    <a:lnTo>
                      <a:pt x="382" y="47"/>
                    </a:lnTo>
                    <a:lnTo>
                      <a:pt x="410" y="71"/>
                    </a:lnTo>
                    <a:lnTo>
                      <a:pt x="433" y="100"/>
                    </a:lnTo>
                    <a:lnTo>
                      <a:pt x="452" y="131"/>
                    </a:lnTo>
                    <a:lnTo>
                      <a:pt x="467" y="165"/>
                    </a:lnTo>
                    <a:lnTo>
                      <a:pt x="477" y="203"/>
                    </a:lnTo>
                    <a:lnTo>
                      <a:pt x="480" y="242"/>
                    </a:lnTo>
                    <a:lnTo>
                      <a:pt x="477" y="282"/>
                    </a:lnTo>
                    <a:lnTo>
                      <a:pt x="467" y="318"/>
                    </a:lnTo>
                    <a:lnTo>
                      <a:pt x="452" y="353"/>
                    </a:lnTo>
                    <a:lnTo>
                      <a:pt x="433" y="385"/>
                    </a:lnTo>
                    <a:lnTo>
                      <a:pt x="410" y="413"/>
                    </a:lnTo>
                    <a:lnTo>
                      <a:pt x="382" y="437"/>
                    </a:lnTo>
                    <a:lnTo>
                      <a:pt x="350" y="457"/>
                    </a:lnTo>
                    <a:lnTo>
                      <a:pt x="316" y="472"/>
                    </a:lnTo>
                    <a:lnTo>
                      <a:pt x="278" y="481"/>
                    </a:lnTo>
                    <a:lnTo>
                      <a:pt x="240" y="484"/>
                    </a:lnTo>
                    <a:lnTo>
                      <a:pt x="201" y="481"/>
                    </a:lnTo>
                    <a:lnTo>
                      <a:pt x="164" y="472"/>
                    </a:lnTo>
                    <a:lnTo>
                      <a:pt x="130" y="457"/>
                    </a:lnTo>
                    <a:lnTo>
                      <a:pt x="98" y="437"/>
                    </a:lnTo>
                    <a:lnTo>
                      <a:pt x="70" y="413"/>
                    </a:lnTo>
                    <a:lnTo>
                      <a:pt x="47" y="385"/>
                    </a:lnTo>
                    <a:lnTo>
                      <a:pt x="26" y="353"/>
                    </a:lnTo>
                    <a:lnTo>
                      <a:pt x="12" y="318"/>
                    </a:lnTo>
                    <a:lnTo>
                      <a:pt x="3" y="282"/>
                    </a:lnTo>
                    <a:lnTo>
                      <a:pt x="0" y="242"/>
                    </a:lnTo>
                    <a:lnTo>
                      <a:pt x="3" y="203"/>
                    </a:lnTo>
                    <a:lnTo>
                      <a:pt x="12" y="165"/>
                    </a:lnTo>
                    <a:lnTo>
                      <a:pt x="26" y="131"/>
                    </a:lnTo>
                    <a:lnTo>
                      <a:pt x="47" y="100"/>
                    </a:lnTo>
                    <a:lnTo>
                      <a:pt x="70" y="71"/>
                    </a:lnTo>
                    <a:lnTo>
                      <a:pt x="98" y="47"/>
                    </a:lnTo>
                    <a:lnTo>
                      <a:pt x="130" y="27"/>
                    </a:lnTo>
                    <a:lnTo>
                      <a:pt x="164" y="12"/>
                    </a:lnTo>
                    <a:lnTo>
                      <a:pt x="201" y="3"/>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3" name="Freeform 60"/>
              <p:cNvSpPr>
                <a:spLocks/>
              </p:cNvSpPr>
              <p:nvPr/>
            </p:nvSpPr>
            <p:spPr bwMode="auto">
              <a:xfrm>
                <a:off x="-174" y="866"/>
                <a:ext cx="15" cy="14"/>
              </a:xfrm>
              <a:custGeom>
                <a:avLst/>
                <a:gdLst>
                  <a:gd name="T0" fmla="*/ 0 w 73"/>
                  <a:gd name="T1" fmla="*/ 0 h 74"/>
                  <a:gd name="T2" fmla="*/ 3 w 73"/>
                  <a:gd name="T3" fmla="*/ 1 h 74"/>
                  <a:gd name="T4" fmla="*/ 11 w 73"/>
                  <a:gd name="T5" fmla="*/ 3 h 74"/>
                  <a:gd name="T6" fmla="*/ 22 w 73"/>
                  <a:gd name="T7" fmla="*/ 8 h 74"/>
                  <a:gd name="T8" fmla="*/ 35 w 73"/>
                  <a:gd name="T9" fmla="*/ 14 h 74"/>
                  <a:gd name="T10" fmla="*/ 48 w 73"/>
                  <a:gd name="T11" fmla="*/ 25 h 74"/>
                  <a:gd name="T12" fmla="*/ 59 w 73"/>
                  <a:gd name="T13" fmla="*/ 38 h 74"/>
                  <a:gd name="T14" fmla="*/ 65 w 73"/>
                  <a:gd name="T15" fmla="*/ 51 h 74"/>
                  <a:gd name="T16" fmla="*/ 69 w 73"/>
                  <a:gd name="T17" fmla="*/ 63 h 74"/>
                  <a:gd name="T18" fmla="*/ 72 w 73"/>
                  <a:gd name="T19" fmla="*/ 70 h 74"/>
                  <a:gd name="T20" fmla="*/ 73 w 73"/>
                  <a:gd name="T21" fmla="*/ 74 h 74"/>
                  <a:gd name="T22" fmla="*/ 69 w 73"/>
                  <a:gd name="T23" fmla="*/ 74 h 74"/>
                  <a:gd name="T24" fmla="*/ 61 w 73"/>
                  <a:gd name="T25" fmla="*/ 71 h 74"/>
                  <a:gd name="T26" fmla="*/ 50 w 73"/>
                  <a:gd name="T27" fmla="*/ 67 h 74"/>
                  <a:gd name="T28" fmla="*/ 37 w 73"/>
                  <a:gd name="T29" fmla="*/ 60 h 74"/>
                  <a:gd name="T30" fmla="*/ 25 w 73"/>
                  <a:gd name="T31" fmla="*/ 50 h 74"/>
                  <a:gd name="T32" fmla="*/ 14 w 73"/>
                  <a:gd name="T33" fmla="*/ 37 h 74"/>
                  <a:gd name="T34" fmla="*/ 6 w 73"/>
                  <a:gd name="T35" fmla="*/ 23 h 74"/>
                  <a:gd name="T36" fmla="*/ 2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3" y="1"/>
                    </a:lnTo>
                    <a:lnTo>
                      <a:pt x="11" y="3"/>
                    </a:lnTo>
                    <a:lnTo>
                      <a:pt x="22" y="8"/>
                    </a:lnTo>
                    <a:lnTo>
                      <a:pt x="35" y="14"/>
                    </a:lnTo>
                    <a:lnTo>
                      <a:pt x="48" y="25"/>
                    </a:lnTo>
                    <a:lnTo>
                      <a:pt x="59" y="38"/>
                    </a:lnTo>
                    <a:lnTo>
                      <a:pt x="65" y="51"/>
                    </a:lnTo>
                    <a:lnTo>
                      <a:pt x="69" y="63"/>
                    </a:lnTo>
                    <a:lnTo>
                      <a:pt x="72" y="70"/>
                    </a:lnTo>
                    <a:lnTo>
                      <a:pt x="73" y="74"/>
                    </a:lnTo>
                    <a:lnTo>
                      <a:pt x="69" y="74"/>
                    </a:lnTo>
                    <a:lnTo>
                      <a:pt x="61" y="71"/>
                    </a:lnTo>
                    <a:lnTo>
                      <a:pt x="50" y="67"/>
                    </a:lnTo>
                    <a:lnTo>
                      <a:pt x="37" y="60"/>
                    </a:lnTo>
                    <a:lnTo>
                      <a:pt x="25" y="50"/>
                    </a:lnTo>
                    <a:lnTo>
                      <a:pt x="14" y="37"/>
                    </a:lnTo>
                    <a:lnTo>
                      <a:pt x="6" y="23"/>
                    </a:lnTo>
                    <a:lnTo>
                      <a:pt x="2"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4" name="Freeform 61"/>
              <p:cNvSpPr>
                <a:spLocks/>
              </p:cNvSpPr>
              <p:nvPr/>
            </p:nvSpPr>
            <p:spPr bwMode="auto">
              <a:xfrm>
                <a:off x="-174" y="888"/>
                <a:ext cx="15" cy="14"/>
              </a:xfrm>
              <a:custGeom>
                <a:avLst/>
                <a:gdLst>
                  <a:gd name="T0" fmla="*/ 73 w 73"/>
                  <a:gd name="T1" fmla="*/ 0 h 74"/>
                  <a:gd name="T2" fmla="*/ 72 w 73"/>
                  <a:gd name="T3" fmla="*/ 3 h 74"/>
                  <a:gd name="T4" fmla="*/ 69 w 73"/>
                  <a:gd name="T5" fmla="*/ 12 h 74"/>
                  <a:gd name="T6" fmla="*/ 65 w 73"/>
                  <a:gd name="T7" fmla="*/ 24 h 74"/>
                  <a:gd name="T8" fmla="*/ 59 w 73"/>
                  <a:gd name="T9" fmla="*/ 37 h 74"/>
                  <a:gd name="T10" fmla="*/ 48 w 73"/>
                  <a:gd name="T11" fmla="*/ 50 h 74"/>
                  <a:gd name="T12" fmla="*/ 35 w 73"/>
                  <a:gd name="T13" fmla="*/ 60 h 74"/>
                  <a:gd name="T14" fmla="*/ 22 w 73"/>
                  <a:gd name="T15" fmla="*/ 67 h 74"/>
                  <a:gd name="T16" fmla="*/ 11 w 73"/>
                  <a:gd name="T17" fmla="*/ 71 h 74"/>
                  <a:gd name="T18" fmla="*/ 3 w 73"/>
                  <a:gd name="T19" fmla="*/ 74 h 74"/>
                  <a:gd name="T20" fmla="*/ 0 w 73"/>
                  <a:gd name="T21" fmla="*/ 74 h 74"/>
                  <a:gd name="T22" fmla="*/ 0 w 73"/>
                  <a:gd name="T23" fmla="*/ 70 h 74"/>
                  <a:gd name="T24" fmla="*/ 2 w 73"/>
                  <a:gd name="T25" fmla="*/ 63 h 74"/>
                  <a:gd name="T26" fmla="*/ 6 w 73"/>
                  <a:gd name="T27" fmla="*/ 51 h 74"/>
                  <a:gd name="T28" fmla="*/ 14 w 73"/>
                  <a:gd name="T29" fmla="*/ 38 h 74"/>
                  <a:gd name="T30" fmla="*/ 25 w 73"/>
                  <a:gd name="T31" fmla="*/ 25 h 74"/>
                  <a:gd name="T32" fmla="*/ 37 w 73"/>
                  <a:gd name="T33" fmla="*/ 14 h 74"/>
                  <a:gd name="T34" fmla="*/ 50 w 73"/>
                  <a:gd name="T35" fmla="*/ 8 h 74"/>
                  <a:gd name="T36" fmla="*/ 61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69" y="12"/>
                    </a:lnTo>
                    <a:lnTo>
                      <a:pt x="65" y="24"/>
                    </a:lnTo>
                    <a:lnTo>
                      <a:pt x="59" y="37"/>
                    </a:lnTo>
                    <a:lnTo>
                      <a:pt x="48" y="50"/>
                    </a:lnTo>
                    <a:lnTo>
                      <a:pt x="35" y="60"/>
                    </a:lnTo>
                    <a:lnTo>
                      <a:pt x="22" y="67"/>
                    </a:lnTo>
                    <a:lnTo>
                      <a:pt x="11" y="71"/>
                    </a:lnTo>
                    <a:lnTo>
                      <a:pt x="3" y="74"/>
                    </a:lnTo>
                    <a:lnTo>
                      <a:pt x="0" y="74"/>
                    </a:lnTo>
                    <a:lnTo>
                      <a:pt x="0" y="70"/>
                    </a:lnTo>
                    <a:lnTo>
                      <a:pt x="2" y="63"/>
                    </a:lnTo>
                    <a:lnTo>
                      <a:pt x="6" y="51"/>
                    </a:lnTo>
                    <a:lnTo>
                      <a:pt x="14" y="38"/>
                    </a:lnTo>
                    <a:lnTo>
                      <a:pt x="25" y="25"/>
                    </a:lnTo>
                    <a:lnTo>
                      <a:pt x="37" y="14"/>
                    </a:lnTo>
                    <a:lnTo>
                      <a:pt x="50" y="8"/>
                    </a:lnTo>
                    <a:lnTo>
                      <a:pt x="61"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5" name="Freeform 62"/>
              <p:cNvSpPr>
                <a:spLocks/>
              </p:cNvSpPr>
              <p:nvPr/>
            </p:nvSpPr>
            <p:spPr bwMode="auto">
              <a:xfrm>
                <a:off x="-181" y="881"/>
                <a:ext cx="20" cy="6"/>
              </a:xfrm>
              <a:custGeom>
                <a:avLst/>
                <a:gdLst>
                  <a:gd name="T0" fmla="*/ 51 w 102"/>
                  <a:gd name="T1" fmla="*/ 0 h 34"/>
                  <a:gd name="T2" fmla="*/ 65 w 102"/>
                  <a:gd name="T3" fmla="*/ 1 h 34"/>
                  <a:gd name="T4" fmla="*/ 77 w 102"/>
                  <a:gd name="T5" fmla="*/ 4 h 34"/>
                  <a:gd name="T6" fmla="*/ 87 w 102"/>
                  <a:gd name="T7" fmla="*/ 8 h 34"/>
                  <a:gd name="T8" fmla="*/ 95 w 102"/>
                  <a:gd name="T9" fmla="*/ 13 h 34"/>
                  <a:gd name="T10" fmla="*/ 100 w 102"/>
                  <a:gd name="T11" fmla="*/ 16 h 34"/>
                  <a:gd name="T12" fmla="*/ 102 w 102"/>
                  <a:gd name="T13" fmla="*/ 17 h 34"/>
                  <a:gd name="T14" fmla="*/ 100 w 102"/>
                  <a:gd name="T15" fmla="*/ 19 h 34"/>
                  <a:gd name="T16" fmla="*/ 95 w 102"/>
                  <a:gd name="T17" fmla="*/ 21 h 34"/>
                  <a:gd name="T18" fmla="*/ 87 w 102"/>
                  <a:gd name="T19" fmla="*/ 26 h 34"/>
                  <a:gd name="T20" fmla="*/ 77 w 102"/>
                  <a:gd name="T21" fmla="*/ 30 h 34"/>
                  <a:gd name="T22" fmla="*/ 65 w 102"/>
                  <a:gd name="T23" fmla="*/ 33 h 34"/>
                  <a:gd name="T24" fmla="*/ 51 w 102"/>
                  <a:gd name="T25" fmla="*/ 34 h 34"/>
                  <a:gd name="T26" fmla="*/ 37 w 102"/>
                  <a:gd name="T27" fmla="*/ 33 h 34"/>
                  <a:gd name="T28" fmla="*/ 24 w 102"/>
                  <a:gd name="T29" fmla="*/ 30 h 34"/>
                  <a:gd name="T30" fmla="*/ 15 w 102"/>
                  <a:gd name="T31" fmla="*/ 26 h 34"/>
                  <a:gd name="T32" fmla="*/ 6 w 102"/>
                  <a:gd name="T33" fmla="*/ 21 h 34"/>
                  <a:gd name="T34" fmla="*/ 1 w 102"/>
                  <a:gd name="T35" fmla="*/ 19 h 34"/>
                  <a:gd name="T36" fmla="*/ 0 w 102"/>
                  <a:gd name="T37" fmla="*/ 17 h 34"/>
                  <a:gd name="T38" fmla="*/ 1 w 102"/>
                  <a:gd name="T39" fmla="*/ 16 h 34"/>
                  <a:gd name="T40" fmla="*/ 6 w 102"/>
                  <a:gd name="T41" fmla="*/ 13 h 34"/>
                  <a:gd name="T42" fmla="*/ 15 w 102"/>
                  <a:gd name="T43" fmla="*/ 8 h 34"/>
                  <a:gd name="T44" fmla="*/ 24 w 102"/>
                  <a:gd name="T45" fmla="*/ 4 h 34"/>
                  <a:gd name="T46" fmla="*/ 37 w 102"/>
                  <a:gd name="T47" fmla="*/ 1 h 34"/>
                  <a:gd name="T48" fmla="*/ 51 w 102"/>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34">
                    <a:moveTo>
                      <a:pt x="51" y="0"/>
                    </a:moveTo>
                    <a:lnTo>
                      <a:pt x="65" y="1"/>
                    </a:lnTo>
                    <a:lnTo>
                      <a:pt x="77" y="4"/>
                    </a:lnTo>
                    <a:lnTo>
                      <a:pt x="87" y="8"/>
                    </a:lnTo>
                    <a:lnTo>
                      <a:pt x="95" y="13"/>
                    </a:lnTo>
                    <a:lnTo>
                      <a:pt x="100" y="16"/>
                    </a:lnTo>
                    <a:lnTo>
                      <a:pt x="102" y="17"/>
                    </a:lnTo>
                    <a:lnTo>
                      <a:pt x="100" y="19"/>
                    </a:lnTo>
                    <a:lnTo>
                      <a:pt x="95" y="21"/>
                    </a:lnTo>
                    <a:lnTo>
                      <a:pt x="87" y="26"/>
                    </a:lnTo>
                    <a:lnTo>
                      <a:pt x="77" y="30"/>
                    </a:lnTo>
                    <a:lnTo>
                      <a:pt x="65" y="33"/>
                    </a:lnTo>
                    <a:lnTo>
                      <a:pt x="51" y="34"/>
                    </a:lnTo>
                    <a:lnTo>
                      <a:pt x="37" y="33"/>
                    </a:lnTo>
                    <a:lnTo>
                      <a:pt x="24" y="30"/>
                    </a:lnTo>
                    <a:lnTo>
                      <a:pt x="15" y="26"/>
                    </a:lnTo>
                    <a:lnTo>
                      <a:pt x="6" y="21"/>
                    </a:lnTo>
                    <a:lnTo>
                      <a:pt x="1" y="19"/>
                    </a:lnTo>
                    <a:lnTo>
                      <a:pt x="0" y="17"/>
                    </a:lnTo>
                    <a:lnTo>
                      <a:pt x="1" y="16"/>
                    </a:lnTo>
                    <a:lnTo>
                      <a:pt x="6" y="13"/>
                    </a:lnTo>
                    <a:lnTo>
                      <a:pt x="15" y="8"/>
                    </a:lnTo>
                    <a:lnTo>
                      <a:pt x="24"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6" name="Freeform 63"/>
              <p:cNvSpPr>
                <a:spLocks/>
              </p:cNvSpPr>
              <p:nvPr/>
            </p:nvSpPr>
            <p:spPr bwMode="auto">
              <a:xfrm>
                <a:off x="-159" y="889"/>
                <a:ext cx="7" cy="21"/>
              </a:xfrm>
              <a:custGeom>
                <a:avLst/>
                <a:gdLst>
                  <a:gd name="T0" fmla="*/ 17 w 34"/>
                  <a:gd name="T1" fmla="*/ 0 h 104"/>
                  <a:gd name="T2" fmla="*/ 18 w 34"/>
                  <a:gd name="T3" fmla="*/ 2 h 104"/>
                  <a:gd name="T4" fmla="*/ 21 w 34"/>
                  <a:gd name="T5" fmla="*/ 7 h 104"/>
                  <a:gd name="T6" fmla="*/ 25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5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8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8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5" y="15"/>
                    </a:lnTo>
                    <a:lnTo>
                      <a:pt x="30" y="26"/>
                    </a:lnTo>
                    <a:lnTo>
                      <a:pt x="33" y="39"/>
                    </a:lnTo>
                    <a:lnTo>
                      <a:pt x="34" y="52"/>
                    </a:lnTo>
                    <a:lnTo>
                      <a:pt x="33" y="66"/>
                    </a:lnTo>
                    <a:lnTo>
                      <a:pt x="30" y="79"/>
                    </a:lnTo>
                    <a:lnTo>
                      <a:pt x="25" y="89"/>
                    </a:lnTo>
                    <a:lnTo>
                      <a:pt x="21" y="97"/>
                    </a:lnTo>
                    <a:lnTo>
                      <a:pt x="18" y="102"/>
                    </a:lnTo>
                    <a:lnTo>
                      <a:pt x="17" y="104"/>
                    </a:lnTo>
                    <a:lnTo>
                      <a:pt x="16" y="102"/>
                    </a:lnTo>
                    <a:lnTo>
                      <a:pt x="13" y="97"/>
                    </a:lnTo>
                    <a:lnTo>
                      <a:pt x="8" y="89"/>
                    </a:lnTo>
                    <a:lnTo>
                      <a:pt x="4" y="79"/>
                    </a:lnTo>
                    <a:lnTo>
                      <a:pt x="1" y="66"/>
                    </a:lnTo>
                    <a:lnTo>
                      <a:pt x="0" y="52"/>
                    </a:lnTo>
                    <a:lnTo>
                      <a:pt x="1" y="39"/>
                    </a:lnTo>
                    <a:lnTo>
                      <a:pt x="4" y="26"/>
                    </a:lnTo>
                    <a:lnTo>
                      <a:pt x="8"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7" name="Freeform 64"/>
              <p:cNvSpPr>
                <a:spLocks/>
              </p:cNvSpPr>
              <p:nvPr/>
            </p:nvSpPr>
            <p:spPr bwMode="auto">
              <a:xfrm>
                <a:off x="-151" y="1022"/>
                <a:ext cx="153" cy="19"/>
              </a:xfrm>
              <a:custGeom>
                <a:avLst/>
                <a:gdLst>
                  <a:gd name="T0" fmla="*/ 261 w 767"/>
                  <a:gd name="T1" fmla="*/ 1 h 96"/>
                  <a:gd name="T2" fmla="*/ 306 w 767"/>
                  <a:gd name="T3" fmla="*/ 11 h 96"/>
                  <a:gd name="T4" fmla="*/ 344 w 767"/>
                  <a:gd name="T5" fmla="*/ 23 h 96"/>
                  <a:gd name="T6" fmla="*/ 373 w 767"/>
                  <a:gd name="T7" fmla="*/ 32 h 96"/>
                  <a:gd name="T8" fmla="*/ 395 w 767"/>
                  <a:gd name="T9" fmla="*/ 32 h 96"/>
                  <a:gd name="T10" fmla="*/ 432 w 767"/>
                  <a:gd name="T11" fmla="*/ 24 h 96"/>
                  <a:gd name="T12" fmla="*/ 478 w 767"/>
                  <a:gd name="T13" fmla="*/ 14 h 96"/>
                  <a:gd name="T14" fmla="*/ 534 w 767"/>
                  <a:gd name="T15" fmla="*/ 6 h 96"/>
                  <a:gd name="T16" fmla="*/ 593 w 767"/>
                  <a:gd name="T17" fmla="*/ 6 h 96"/>
                  <a:gd name="T18" fmla="*/ 650 w 767"/>
                  <a:gd name="T19" fmla="*/ 11 h 96"/>
                  <a:gd name="T20" fmla="*/ 702 w 767"/>
                  <a:gd name="T21" fmla="*/ 19 h 96"/>
                  <a:gd name="T22" fmla="*/ 741 w 767"/>
                  <a:gd name="T23" fmla="*/ 27 h 96"/>
                  <a:gd name="T24" fmla="*/ 764 w 767"/>
                  <a:gd name="T25" fmla="*/ 33 h 96"/>
                  <a:gd name="T26" fmla="*/ 764 w 767"/>
                  <a:gd name="T27" fmla="*/ 35 h 96"/>
                  <a:gd name="T28" fmla="*/ 744 w 767"/>
                  <a:gd name="T29" fmla="*/ 45 h 96"/>
                  <a:gd name="T30" fmla="*/ 708 w 767"/>
                  <a:gd name="T31" fmla="*/ 60 h 96"/>
                  <a:gd name="T32" fmla="*/ 657 w 767"/>
                  <a:gd name="T33" fmla="*/ 76 h 96"/>
                  <a:gd name="T34" fmla="*/ 593 w 767"/>
                  <a:gd name="T35" fmla="*/ 89 h 96"/>
                  <a:gd name="T36" fmla="*/ 516 w 767"/>
                  <a:gd name="T37" fmla="*/ 92 h 96"/>
                  <a:gd name="T38" fmla="*/ 429 w 767"/>
                  <a:gd name="T39" fmla="*/ 87 h 96"/>
                  <a:gd name="T40" fmla="*/ 353 w 767"/>
                  <a:gd name="T41" fmla="*/ 87 h 96"/>
                  <a:gd name="T42" fmla="*/ 292 w 767"/>
                  <a:gd name="T43" fmla="*/ 93 h 96"/>
                  <a:gd name="T44" fmla="*/ 235 w 767"/>
                  <a:gd name="T45" fmla="*/ 96 h 96"/>
                  <a:gd name="T46" fmla="*/ 164 w 767"/>
                  <a:gd name="T47" fmla="*/ 89 h 96"/>
                  <a:gd name="T48" fmla="*/ 103 w 767"/>
                  <a:gd name="T49" fmla="*/ 75 h 96"/>
                  <a:gd name="T50" fmla="*/ 55 w 767"/>
                  <a:gd name="T51" fmla="*/ 59 h 96"/>
                  <a:gd name="T52" fmla="*/ 21 w 767"/>
                  <a:gd name="T53" fmla="*/ 43 h 96"/>
                  <a:gd name="T54" fmla="*/ 2 w 767"/>
                  <a:gd name="T55" fmla="*/ 34 h 96"/>
                  <a:gd name="T56" fmla="*/ 3 w 767"/>
                  <a:gd name="T57" fmla="*/ 33 h 96"/>
                  <a:gd name="T58" fmla="*/ 26 w 767"/>
                  <a:gd name="T59" fmla="*/ 27 h 96"/>
                  <a:gd name="T60" fmla="*/ 65 w 767"/>
                  <a:gd name="T61" fmla="*/ 19 h 96"/>
                  <a:gd name="T62" fmla="*/ 117 w 767"/>
                  <a:gd name="T63" fmla="*/ 10 h 96"/>
                  <a:gd name="T64" fmla="*/ 176 w 767"/>
                  <a:gd name="T65" fmla="*/ 4 h 96"/>
                  <a:gd name="T66" fmla="*/ 237 w 767"/>
                  <a:gd name="T6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7" h="96">
                    <a:moveTo>
                      <a:pt x="237" y="0"/>
                    </a:moveTo>
                    <a:lnTo>
                      <a:pt x="261" y="1"/>
                    </a:lnTo>
                    <a:lnTo>
                      <a:pt x="283" y="6"/>
                    </a:lnTo>
                    <a:lnTo>
                      <a:pt x="306" y="11"/>
                    </a:lnTo>
                    <a:lnTo>
                      <a:pt x="326" y="17"/>
                    </a:lnTo>
                    <a:lnTo>
                      <a:pt x="344" y="23"/>
                    </a:lnTo>
                    <a:lnTo>
                      <a:pt x="360" y="28"/>
                    </a:lnTo>
                    <a:lnTo>
                      <a:pt x="373" y="32"/>
                    </a:lnTo>
                    <a:lnTo>
                      <a:pt x="383" y="33"/>
                    </a:lnTo>
                    <a:lnTo>
                      <a:pt x="395" y="32"/>
                    </a:lnTo>
                    <a:lnTo>
                      <a:pt x="412" y="28"/>
                    </a:lnTo>
                    <a:lnTo>
                      <a:pt x="432" y="24"/>
                    </a:lnTo>
                    <a:lnTo>
                      <a:pt x="454" y="19"/>
                    </a:lnTo>
                    <a:lnTo>
                      <a:pt x="478" y="14"/>
                    </a:lnTo>
                    <a:lnTo>
                      <a:pt x="505" y="9"/>
                    </a:lnTo>
                    <a:lnTo>
                      <a:pt x="534" y="6"/>
                    </a:lnTo>
                    <a:lnTo>
                      <a:pt x="563" y="5"/>
                    </a:lnTo>
                    <a:lnTo>
                      <a:pt x="593" y="6"/>
                    </a:lnTo>
                    <a:lnTo>
                      <a:pt x="623" y="8"/>
                    </a:lnTo>
                    <a:lnTo>
                      <a:pt x="650" y="11"/>
                    </a:lnTo>
                    <a:lnTo>
                      <a:pt x="677" y="14"/>
                    </a:lnTo>
                    <a:lnTo>
                      <a:pt x="702" y="19"/>
                    </a:lnTo>
                    <a:lnTo>
                      <a:pt x="723" y="23"/>
                    </a:lnTo>
                    <a:lnTo>
                      <a:pt x="741" y="27"/>
                    </a:lnTo>
                    <a:lnTo>
                      <a:pt x="755" y="31"/>
                    </a:lnTo>
                    <a:lnTo>
                      <a:pt x="764" y="33"/>
                    </a:lnTo>
                    <a:lnTo>
                      <a:pt x="767" y="33"/>
                    </a:lnTo>
                    <a:lnTo>
                      <a:pt x="764" y="35"/>
                    </a:lnTo>
                    <a:lnTo>
                      <a:pt x="757" y="38"/>
                    </a:lnTo>
                    <a:lnTo>
                      <a:pt x="744" y="45"/>
                    </a:lnTo>
                    <a:lnTo>
                      <a:pt x="728" y="52"/>
                    </a:lnTo>
                    <a:lnTo>
                      <a:pt x="708" y="60"/>
                    </a:lnTo>
                    <a:lnTo>
                      <a:pt x="685" y="68"/>
                    </a:lnTo>
                    <a:lnTo>
                      <a:pt x="657" y="76"/>
                    </a:lnTo>
                    <a:lnTo>
                      <a:pt x="626" y="83"/>
                    </a:lnTo>
                    <a:lnTo>
                      <a:pt x="593" y="89"/>
                    </a:lnTo>
                    <a:lnTo>
                      <a:pt x="556" y="92"/>
                    </a:lnTo>
                    <a:lnTo>
                      <a:pt x="516" y="92"/>
                    </a:lnTo>
                    <a:lnTo>
                      <a:pt x="474" y="90"/>
                    </a:lnTo>
                    <a:lnTo>
                      <a:pt x="429" y="87"/>
                    </a:lnTo>
                    <a:lnTo>
                      <a:pt x="383" y="84"/>
                    </a:lnTo>
                    <a:lnTo>
                      <a:pt x="353" y="87"/>
                    </a:lnTo>
                    <a:lnTo>
                      <a:pt x="322" y="90"/>
                    </a:lnTo>
                    <a:lnTo>
                      <a:pt x="292" y="93"/>
                    </a:lnTo>
                    <a:lnTo>
                      <a:pt x="263" y="96"/>
                    </a:lnTo>
                    <a:lnTo>
                      <a:pt x="235" y="96"/>
                    </a:lnTo>
                    <a:lnTo>
                      <a:pt x="198" y="93"/>
                    </a:lnTo>
                    <a:lnTo>
                      <a:pt x="164" y="89"/>
                    </a:lnTo>
                    <a:lnTo>
                      <a:pt x="132" y="82"/>
                    </a:lnTo>
                    <a:lnTo>
                      <a:pt x="103" y="75"/>
                    </a:lnTo>
                    <a:lnTo>
                      <a:pt x="77" y="66"/>
                    </a:lnTo>
                    <a:lnTo>
                      <a:pt x="55" y="59"/>
                    </a:lnTo>
                    <a:lnTo>
                      <a:pt x="35" y="50"/>
                    </a:lnTo>
                    <a:lnTo>
                      <a:pt x="21" y="43"/>
                    </a:lnTo>
                    <a:lnTo>
                      <a:pt x="9" y="38"/>
                    </a:lnTo>
                    <a:lnTo>
                      <a:pt x="2" y="34"/>
                    </a:lnTo>
                    <a:lnTo>
                      <a:pt x="0" y="33"/>
                    </a:lnTo>
                    <a:lnTo>
                      <a:pt x="3" y="33"/>
                    </a:lnTo>
                    <a:lnTo>
                      <a:pt x="12" y="31"/>
                    </a:lnTo>
                    <a:lnTo>
                      <a:pt x="26" y="27"/>
                    </a:lnTo>
                    <a:lnTo>
                      <a:pt x="43" y="23"/>
                    </a:lnTo>
                    <a:lnTo>
                      <a:pt x="65" y="19"/>
                    </a:lnTo>
                    <a:lnTo>
                      <a:pt x="90" y="14"/>
                    </a:lnTo>
                    <a:lnTo>
                      <a:pt x="117" y="10"/>
                    </a:lnTo>
                    <a:lnTo>
                      <a:pt x="146" y="7"/>
                    </a:lnTo>
                    <a:lnTo>
                      <a:pt x="176" y="4"/>
                    </a:lnTo>
                    <a:lnTo>
                      <a:pt x="206" y="1"/>
                    </a:lnTo>
                    <a:lnTo>
                      <a:pt x="2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8" name="Freeform 65"/>
              <p:cNvSpPr>
                <a:spLocks/>
              </p:cNvSpPr>
              <p:nvPr/>
            </p:nvSpPr>
            <p:spPr bwMode="auto">
              <a:xfrm>
                <a:off x="-159" y="858"/>
                <a:ext cx="7" cy="21"/>
              </a:xfrm>
              <a:custGeom>
                <a:avLst/>
                <a:gdLst>
                  <a:gd name="T0" fmla="*/ 17 w 34"/>
                  <a:gd name="T1" fmla="*/ 0 h 104"/>
                  <a:gd name="T2" fmla="*/ 18 w 34"/>
                  <a:gd name="T3" fmla="*/ 3 h 104"/>
                  <a:gd name="T4" fmla="*/ 21 w 34"/>
                  <a:gd name="T5" fmla="*/ 8 h 104"/>
                  <a:gd name="T6" fmla="*/ 25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5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8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8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5" y="16"/>
                    </a:lnTo>
                    <a:lnTo>
                      <a:pt x="30" y="26"/>
                    </a:lnTo>
                    <a:lnTo>
                      <a:pt x="33" y="38"/>
                    </a:lnTo>
                    <a:lnTo>
                      <a:pt x="34" y="52"/>
                    </a:lnTo>
                    <a:lnTo>
                      <a:pt x="33" y="66"/>
                    </a:lnTo>
                    <a:lnTo>
                      <a:pt x="30" y="78"/>
                    </a:lnTo>
                    <a:lnTo>
                      <a:pt x="25" y="89"/>
                    </a:lnTo>
                    <a:lnTo>
                      <a:pt x="21" y="98"/>
                    </a:lnTo>
                    <a:lnTo>
                      <a:pt x="18" y="102"/>
                    </a:lnTo>
                    <a:lnTo>
                      <a:pt x="17" y="104"/>
                    </a:lnTo>
                    <a:lnTo>
                      <a:pt x="16" y="102"/>
                    </a:lnTo>
                    <a:lnTo>
                      <a:pt x="13" y="98"/>
                    </a:lnTo>
                    <a:lnTo>
                      <a:pt x="8" y="89"/>
                    </a:lnTo>
                    <a:lnTo>
                      <a:pt x="4" y="78"/>
                    </a:lnTo>
                    <a:lnTo>
                      <a:pt x="1" y="66"/>
                    </a:lnTo>
                    <a:lnTo>
                      <a:pt x="0" y="52"/>
                    </a:lnTo>
                    <a:lnTo>
                      <a:pt x="1" y="38"/>
                    </a:lnTo>
                    <a:lnTo>
                      <a:pt x="4" y="26"/>
                    </a:lnTo>
                    <a:lnTo>
                      <a:pt x="8"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9" name="Freeform 66"/>
              <p:cNvSpPr>
                <a:spLocks/>
              </p:cNvSpPr>
              <p:nvPr/>
            </p:nvSpPr>
            <p:spPr bwMode="auto">
              <a:xfrm>
                <a:off x="-12" y="866"/>
                <a:ext cx="15" cy="14"/>
              </a:xfrm>
              <a:custGeom>
                <a:avLst/>
                <a:gdLst>
                  <a:gd name="T0" fmla="*/ 0 w 73"/>
                  <a:gd name="T1" fmla="*/ 0 h 74"/>
                  <a:gd name="T2" fmla="*/ 4 w 73"/>
                  <a:gd name="T3" fmla="*/ 1 h 74"/>
                  <a:gd name="T4" fmla="*/ 11 w 73"/>
                  <a:gd name="T5" fmla="*/ 3 h 74"/>
                  <a:gd name="T6" fmla="*/ 23 w 73"/>
                  <a:gd name="T7" fmla="*/ 8 h 74"/>
                  <a:gd name="T8" fmla="*/ 36 w 73"/>
                  <a:gd name="T9" fmla="*/ 14 h 74"/>
                  <a:gd name="T10" fmla="*/ 48 w 73"/>
                  <a:gd name="T11" fmla="*/ 25 h 74"/>
                  <a:gd name="T12" fmla="*/ 59 w 73"/>
                  <a:gd name="T13" fmla="*/ 38 h 74"/>
                  <a:gd name="T14" fmla="*/ 66 w 73"/>
                  <a:gd name="T15" fmla="*/ 51 h 74"/>
                  <a:gd name="T16" fmla="*/ 70 w 73"/>
                  <a:gd name="T17" fmla="*/ 63 h 74"/>
                  <a:gd name="T18" fmla="*/ 72 w 73"/>
                  <a:gd name="T19" fmla="*/ 70 h 74"/>
                  <a:gd name="T20" fmla="*/ 73 w 73"/>
                  <a:gd name="T21" fmla="*/ 74 h 74"/>
                  <a:gd name="T22" fmla="*/ 70 w 73"/>
                  <a:gd name="T23" fmla="*/ 74 h 74"/>
                  <a:gd name="T24" fmla="*/ 61 w 73"/>
                  <a:gd name="T25" fmla="*/ 71 h 74"/>
                  <a:gd name="T26" fmla="*/ 51 w 73"/>
                  <a:gd name="T27" fmla="*/ 67 h 74"/>
                  <a:gd name="T28" fmla="*/ 38 w 73"/>
                  <a:gd name="T29" fmla="*/ 60 h 74"/>
                  <a:gd name="T30" fmla="*/ 25 w 73"/>
                  <a:gd name="T31" fmla="*/ 50 h 74"/>
                  <a:gd name="T32" fmla="*/ 14 w 73"/>
                  <a:gd name="T33" fmla="*/ 37 h 74"/>
                  <a:gd name="T34" fmla="*/ 7 w 73"/>
                  <a:gd name="T35" fmla="*/ 23 h 74"/>
                  <a:gd name="T36" fmla="*/ 3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4" y="1"/>
                    </a:lnTo>
                    <a:lnTo>
                      <a:pt x="11" y="3"/>
                    </a:lnTo>
                    <a:lnTo>
                      <a:pt x="23" y="8"/>
                    </a:lnTo>
                    <a:lnTo>
                      <a:pt x="36" y="14"/>
                    </a:lnTo>
                    <a:lnTo>
                      <a:pt x="48" y="25"/>
                    </a:lnTo>
                    <a:lnTo>
                      <a:pt x="59" y="38"/>
                    </a:lnTo>
                    <a:lnTo>
                      <a:pt x="66" y="51"/>
                    </a:lnTo>
                    <a:lnTo>
                      <a:pt x="70" y="63"/>
                    </a:lnTo>
                    <a:lnTo>
                      <a:pt x="72" y="70"/>
                    </a:lnTo>
                    <a:lnTo>
                      <a:pt x="73" y="74"/>
                    </a:lnTo>
                    <a:lnTo>
                      <a:pt x="70" y="74"/>
                    </a:lnTo>
                    <a:lnTo>
                      <a:pt x="61" y="71"/>
                    </a:lnTo>
                    <a:lnTo>
                      <a:pt x="51" y="67"/>
                    </a:lnTo>
                    <a:lnTo>
                      <a:pt x="38" y="60"/>
                    </a:lnTo>
                    <a:lnTo>
                      <a:pt x="25" y="50"/>
                    </a:lnTo>
                    <a:lnTo>
                      <a:pt x="14" y="37"/>
                    </a:lnTo>
                    <a:lnTo>
                      <a:pt x="7" y="23"/>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0" name="Freeform 67"/>
              <p:cNvSpPr>
                <a:spLocks/>
              </p:cNvSpPr>
              <p:nvPr/>
            </p:nvSpPr>
            <p:spPr bwMode="auto">
              <a:xfrm>
                <a:off x="10" y="888"/>
                <a:ext cx="15" cy="15"/>
              </a:xfrm>
              <a:custGeom>
                <a:avLst/>
                <a:gdLst>
                  <a:gd name="T0" fmla="*/ 0 w 73"/>
                  <a:gd name="T1" fmla="*/ 0 h 75"/>
                  <a:gd name="T2" fmla="*/ 3 w 73"/>
                  <a:gd name="T3" fmla="*/ 1 h 75"/>
                  <a:gd name="T4" fmla="*/ 12 w 73"/>
                  <a:gd name="T5" fmla="*/ 3 h 75"/>
                  <a:gd name="T6" fmla="*/ 23 w 73"/>
                  <a:gd name="T7" fmla="*/ 8 h 75"/>
                  <a:gd name="T8" fmla="*/ 36 w 73"/>
                  <a:gd name="T9" fmla="*/ 14 h 75"/>
                  <a:gd name="T10" fmla="*/ 48 w 73"/>
                  <a:gd name="T11" fmla="*/ 25 h 75"/>
                  <a:gd name="T12" fmla="*/ 59 w 73"/>
                  <a:gd name="T13" fmla="*/ 38 h 75"/>
                  <a:gd name="T14" fmla="*/ 65 w 73"/>
                  <a:gd name="T15" fmla="*/ 51 h 75"/>
                  <a:gd name="T16" fmla="*/ 70 w 73"/>
                  <a:gd name="T17" fmla="*/ 63 h 75"/>
                  <a:gd name="T18" fmla="*/ 72 w 73"/>
                  <a:gd name="T19" fmla="*/ 71 h 75"/>
                  <a:gd name="T20" fmla="*/ 73 w 73"/>
                  <a:gd name="T21" fmla="*/ 75 h 75"/>
                  <a:gd name="T22" fmla="*/ 70 w 73"/>
                  <a:gd name="T23" fmla="*/ 74 h 75"/>
                  <a:gd name="T24" fmla="*/ 61 w 73"/>
                  <a:gd name="T25" fmla="*/ 71 h 75"/>
                  <a:gd name="T26" fmla="*/ 50 w 73"/>
                  <a:gd name="T27" fmla="*/ 67 h 75"/>
                  <a:gd name="T28" fmla="*/ 38 w 73"/>
                  <a:gd name="T29" fmla="*/ 60 h 75"/>
                  <a:gd name="T30" fmla="*/ 25 w 73"/>
                  <a:gd name="T31" fmla="*/ 50 h 75"/>
                  <a:gd name="T32" fmla="*/ 14 w 73"/>
                  <a:gd name="T33" fmla="*/ 37 h 75"/>
                  <a:gd name="T34" fmla="*/ 8 w 73"/>
                  <a:gd name="T35" fmla="*/ 24 h 75"/>
                  <a:gd name="T36" fmla="*/ 3 w 73"/>
                  <a:gd name="T37" fmla="*/ 12 h 75"/>
                  <a:gd name="T38" fmla="*/ 1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3" y="8"/>
                    </a:lnTo>
                    <a:lnTo>
                      <a:pt x="36" y="14"/>
                    </a:lnTo>
                    <a:lnTo>
                      <a:pt x="48" y="25"/>
                    </a:lnTo>
                    <a:lnTo>
                      <a:pt x="59" y="38"/>
                    </a:lnTo>
                    <a:lnTo>
                      <a:pt x="65" y="51"/>
                    </a:lnTo>
                    <a:lnTo>
                      <a:pt x="70" y="63"/>
                    </a:lnTo>
                    <a:lnTo>
                      <a:pt x="72" y="71"/>
                    </a:lnTo>
                    <a:lnTo>
                      <a:pt x="73" y="75"/>
                    </a:lnTo>
                    <a:lnTo>
                      <a:pt x="70" y="74"/>
                    </a:lnTo>
                    <a:lnTo>
                      <a:pt x="61" y="71"/>
                    </a:lnTo>
                    <a:lnTo>
                      <a:pt x="50" y="67"/>
                    </a:lnTo>
                    <a:lnTo>
                      <a:pt x="38" y="60"/>
                    </a:lnTo>
                    <a:lnTo>
                      <a:pt x="25" y="50"/>
                    </a:lnTo>
                    <a:lnTo>
                      <a:pt x="14" y="37"/>
                    </a:lnTo>
                    <a:lnTo>
                      <a:pt x="8" y="24"/>
                    </a:lnTo>
                    <a:lnTo>
                      <a:pt x="3" y="12"/>
                    </a:lnTo>
                    <a:lnTo>
                      <a:pt x="1"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1" name="Freeform 68"/>
              <p:cNvSpPr>
                <a:spLocks/>
              </p:cNvSpPr>
              <p:nvPr/>
            </p:nvSpPr>
            <p:spPr bwMode="auto">
              <a:xfrm>
                <a:off x="3" y="889"/>
                <a:ext cx="7" cy="21"/>
              </a:xfrm>
              <a:custGeom>
                <a:avLst/>
                <a:gdLst>
                  <a:gd name="T0" fmla="*/ 17 w 34"/>
                  <a:gd name="T1" fmla="*/ 0 h 104"/>
                  <a:gd name="T2" fmla="*/ 18 w 34"/>
                  <a:gd name="T3" fmla="*/ 2 h 104"/>
                  <a:gd name="T4" fmla="*/ 21 w 34"/>
                  <a:gd name="T5" fmla="*/ 7 h 104"/>
                  <a:gd name="T6" fmla="*/ 26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6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9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9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6" y="15"/>
                    </a:lnTo>
                    <a:lnTo>
                      <a:pt x="30" y="26"/>
                    </a:lnTo>
                    <a:lnTo>
                      <a:pt x="33" y="39"/>
                    </a:lnTo>
                    <a:lnTo>
                      <a:pt x="34" y="52"/>
                    </a:lnTo>
                    <a:lnTo>
                      <a:pt x="33" y="66"/>
                    </a:lnTo>
                    <a:lnTo>
                      <a:pt x="30" y="79"/>
                    </a:lnTo>
                    <a:lnTo>
                      <a:pt x="26" y="89"/>
                    </a:lnTo>
                    <a:lnTo>
                      <a:pt x="21" y="97"/>
                    </a:lnTo>
                    <a:lnTo>
                      <a:pt x="18" y="102"/>
                    </a:lnTo>
                    <a:lnTo>
                      <a:pt x="17" y="104"/>
                    </a:lnTo>
                    <a:lnTo>
                      <a:pt x="16" y="102"/>
                    </a:lnTo>
                    <a:lnTo>
                      <a:pt x="13" y="97"/>
                    </a:lnTo>
                    <a:lnTo>
                      <a:pt x="9" y="89"/>
                    </a:lnTo>
                    <a:lnTo>
                      <a:pt x="4" y="79"/>
                    </a:lnTo>
                    <a:lnTo>
                      <a:pt x="1" y="66"/>
                    </a:lnTo>
                    <a:lnTo>
                      <a:pt x="0" y="52"/>
                    </a:lnTo>
                    <a:lnTo>
                      <a:pt x="1" y="39"/>
                    </a:lnTo>
                    <a:lnTo>
                      <a:pt x="4" y="26"/>
                    </a:lnTo>
                    <a:lnTo>
                      <a:pt x="9"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2" name="Freeform 69"/>
              <p:cNvSpPr>
                <a:spLocks/>
              </p:cNvSpPr>
              <p:nvPr/>
            </p:nvSpPr>
            <p:spPr bwMode="auto">
              <a:xfrm>
                <a:off x="10" y="866"/>
                <a:ext cx="15" cy="14"/>
              </a:xfrm>
              <a:custGeom>
                <a:avLst/>
                <a:gdLst>
                  <a:gd name="T0" fmla="*/ 73 w 73"/>
                  <a:gd name="T1" fmla="*/ 0 h 74"/>
                  <a:gd name="T2" fmla="*/ 72 w 73"/>
                  <a:gd name="T3" fmla="*/ 3 h 74"/>
                  <a:gd name="T4" fmla="*/ 70 w 73"/>
                  <a:gd name="T5" fmla="*/ 12 h 74"/>
                  <a:gd name="T6" fmla="*/ 65 w 73"/>
                  <a:gd name="T7" fmla="*/ 23 h 74"/>
                  <a:gd name="T8" fmla="*/ 59 w 73"/>
                  <a:gd name="T9" fmla="*/ 37 h 74"/>
                  <a:gd name="T10" fmla="*/ 48 w 73"/>
                  <a:gd name="T11" fmla="*/ 50 h 74"/>
                  <a:gd name="T12" fmla="*/ 36 w 73"/>
                  <a:gd name="T13" fmla="*/ 60 h 74"/>
                  <a:gd name="T14" fmla="*/ 23 w 73"/>
                  <a:gd name="T15" fmla="*/ 67 h 74"/>
                  <a:gd name="T16" fmla="*/ 12 w 73"/>
                  <a:gd name="T17" fmla="*/ 71 h 74"/>
                  <a:gd name="T18" fmla="*/ 3 w 73"/>
                  <a:gd name="T19" fmla="*/ 74 h 74"/>
                  <a:gd name="T20" fmla="*/ 0 w 73"/>
                  <a:gd name="T21" fmla="*/ 74 h 74"/>
                  <a:gd name="T22" fmla="*/ 1 w 73"/>
                  <a:gd name="T23" fmla="*/ 70 h 74"/>
                  <a:gd name="T24" fmla="*/ 3 w 73"/>
                  <a:gd name="T25" fmla="*/ 63 h 74"/>
                  <a:gd name="T26" fmla="*/ 8 w 73"/>
                  <a:gd name="T27" fmla="*/ 51 h 74"/>
                  <a:gd name="T28" fmla="*/ 14 w 73"/>
                  <a:gd name="T29" fmla="*/ 38 h 74"/>
                  <a:gd name="T30" fmla="*/ 25 w 73"/>
                  <a:gd name="T31" fmla="*/ 25 h 74"/>
                  <a:gd name="T32" fmla="*/ 38 w 73"/>
                  <a:gd name="T33" fmla="*/ 14 h 74"/>
                  <a:gd name="T34" fmla="*/ 50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5" y="23"/>
                    </a:lnTo>
                    <a:lnTo>
                      <a:pt x="59" y="37"/>
                    </a:lnTo>
                    <a:lnTo>
                      <a:pt x="48" y="50"/>
                    </a:lnTo>
                    <a:lnTo>
                      <a:pt x="36" y="60"/>
                    </a:lnTo>
                    <a:lnTo>
                      <a:pt x="23" y="67"/>
                    </a:lnTo>
                    <a:lnTo>
                      <a:pt x="12" y="71"/>
                    </a:lnTo>
                    <a:lnTo>
                      <a:pt x="3" y="74"/>
                    </a:lnTo>
                    <a:lnTo>
                      <a:pt x="0" y="74"/>
                    </a:lnTo>
                    <a:lnTo>
                      <a:pt x="1" y="70"/>
                    </a:lnTo>
                    <a:lnTo>
                      <a:pt x="3" y="63"/>
                    </a:lnTo>
                    <a:lnTo>
                      <a:pt x="8" y="51"/>
                    </a:lnTo>
                    <a:lnTo>
                      <a:pt x="14" y="38"/>
                    </a:lnTo>
                    <a:lnTo>
                      <a:pt x="25" y="25"/>
                    </a:lnTo>
                    <a:lnTo>
                      <a:pt x="38" y="14"/>
                    </a:lnTo>
                    <a:lnTo>
                      <a:pt x="50"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3" name="Freeform 70"/>
              <p:cNvSpPr>
                <a:spLocks/>
              </p:cNvSpPr>
              <p:nvPr/>
            </p:nvSpPr>
            <p:spPr bwMode="auto">
              <a:xfrm>
                <a:off x="12" y="881"/>
                <a:ext cx="20" cy="6"/>
              </a:xfrm>
              <a:custGeom>
                <a:avLst/>
                <a:gdLst>
                  <a:gd name="T0" fmla="*/ 51 w 103"/>
                  <a:gd name="T1" fmla="*/ 0 h 34"/>
                  <a:gd name="T2" fmla="*/ 65 w 103"/>
                  <a:gd name="T3" fmla="*/ 1 h 34"/>
                  <a:gd name="T4" fmla="*/ 77 w 103"/>
                  <a:gd name="T5" fmla="*/ 4 h 34"/>
                  <a:gd name="T6" fmla="*/ 87 w 103"/>
                  <a:gd name="T7" fmla="*/ 8 h 34"/>
                  <a:gd name="T8" fmla="*/ 96 w 103"/>
                  <a:gd name="T9" fmla="*/ 13 h 34"/>
                  <a:gd name="T10" fmla="*/ 101 w 103"/>
                  <a:gd name="T11" fmla="*/ 16 h 34"/>
                  <a:gd name="T12" fmla="*/ 103 w 103"/>
                  <a:gd name="T13" fmla="*/ 17 h 34"/>
                  <a:gd name="T14" fmla="*/ 101 w 103"/>
                  <a:gd name="T15" fmla="*/ 19 h 34"/>
                  <a:gd name="T16" fmla="*/ 96 w 103"/>
                  <a:gd name="T17" fmla="*/ 21 h 34"/>
                  <a:gd name="T18" fmla="*/ 87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7 w 103"/>
                  <a:gd name="T33" fmla="*/ 21 h 34"/>
                  <a:gd name="T34" fmla="*/ 2 w 103"/>
                  <a:gd name="T35" fmla="*/ 19 h 34"/>
                  <a:gd name="T36" fmla="*/ 0 w 103"/>
                  <a:gd name="T37" fmla="*/ 17 h 34"/>
                  <a:gd name="T38" fmla="*/ 2 w 103"/>
                  <a:gd name="T39" fmla="*/ 16 h 34"/>
                  <a:gd name="T40" fmla="*/ 7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7" y="8"/>
                    </a:lnTo>
                    <a:lnTo>
                      <a:pt x="96" y="13"/>
                    </a:lnTo>
                    <a:lnTo>
                      <a:pt x="101" y="16"/>
                    </a:lnTo>
                    <a:lnTo>
                      <a:pt x="103" y="17"/>
                    </a:lnTo>
                    <a:lnTo>
                      <a:pt x="101" y="19"/>
                    </a:lnTo>
                    <a:lnTo>
                      <a:pt x="96" y="21"/>
                    </a:lnTo>
                    <a:lnTo>
                      <a:pt x="87" y="26"/>
                    </a:lnTo>
                    <a:lnTo>
                      <a:pt x="77" y="30"/>
                    </a:lnTo>
                    <a:lnTo>
                      <a:pt x="65" y="33"/>
                    </a:lnTo>
                    <a:lnTo>
                      <a:pt x="51" y="34"/>
                    </a:lnTo>
                    <a:lnTo>
                      <a:pt x="37" y="33"/>
                    </a:lnTo>
                    <a:lnTo>
                      <a:pt x="25" y="30"/>
                    </a:lnTo>
                    <a:lnTo>
                      <a:pt x="15" y="26"/>
                    </a:lnTo>
                    <a:lnTo>
                      <a:pt x="7" y="21"/>
                    </a:lnTo>
                    <a:lnTo>
                      <a:pt x="2" y="19"/>
                    </a:lnTo>
                    <a:lnTo>
                      <a:pt x="0" y="17"/>
                    </a:lnTo>
                    <a:lnTo>
                      <a:pt x="2" y="16"/>
                    </a:lnTo>
                    <a:lnTo>
                      <a:pt x="7"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4" name="Freeform 71"/>
              <p:cNvSpPr>
                <a:spLocks/>
              </p:cNvSpPr>
              <p:nvPr/>
            </p:nvSpPr>
            <p:spPr bwMode="auto">
              <a:xfrm>
                <a:off x="3" y="858"/>
                <a:ext cx="7" cy="21"/>
              </a:xfrm>
              <a:custGeom>
                <a:avLst/>
                <a:gdLst>
                  <a:gd name="T0" fmla="*/ 17 w 34"/>
                  <a:gd name="T1" fmla="*/ 0 h 104"/>
                  <a:gd name="T2" fmla="*/ 18 w 34"/>
                  <a:gd name="T3" fmla="*/ 3 h 104"/>
                  <a:gd name="T4" fmla="*/ 21 w 34"/>
                  <a:gd name="T5" fmla="*/ 8 h 104"/>
                  <a:gd name="T6" fmla="*/ 26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6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9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9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6" y="16"/>
                    </a:lnTo>
                    <a:lnTo>
                      <a:pt x="30" y="26"/>
                    </a:lnTo>
                    <a:lnTo>
                      <a:pt x="33" y="38"/>
                    </a:lnTo>
                    <a:lnTo>
                      <a:pt x="34" y="52"/>
                    </a:lnTo>
                    <a:lnTo>
                      <a:pt x="33" y="66"/>
                    </a:lnTo>
                    <a:lnTo>
                      <a:pt x="30" y="78"/>
                    </a:lnTo>
                    <a:lnTo>
                      <a:pt x="26" y="89"/>
                    </a:lnTo>
                    <a:lnTo>
                      <a:pt x="21" y="98"/>
                    </a:lnTo>
                    <a:lnTo>
                      <a:pt x="18" y="102"/>
                    </a:lnTo>
                    <a:lnTo>
                      <a:pt x="17" y="104"/>
                    </a:lnTo>
                    <a:lnTo>
                      <a:pt x="16" y="102"/>
                    </a:lnTo>
                    <a:lnTo>
                      <a:pt x="13" y="98"/>
                    </a:lnTo>
                    <a:lnTo>
                      <a:pt x="9" y="89"/>
                    </a:lnTo>
                    <a:lnTo>
                      <a:pt x="4" y="78"/>
                    </a:lnTo>
                    <a:lnTo>
                      <a:pt x="1" y="66"/>
                    </a:lnTo>
                    <a:lnTo>
                      <a:pt x="0" y="52"/>
                    </a:lnTo>
                    <a:lnTo>
                      <a:pt x="1" y="38"/>
                    </a:lnTo>
                    <a:lnTo>
                      <a:pt x="4" y="26"/>
                    </a:lnTo>
                    <a:lnTo>
                      <a:pt x="9"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5" name="Freeform 72"/>
              <p:cNvSpPr>
                <a:spLocks/>
              </p:cNvSpPr>
              <p:nvPr/>
            </p:nvSpPr>
            <p:spPr bwMode="auto">
              <a:xfrm>
                <a:off x="-12" y="888"/>
                <a:ext cx="15" cy="14"/>
              </a:xfrm>
              <a:custGeom>
                <a:avLst/>
                <a:gdLst>
                  <a:gd name="T0" fmla="*/ 73 w 73"/>
                  <a:gd name="T1" fmla="*/ 0 h 74"/>
                  <a:gd name="T2" fmla="*/ 72 w 73"/>
                  <a:gd name="T3" fmla="*/ 3 h 74"/>
                  <a:gd name="T4" fmla="*/ 70 w 73"/>
                  <a:gd name="T5" fmla="*/ 12 h 74"/>
                  <a:gd name="T6" fmla="*/ 66 w 73"/>
                  <a:gd name="T7" fmla="*/ 24 h 74"/>
                  <a:gd name="T8" fmla="*/ 59 w 73"/>
                  <a:gd name="T9" fmla="*/ 37 h 74"/>
                  <a:gd name="T10" fmla="*/ 48 w 73"/>
                  <a:gd name="T11" fmla="*/ 50 h 74"/>
                  <a:gd name="T12" fmla="*/ 36 w 73"/>
                  <a:gd name="T13" fmla="*/ 60 h 74"/>
                  <a:gd name="T14" fmla="*/ 23 w 73"/>
                  <a:gd name="T15" fmla="*/ 67 h 74"/>
                  <a:gd name="T16" fmla="*/ 11 w 73"/>
                  <a:gd name="T17" fmla="*/ 71 h 74"/>
                  <a:gd name="T18" fmla="*/ 4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8 w 73"/>
                  <a:gd name="T33" fmla="*/ 14 h 74"/>
                  <a:gd name="T34" fmla="*/ 51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6" y="24"/>
                    </a:lnTo>
                    <a:lnTo>
                      <a:pt x="59" y="37"/>
                    </a:lnTo>
                    <a:lnTo>
                      <a:pt x="48" y="50"/>
                    </a:lnTo>
                    <a:lnTo>
                      <a:pt x="36" y="60"/>
                    </a:lnTo>
                    <a:lnTo>
                      <a:pt x="23" y="67"/>
                    </a:lnTo>
                    <a:lnTo>
                      <a:pt x="11" y="71"/>
                    </a:lnTo>
                    <a:lnTo>
                      <a:pt x="4" y="74"/>
                    </a:lnTo>
                    <a:lnTo>
                      <a:pt x="0" y="74"/>
                    </a:lnTo>
                    <a:lnTo>
                      <a:pt x="0" y="70"/>
                    </a:lnTo>
                    <a:lnTo>
                      <a:pt x="3" y="63"/>
                    </a:lnTo>
                    <a:lnTo>
                      <a:pt x="7" y="51"/>
                    </a:lnTo>
                    <a:lnTo>
                      <a:pt x="14" y="38"/>
                    </a:lnTo>
                    <a:lnTo>
                      <a:pt x="25" y="25"/>
                    </a:lnTo>
                    <a:lnTo>
                      <a:pt x="38" y="14"/>
                    </a:lnTo>
                    <a:lnTo>
                      <a:pt x="51"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6" name="Freeform 73"/>
              <p:cNvSpPr>
                <a:spLocks/>
              </p:cNvSpPr>
              <p:nvPr/>
            </p:nvSpPr>
            <p:spPr bwMode="auto">
              <a:xfrm>
                <a:off x="-19" y="881"/>
                <a:ext cx="21" cy="6"/>
              </a:xfrm>
              <a:custGeom>
                <a:avLst/>
                <a:gdLst>
                  <a:gd name="T0" fmla="*/ 51 w 103"/>
                  <a:gd name="T1" fmla="*/ 0 h 34"/>
                  <a:gd name="T2" fmla="*/ 65 w 103"/>
                  <a:gd name="T3" fmla="*/ 1 h 34"/>
                  <a:gd name="T4" fmla="*/ 77 w 103"/>
                  <a:gd name="T5" fmla="*/ 4 h 34"/>
                  <a:gd name="T6" fmla="*/ 88 w 103"/>
                  <a:gd name="T7" fmla="*/ 8 h 34"/>
                  <a:gd name="T8" fmla="*/ 95 w 103"/>
                  <a:gd name="T9" fmla="*/ 13 h 34"/>
                  <a:gd name="T10" fmla="*/ 100 w 103"/>
                  <a:gd name="T11" fmla="*/ 16 h 34"/>
                  <a:gd name="T12" fmla="*/ 103 w 103"/>
                  <a:gd name="T13" fmla="*/ 17 h 34"/>
                  <a:gd name="T14" fmla="*/ 100 w 103"/>
                  <a:gd name="T15" fmla="*/ 19 h 34"/>
                  <a:gd name="T16" fmla="*/ 95 w 103"/>
                  <a:gd name="T17" fmla="*/ 21 h 34"/>
                  <a:gd name="T18" fmla="*/ 88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6 w 103"/>
                  <a:gd name="T33" fmla="*/ 21 h 34"/>
                  <a:gd name="T34" fmla="*/ 1 w 103"/>
                  <a:gd name="T35" fmla="*/ 19 h 34"/>
                  <a:gd name="T36" fmla="*/ 0 w 103"/>
                  <a:gd name="T37" fmla="*/ 17 h 34"/>
                  <a:gd name="T38" fmla="*/ 1 w 103"/>
                  <a:gd name="T39" fmla="*/ 16 h 34"/>
                  <a:gd name="T40" fmla="*/ 6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8" y="8"/>
                    </a:lnTo>
                    <a:lnTo>
                      <a:pt x="95" y="13"/>
                    </a:lnTo>
                    <a:lnTo>
                      <a:pt x="100" y="16"/>
                    </a:lnTo>
                    <a:lnTo>
                      <a:pt x="103" y="17"/>
                    </a:lnTo>
                    <a:lnTo>
                      <a:pt x="100" y="19"/>
                    </a:lnTo>
                    <a:lnTo>
                      <a:pt x="95" y="21"/>
                    </a:lnTo>
                    <a:lnTo>
                      <a:pt x="88" y="26"/>
                    </a:lnTo>
                    <a:lnTo>
                      <a:pt x="77" y="30"/>
                    </a:lnTo>
                    <a:lnTo>
                      <a:pt x="65" y="33"/>
                    </a:lnTo>
                    <a:lnTo>
                      <a:pt x="51" y="34"/>
                    </a:lnTo>
                    <a:lnTo>
                      <a:pt x="37" y="33"/>
                    </a:lnTo>
                    <a:lnTo>
                      <a:pt x="25" y="30"/>
                    </a:lnTo>
                    <a:lnTo>
                      <a:pt x="15" y="26"/>
                    </a:lnTo>
                    <a:lnTo>
                      <a:pt x="6" y="21"/>
                    </a:lnTo>
                    <a:lnTo>
                      <a:pt x="1" y="19"/>
                    </a:lnTo>
                    <a:lnTo>
                      <a:pt x="0" y="17"/>
                    </a:lnTo>
                    <a:lnTo>
                      <a:pt x="1" y="16"/>
                    </a:lnTo>
                    <a:lnTo>
                      <a:pt x="6"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7" name="Freeform 74"/>
              <p:cNvSpPr>
                <a:spLocks noEditPoints="1"/>
              </p:cNvSpPr>
              <p:nvPr/>
            </p:nvSpPr>
            <p:spPr bwMode="auto">
              <a:xfrm>
                <a:off x="-351" y="477"/>
                <a:ext cx="565" cy="676"/>
              </a:xfrm>
              <a:custGeom>
                <a:avLst/>
                <a:gdLst>
                  <a:gd name="T0" fmla="*/ 1034 w 2824"/>
                  <a:gd name="T1" fmla="*/ 2732 h 3376"/>
                  <a:gd name="T2" fmla="*/ 1128 w 2824"/>
                  <a:gd name="T3" fmla="*/ 2875 h 3376"/>
                  <a:gd name="T4" fmla="*/ 1610 w 2824"/>
                  <a:gd name="T5" fmla="*/ 2894 h 3376"/>
                  <a:gd name="T6" fmla="*/ 1747 w 2824"/>
                  <a:gd name="T7" fmla="*/ 2741 h 3376"/>
                  <a:gd name="T8" fmla="*/ 1516 w 2824"/>
                  <a:gd name="T9" fmla="*/ 2609 h 3376"/>
                  <a:gd name="T10" fmla="*/ 1366 w 2824"/>
                  <a:gd name="T11" fmla="*/ 2653 h 3376"/>
                  <a:gd name="T12" fmla="*/ 2367 w 2824"/>
                  <a:gd name="T13" fmla="*/ 2135 h 3376"/>
                  <a:gd name="T14" fmla="*/ 1578 w 2824"/>
                  <a:gd name="T15" fmla="*/ 2104 h 3376"/>
                  <a:gd name="T16" fmla="*/ 1946 w 2824"/>
                  <a:gd name="T17" fmla="*/ 2193 h 3376"/>
                  <a:gd name="T18" fmla="*/ 1881 w 2824"/>
                  <a:gd name="T19" fmla="*/ 1828 h 3376"/>
                  <a:gd name="T20" fmla="*/ 1527 w 2824"/>
                  <a:gd name="T21" fmla="*/ 1953 h 3376"/>
                  <a:gd name="T22" fmla="*/ 1789 w 2824"/>
                  <a:gd name="T23" fmla="*/ 2310 h 3376"/>
                  <a:gd name="T24" fmla="*/ 2054 w 2824"/>
                  <a:gd name="T25" fmla="*/ 1967 h 3376"/>
                  <a:gd name="T26" fmla="*/ 1959 w 2824"/>
                  <a:gd name="T27" fmla="*/ 2204 h 3376"/>
                  <a:gd name="T28" fmla="*/ 1562 w 2824"/>
                  <a:gd name="T29" fmla="*/ 2109 h 3376"/>
                  <a:gd name="T30" fmla="*/ 1816 w 2824"/>
                  <a:gd name="T31" fmla="*/ 1792 h 3376"/>
                  <a:gd name="T32" fmla="*/ 771 w 2824"/>
                  <a:gd name="T33" fmla="*/ 1852 h 3376"/>
                  <a:gd name="T34" fmla="*/ 863 w 2824"/>
                  <a:gd name="T35" fmla="*/ 2284 h 3376"/>
                  <a:gd name="T36" fmla="*/ 1249 w 2824"/>
                  <a:gd name="T37" fmla="*/ 2074 h 3376"/>
                  <a:gd name="T38" fmla="*/ 2471 w 2824"/>
                  <a:gd name="T39" fmla="*/ 1756 h 3376"/>
                  <a:gd name="T40" fmla="*/ 2628 w 2824"/>
                  <a:gd name="T41" fmla="*/ 1358 h 3376"/>
                  <a:gd name="T42" fmla="*/ 1918 w 2824"/>
                  <a:gd name="T43" fmla="*/ 1168 h 3376"/>
                  <a:gd name="T44" fmla="*/ 2014 w 2824"/>
                  <a:gd name="T45" fmla="*/ 1373 h 3376"/>
                  <a:gd name="T46" fmla="*/ 2228 w 2824"/>
                  <a:gd name="T47" fmla="*/ 1512 h 3376"/>
                  <a:gd name="T48" fmla="*/ 1992 w 2824"/>
                  <a:gd name="T49" fmla="*/ 1446 h 3376"/>
                  <a:gd name="T50" fmla="*/ 1917 w 2824"/>
                  <a:gd name="T51" fmla="*/ 1773 h 3376"/>
                  <a:gd name="T52" fmla="*/ 2121 w 2824"/>
                  <a:gd name="T53" fmla="*/ 1718 h 3376"/>
                  <a:gd name="T54" fmla="*/ 2271 w 2824"/>
                  <a:gd name="T55" fmla="*/ 1634 h 3376"/>
                  <a:gd name="T56" fmla="*/ 2185 w 2824"/>
                  <a:gd name="T57" fmla="*/ 1962 h 3376"/>
                  <a:gd name="T58" fmla="*/ 2499 w 2824"/>
                  <a:gd name="T59" fmla="*/ 2058 h 3376"/>
                  <a:gd name="T60" fmla="*/ 2409 w 2824"/>
                  <a:gd name="T61" fmla="*/ 1769 h 3376"/>
                  <a:gd name="T62" fmla="*/ 2426 w 2824"/>
                  <a:gd name="T63" fmla="*/ 1646 h 3376"/>
                  <a:gd name="T64" fmla="*/ 2729 w 2824"/>
                  <a:gd name="T65" fmla="*/ 1791 h 3376"/>
                  <a:gd name="T66" fmla="*/ 2652 w 2824"/>
                  <a:gd name="T67" fmla="*/ 1484 h 3376"/>
                  <a:gd name="T68" fmla="*/ 2367 w 2824"/>
                  <a:gd name="T69" fmla="*/ 1523 h 3376"/>
                  <a:gd name="T70" fmla="*/ 2532 w 2824"/>
                  <a:gd name="T71" fmla="*/ 1310 h 3376"/>
                  <a:gd name="T72" fmla="*/ 2444 w 2824"/>
                  <a:gd name="T73" fmla="*/ 1053 h 3376"/>
                  <a:gd name="T74" fmla="*/ 2236 w 2824"/>
                  <a:gd name="T75" fmla="*/ 1175 h 3376"/>
                  <a:gd name="T76" fmla="*/ 2283 w 2824"/>
                  <a:gd name="T77" fmla="*/ 1449 h 3376"/>
                  <a:gd name="T78" fmla="*/ 2148 w 2824"/>
                  <a:gd name="T79" fmla="*/ 1172 h 3376"/>
                  <a:gd name="T80" fmla="*/ 1277 w 2824"/>
                  <a:gd name="T81" fmla="*/ 828 h 3376"/>
                  <a:gd name="T82" fmla="*/ 1383 w 2824"/>
                  <a:gd name="T83" fmla="*/ 980 h 3376"/>
                  <a:gd name="T84" fmla="*/ 2028 w 2824"/>
                  <a:gd name="T85" fmla="*/ 967 h 3376"/>
                  <a:gd name="T86" fmla="*/ 452 w 2824"/>
                  <a:gd name="T87" fmla="*/ 638 h 3376"/>
                  <a:gd name="T88" fmla="*/ 159 w 2824"/>
                  <a:gd name="T89" fmla="*/ 1657 h 3376"/>
                  <a:gd name="T90" fmla="*/ 423 w 2824"/>
                  <a:gd name="T91" fmla="*/ 1749 h 3376"/>
                  <a:gd name="T92" fmla="*/ 908 w 2824"/>
                  <a:gd name="T93" fmla="*/ 898 h 3376"/>
                  <a:gd name="T94" fmla="*/ 1383 w 2824"/>
                  <a:gd name="T95" fmla="*/ 133 h 3376"/>
                  <a:gd name="T96" fmla="*/ 679 w 2824"/>
                  <a:gd name="T97" fmla="*/ 463 h 3376"/>
                  <a:gd name="T98" fmla="*/ 1835 w 2824"/>
                  <a:gd name="T99" fmla="*/ 641 h 3376"/>
                  <a:gd name="T100" fmla="*/ 2550 w 2824"/>
                  <a:gd name="T101" fmla="*/ 1057 h 3376"/>
                  <a:gd name="T102" fmla="*/ 2103 w 2824"/>
                  <a:gd name="T103" fmla="*/ 365 h 3376"/>
                  <a:gd name="T104" fmla="*/ 1662 w 2824"/>
                  <a:gd name="T105" fmla="*/ 29 h 3376"/>
                  <a:gd name="T106" fmla="*/ 2577 w 2824"/>
                  <a:gd name="T107" fmla="*/ 693 h 3376"/>
                  <a:gd name="T108" fmla="*/ 2809 w 2824"/>
                  <a:gd name="T109" fmla="*/ 1544 h 3376"/>
                  <a:gd name="T110" fmla="*/ 2682 w 2824"/>
                  <a:gd name="T111" fmla="*/ 1949 h 3376"/>
                  <a:gd name="T112" fmla="*/ 2307 w 2824"/>
                  <a:gd name="T113" fmla="*/ 2436 h 3376"/>
                  <a:gd name="T114" fmla="*/ 1768 w 2824"/>
                  <a:gd name="T115" fmla="*/ 3195 h 3376"/>
                  <a:gd name="T116" fmla="*/ 1232 w 2824"/>
                  <a:gd name="T117" fmla="*/ 3338 h 3376"/>
                  <a:gd name="T118" fmla="*/ 628 w 2824"/>
                  <a:gd name="T119" fmla="*/ 2782 h 3376"/>
                  <a:gd name="T120" fmla="*/ 75 w 2824"/>
                  <a:gd name="T121" fmla="*/ 1851 h 3376"/>
                  <a:gd name="T122" fmla="*/ 189 w 2824"/>
                  <a:gd name="T123" fmla="*/ 693 h 3376"/>
                  <a:gd name="T124" fmla="*/ 1105 w 2824"/>
                  <a:gd name="T125" fmla="*/ 29 h 3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24" h="3376">
                    <a:moveTo>
                      <a:pt x="1263" y="2608"/>
                    </a:moveTo>
                    <a:lnTo>
                      <a:pt x="1252" y="2609"/>
                    </a:lnTo>
                    <a:lnTo>
                      <a:pt x="1237" y="2613"/>
                    </a:lnTo>
                    <a:lnTo>
                      <a:pt x="1220" y="2620"/>
                    </a:lnTo>
                    <a:lnTo>
                      <a:pt x="1201" y="2629"/>
                    </a:lnTo>
                    <a:lnTo>
                      <a:pt x="1180" y="2640"/>
                    </a:lnTo>
                    <a:lnTo>
                      <a:pt x="1157" y="2653"/>
                    </a:lnTo>
                    <a:lnTo>
                      <a:pt x="1135" y="2667"/>
                    </a:lnTo>
                    <a:lnTo>
                      <a:pt x="1112" y="2680"/>
                    </a:lnTo>
                    <a:lnTo>
                      <a:pt x="1091" y="2694"/>
                    </a:lnTo>
                    <a:lnTo>
                      <a:pt x="1070" y="2708"/>
                    </a:lnTo>
                    <a:lnTo>
                      <a:pt x="1050" y="2721"/>
                    </a:lnTo>
                    <a:lnTo>
                      <a:pt x="1034" y="2732"/>
                    </a:lnTo>
                    <a:lnTo>
                      <a:pt x="1021" y="2742"/>
                    </a:lnTo>
                    <a:lnTo>
                      <a:pt x="1010" y="2749"/>
                    </a:lnTo>
                    <a:lnTo>
                      <a:pt x="1002" y="2755"/>
                    </a:lnTo>
                    <a:lnTo>
                      <a:pt x="1000" y="2756"/>
                    </a:lnTo>
                    <a:lnTo>
                      <a:pt x="1001" y="2758"/>
                    </a:lnTo>
                    <a:lnTo>
                      <a:pt x="1007" y="2764"/>
                    </a:lnTo>
                    <a:lnTo>
                      <a:pt x="1015" y="2774"/>
                    </a:lnTo>
                    <a:lnTo>
                      <a:pt x="1026" y="2787"/>
                    </a:lnTo>
                    <a:lnTo>
                      <a:pt x="1041" y="2803"/>
                    </a:lnTo>
                    <a:lnTo>
                      <a:pt x="1058" y="2819"/>
                    </a:lnTo>
                    <a:lnTo>
                      <a:pt x="1078" y="2838"/>
                    </a:lnTo>
                    <a:lnTo>
                      <a:pt x="1102" y="2857"/>
                    </a:lnTo>
                    <a:lnTo>
                      <a:pt x="1128" y="2875"/>
                    </a:lnTo>
                    <a:lnTo>
                      <a:pt x="1157" y="2894"/>
                    </a:lnTo>
                    <a:lnTo>
                      <a:pt x="1188" y="2911"/>
                    </a:lnTo>
                    <a:lnTo>
                      <a:pt x="1222" y="2926"/>
                    </a:lnTo>
                    <a:lnTo>
                      <a:pt x="1259" y="2939"/>
                    </a:lnTo>
                    <a:lnTo>
                      <a:pt x="1298" y="2949"/>
                    </a:lnTo>
                    <a:lnTo>
                      <a:pt x="1340" y="2955"/>
                    </a:lnTo>
                    <a:lnTo>
                      <a:pt x="1383" y="2957"/>
                    </a:lnTo>
                    <a:lnTo>
                      <a:pt x="1427" y="2955"/>
                    </a:lnTo>
                    <a:lnTo>
                      <a:pt x="1469" y="2949"/>
                    </a:lnTo>
                    <a:lnTo>
                      <a:pt x="1507" y="2939"/>
                    </a:lnTo>
                    <a:lnTo>
                      <a:pt x="1544" y="2926"/>
                    </a:lnTo>
                    <a:lnTo>
                      <a:pt x="1578" y="2911"/>
                    </a:lnTo>
                    <a:lnTo>
                      <a:pt x="1610" y="2894"/>
                    </a:lnTo>
                    <a:lnTo>
                      <a:pt x="1639" y="2875"/>
                    </a:lnTo>
                    <a:lnTo>
                      <a:pt x="1664" y="2857"/>
                    </a:lnTo>
                    <a:lnTo>
                      <a:pt x="1688" y="2838"/>
                    </a:lnTo>
                    <a:lnTo>
                      <a:pt x="1708" y="2819"/>
                    </a:lnTo>
                    <a:lnTo>
                      <a:pt x="1726" y="2803"/>
                    </a:lnTo>
                    <a:lnTo>
                      <a:pt x="1740" y="2787"/>
                    </a:lnTo>
                    <a:lnTo>
                      <a:pt x="1752" y="2774"/>
                    </a:lnTo>
                    <a:lnTo>
                      <a:pt x="1760" y="2764"/>
                    </a:lnTo>
                    <a:lnTo>
                      <a:pt x="1765" y="2758"/>
                    </a:lnTo>
                    <a:lnTo>
                      <a:pt x="1767" y="2756"/>
                    </a:lnTo>
                    <a:lnTo>
                      <a:pt x="1765" y="2754"/>
                    </a:lnTo>
                    <a:lnTo>
                      <a:pt x="1758" y="2749"/>
                    </a:lnTo>
                    <a:lnTo>
                      <a:pt x="1747" y="2741"/>
                    </a:lnTo>
                    <a:lnTo>
                      <a:pt x="1735" y="2730"/>
                    </a:lnTo>
                    <a:lnTo>
                      <a:pt x="1720" y="2718"/>
                    </a:lnTo>
                    <a:lnTo>
                      <a:pt x="1702" y="2704"/>
                    </a:lnTo>
                    <a:lnTo>
                      <a:pt x="1682" y="2689"/>
                    </a:lnTo>
                    <a:lnTo>
                      <a:pt x="1662" y="2675"/>
                    </a:lnTo>
                    <a:lnTo>
                      <a:pt x="1642" y="2660"/>
                    </a:lnTo>
                    <a:lnTo>
                      <a:pt x="1620" y="2647"/>
                    </a:lnTo>
                    <a:lnTo>
                      <a:pt x="1600" y="2634"/>
                    </a:lnTo>
                    <a:lnTo>
                      <a:pt x="1581" y="2623"/>
                    </a:lnTo>
                    <a:lnTo>
                      <a:pt x="1563" y="2615"/>
                    </a:lnTo>
                    <a:lnTo>
                      <a:pt x="1546" y="2610"/>
                    </a:lnTo>
                    <a:lnTo>
                      <a:pt x="1533" y="2608"/>
                    </a:lnTo>
                    <a:lnTo>
                      <a:pt x="1516" y="2609"/>
                    </a:lnTo>
                    <a:lnTo>
                      <a:pt x="1498" y="2613"/>
                    </a:lnTo>
                    <a:lnTo>
                      <a:pt x="1478" y="2619"/>
                    </a:lnTo>
                    <a:lnTo>
                      <a:pt x="1460" y="2625"/>
                    </a:lnTo>
                    <a:lnTo>
                      <a:pt x="1443" y="2633"/>
                    </a:lnTo>
                    <a:lnTo>
                      <a:pt x="1427" y="2640"/>
                    </a:lnTo>
                    <a:lnTo>
                      <a:pt x="1412" y="2648"/>
                    </a:lnTo>
                    <a:lnTo>
                      <a:pt x="1401" y="2655"/>
                    </a:lnTo>
                    <a:lnTo>
                      <a:pt x="1391" y="2661"/>
                    </a:lnTo>
                    <a:lnTo>
                      <a:pt x="1386" y="2664"/>
                    </a:lnTo>
                    <a:lnTo>
                      <a:pt x="1383" y="2665"/>
                    </a:lnTo>
                    <a:lnTo>
                      <a:pt x="1381" y="2664"/>
                    </a:lnTo>
                    <a:lnTo>
                      <a:pt x="1376" y="2660"/>
                    </a:lnTo>
                    <a:lnTo>
                      <a:pt x="1366" y="2653"/>
                    </a:lnTo>
                    <a:lnTo>
                      <a:pt x="1356" y="2647"/>
                    </a:lnTo>
                    <a:lnTo>
                      <a:pt x="1342" y="2638"/>
                    </a:lnTo>
                    <a:lnTo>
                      <a:pt x="1327" y="2629"/>
                    </a:lnTo>
                    <a:lnTo>
                      <a:pt x="1311" y="2622"/>
                    </a:lnTo>
                    <a:lnTo>
                      <a:pt x="1295" y="2615"/>
                    </a:lnTo>
                    <a:lnTo>
                      <a:pt x="1279" y="2610"/>
                    </a:lnTo>
                    <a:lnTo>
                      <a:pt x="1263" y="2608"/>
                    </a:lnTo>
                    <a:close/>
                    <a:moveTo>
                      <a:pt x="2367" y="2135"/>
                    </a:moveTo>
                    <a:lnTo>
                      <a:pt x="2365" y="2159"/>
                    </a:lnTo>
                    <a:lnTo>
                      <a:pt x="2363" y="2183"/>
                    </a:lnTo>
                    <a:lnTo>
                      <a:pt x="2379" y="2159"/>
                    </a:lnTo>
                    <a:lnTo>
                      <a:pt x="2395" y="2136"/>
                    </a:lnTo>
                    <a:lnTo>
                      <a:pt x="2367" y="2135"/>
                    </a:lnTo>
                    <a:close/>
                    <a:moveTo>
                      <a:pt x="1789" y="1809"/>
                    </a:moveTo>
                    <a:lnTo>
                      <a:pt x="1753" y="1811"/>
                    </a:lnTo>
                    <a:lnTo>
                      <a:pt x="1719" y="1819"/>
                    </a:lnTo>
                    <a:lnTo>
                      <a:pt x="1687" y="1833"/>
                    </a:lnTo>
                    <a:lnTo>
                      <a:pt x="1658" y="1852"/>
                    </a:lnTo>
                    <a:lnTo>
                      <a:pt x="1631" y="1874"/>
                    </a:lnTo>
                    <a:lnTo>
                      <a:pt x="1610" y="1900"/>
                    </a:lnTo>
                    <a:lnTo>
                      <a:pt x="1592" y="1930"/>
                    </a:lnTo>
                    <a:lnTo>
                      <a:pt x="1578" y="1962"/>
                    </a:lnTo>
                    <a:lnTo>
                      <a:pt x="1569" y="1997"/>
                    </a:lnTo>
                    <a:lnTo>
                      <a:pt x="1566" y="2033"/>
                    </a:lnTo>
                    <a:lnTo>
                      <a:pt x="1569" y="2070"/>
                    </a:lnTo>
                    <a:lnTo>
                      <a:pt x="1578" y="2104"/>
                    </a:lnTo>
                    <a:lnTo>
                      <a:pt x="1592" y="2136"/>
                    </a:lnTo>
                    <a:lnTo>
                      <a:pt x="1610" y="2166"/>
                    </a:lnTo>
                    <a:lnTo>
                      <a:pt x="1631" y="2193"/>
                    </a:lnTo>
                    <a:lnTo>
                      <a:pt x="1658" y="2214"/>
                    </a:lnTo>
                    <a:lnTo>
                      <a:pt x="1687" y="2232"/>
                    </a:lnTo>
                    <a:lnTo>
                      <a:pt x="1719" y="2247"/>
                    </a:lnTo>
                    <a:lnTo>
                      <a:pt x="1753" y="2255"/>
                    </a:lnTo>
                    <a:lnTo>
                      <a:pt x="1789" y="2258"/>
                    </a:lnTo>
                    <a:lnTo>
                      <a:pt x="1825" y="2255"/>
                    </a:lnTo>
                    <a:lnTo>
                      <a:pt x="1860" y="2247"/>
                    </a:lnTo>
                    <a:lnTo>
                      <a:pt x="1892" y="2232"/>
                    </a:lnTo>
                    <a:lnTo>
                      <a:pt x="1920" y="2214"/>
                    </a:lnTo>
                    <a:lnTo>
                      <a:pt x="1946" y="2193"/>
                    </a:lnTo>
                    <a:lnTo>
                      <a:pt x="1968" y="2166"/>
                    </a:lnTo>
                    <a:lnTo>
                      <a:pt x="1987" y="2136"/>
                    </a:lnTo>
                    <a:lnTo>
                      <a:pt x="2001" y="2104"/>
                    </a:lnTo>
                    <a:lnTo>
                      <a:pt x="2009" y="2070"/>
                    </a:lnTo>
                    <a:lnTo>
                      <a:pt x="2011" y="2033"/>
                    </a:lnTo>
                    <a:lnTo>
                      <a:pt x="2009" y="2001"/>
                    </a:lnTo>
                    <a:lnTo>
                      <a:pt x="2003" y="1969"/>
                    </a:lnTo>
                    <a:lnTo>
                      <a:pt x="1991" y="1940"/>
                    </a:lnTo>
                    <a:lnTo>
                      <a:pt x="1977" y="1913"/>
                    </a:lnTo>
                    <a:lnTo>
                      <a:pt x="1950" y="1897"/>
                    </a:lnTo>
                    <a:lnTo>
                      <a:pt x="1926" y="1878"/>
                    </a:lnTo>
                    <a:lnTo>
                      <a:pt x="1902" y="1855"/>
                    </a:lnTo>
                    <a:lnTo>
                      <a:pt x="1881" y="1828"/>
                    </a:lnTo>
                    <a:lnTo>
                      <a:pt x="1852" y="1817"/>
                    </a:lnTo>
                    <a:lnTo>
                      <a:pt x="1821" y="1811"/>
                    </a:lnTo>
                    <a:lnTo>
                      <a:pt x="1789" y="1809"/>
                    </a:lnTo>
                    <a:close/>
                    <a:moveTo>
                      <a:pt x="1789" y="1757"/>
                    </a:moveTo>
                    <a:lnTo>
                      <a:pt x="1749" y="1759"/>
                    </a:lnTo>
                    <a:lnTo>
                      <a:pt x="1710" y="1768"/>
                    </a:lnTo>
                    <a:lnTo>
                      <a:pt x="1674" y="1782"/>
                    </a:lnTo>
                    <a:lnTo>
                      <a:pt x="1640" y="1801"/>
                    </a:lnTo>
                    <a:lnTo>
                      <a:pt x="1610" y="1825"/>
                    </a:lnTo>
                    <a:lnTo>
                      <a:pt x="1582" y="1852"/>
                    </a:lnTo>
                    <a:lnTo>
                      <a:pt x="1560" y="1883"/>
                    </a:lnTo>
                    <a:lnTo>
                      <a:pt x="1540" y="1916"/>
                    </a:lnTo>
                    <a:lnTo>
                      <a:pt x="1527" y="1953"/>
                    </a:lnTo>
                    <a:lnTo>
                      <a:pt x="1518" y="1992"/>
                    </a:lnTo>
                    <a:lnTo>
                      <a:pt x="1515" y="2033"/>
                    </a:lnTo>
                    <a:lnTo>
                      <a:pt x="1518" y="2074"/>
                    </a:lnTo>
                    <a:lnTo>
                      <a:pt x="1527" y="2113"/>
                    </a:lnTo>
                    <a:lnTo>
                      <a:pt x="1540" y="2149"/>
                    </a:lnTo>
                    <a:lnTo>
                      <a:pt x="1560" y="2184"/>
                    </a:lnTo>
                    <a:lnTo>
                      <a:pt x="1582" y="2214"/>
                    </a:lnTo>
                    <a:lnTo>
                      <a:pt x="1610" y="2242"/>
                    </a:lnTo>
                    <a:lnTo>
                      <a:pt x="1640" y="2265"/>
                    </a:lnTo>
                    <a:lnTo>
                      <a:pt x="1674" y="2284"/>
                    </a:lnTo>
                    <a:lnTo>
                      <a:pt x="1710" y="2298"/>
                    </a:lnTo>
                    <a:lnTo>
                      <a:pt x="1749" y="2307"/>
                    </a:lnTo>
                    <a:lnTo>
                      <a:pt x="1789" y="2310"/>
                    </a:lnTo>
                    <a:lnTo>
                      <a:pt x="1830" y="2307"/>
                    </a:lnTo>
                    <a:lnTo>
                      <a:pt x="1868" y="2298"/>
                    </a:lnTo>
                    <a:lnTo>
                      <a:pt x="1904" y="2284"/>
                    </a:lnTo>
                    <a:lnTo>
                      <a:pt x="1939" y="2265"/>
                    </a:lnTo>
                    <a:lnTo>
                      <a:pt x="1968" y="2242"/>
                    </a:lnTo>
                    <a:lnTo>
                      <a:pt x="1995" y="2214"/>
                    </a:lnTo>
                    <a:lnTo>
                      <a:pt x="2019" y="2184"/>
                    </a:lnTo>
                    <a:lnTo>
                      <a:pt x="2038" y="2149"/>
                    </a:lnTo>
                    <a:lnTo>
                      <a:pt x="2052" y="2113"/>
                    </a:lnTo>
                    <a:lnTo>
                      <a:pt x="2060" y="2074"/>
                    </a:lnTo>
                    <a:lnTo>
                      <a:pt x="2062" y="2033"/>
                    </a:lnTo>
                    <a:lnTo>
                      <a:pt x="2060" y="1999"/>
                    </a:lnTo>
                    <a:lnTo>
                      <a:pt x="2054" y="1967"/>
                    </a:lnTo>
                    <a:lnTo>
                      <a:pt x="2044" y="1936"/>
                    </a:lnTo>
                    <a:lnTo>
                      <a:pt x="2031" y="1933"/>
                    </a:lnTo>
                    <a:lnTo>
                      <a:pt x="2017" y="1928"/>
                    </a:lnTo>
                    <a:lnTo>
                      <a:pt x="2001" y="1922"/>
                    </a:lnTo>
                    <a:lnTo>
                      <a:pt x="2012" y="1948"/>
                    </a:lnTo>
                    <a:lnTo>
                      <a:pt x="2022" y="1975"/>
                    </a:lnTo>
                    <a:lnTo>
                      <a:pt x="2027" y="2004"/>
                    </a:lnTo>
                    <a:lnTo>
                      <a:pt x="2029" y="2033"/>
                    </a:lnTo>
                    <a:lnTo>
                      <a:pt x="2026" y="2073"/>
                    </a:lnTo>
                    <a:lnTo>
                      <a:pt x="2017" y="2109"/>
                    </a:lnTo>
                    <a:lnTo>
                      <a:pt x="2003" y="2144"/>
                    </a:lnTo>
                    <a:lnTo>
                      <a:pt x="1982" y="2176"/>
                    </a:lnTo>
                    <a:lnTo>
                      <a:pt x="1959" y="2204"/>
                    </a:lnTo>
                    <a:lnTo>
                      <a:pt x="1931" y="2228"/>
                    </a:lnTo>
                    <a:lnTo>
                      <a:pt x="1899" y="2248"/>
                    </a:lnTo>
                    <a:lnTo>
                      <a:pt x="1865" y="2263"/>
                    </a:lnTo>
                    <a:lnTo>
                      <a:pt x="1828" y="2272"/>
                    </a:lnTo>
                    <a:lnTo>
                      <a:pt x="1789" y="2275"/>
                    </a:lnTo>
                    <a:lnTo>
                      <a:pt x="1751" y="2272"/>
                    </a:lnTo>
                    <a:lnTo>
                      <a:pt x="1713" y="2263"/>
                    </a:lnTo>
                    <a:lnTo>
                      <a:pt x="1679" y="2248"/>
                    </a:lnTo>
                    <a:lnTo>
                      <a:pt x="1648" y="2228"/>
                    </a:lnTo>
                    <a:lnTo>
                      <a:pt x="1619" y="2204"/>
                    </a:lnTo>
                    <a:lnTo>
                      <a:pt x="1596" y="2176"/>
                    </a:lnTo>
                    <a:lnTo>
                      <a:pt x="1577" y="2144"/>
                    </a:lnTo>
                    <a:lnTo>
                      <a:pt x="1562" y="2109"/>
                    </a:lnTo>
                    <a:lnTo>
                      <a:pt x="1552" y="2073"/>
                    </a:lnTo>
                    <a:lnTo>
                      <a:pt x="1550" y="2033"/>
                    </a:lnTo>
                    <a:lnTo>
                      <a:pt x="1552" y="1994"/>
                    </a:lnTo>
                    <a:lnTo>
                      <a:pt x="1562" y="1956"/>
                    </a:lnTo>
                    <a:lnTo>
                      <a:pt x="1577" y="1922"/>
                    </a:lnTo>
                    <a:lnTo>
                      <a:pt x="1596" y="1891"/>
                    </a:lnTo>
                    <a:lnTo>
                      <a:pt x="1619" y="1862"/>
                    </a:lnTo>
                    <a:lnTo>
                      <a:pt x="1648" y="1838"/>
                    </a:lnTo>
                    <a:lnTo>
                      <a:pt x="1679" y="1818"/>
                    </a:lnTo>
                    <a:lnTo>
                      <a:pt x="1713" y="1803"/>
                    </a:lnTo>
                    <a:lnTo>
                      <a:pt x="1751" y="1794"/>
                    </a:lnTo>
                    <a:lnTo>
                      <a:pt x="1789" y="1791"/>
                    </a:lnTo>
                    <a:lnTo>
                      <a:pt x="1816" y="1792"/>
                    </a:lnTo>
                    <a:lnTo>
                      <a:pt x="1840" y="1798"/>
                    </a:lnTo>
                    <a:lnTo>
                      <a:pt x="1865" y="1804"/>
                    </a:lnTo>
                    <a:lnTo>
                      <a:pt x="1850" y="1782"/>
                    </a:lnTo>
                    <a:lnTo>
                      <a:pt x="1841" y="1762"/>
                    </a:lnTo>
                    <a:lnTo>
                      <a:pt x="1816" y="1758"/>
                    </a:lnTo>
                    <a:lnTo>
                      <a:pt x="1789" y="1757"/>
                    </a:lnTo>
                    <a:close/>
                    <a:moveTo>
                      <a:pt x="978" y="1757"/>
                    </a:moveTo>
                    <a:lnTo>
                      <a:pt x="937" y="1759"/>
                    </a:lnTo>
                    <a:lnTo>
                      <a:pt x="899" y="1768"/>
                    </a:lnTo>
                    <a:lnTo>
                      <a:pt x="863" y="1782"/>
                    </a:lnTo>
                    <a:lnTo>
                      <a:pt x="828" y="1801"/>
                    </a:lnTo>
                    <a:lnTo>
                      <a:pt x="798" y="1825"/>
                    </a:lnTo>
                    <a:lnTo>
                      <a:pt x="771" y="1852"/>
                    </a:lnTo>
                    <a:lnTo>
                      <a:pt x="748" y="1883"/>
                    </a:lnTo>
                    <a:lnTo>
                      <a:pt x="729" y="1916"/>
                    </a:lnTo>
                    <a:lnTo>
                      <a:pt x="715" y="1953"/>
                    </a:lnTo>
                    <a:lnTo>
                      <a:pt x="707" y="1992"/>
                    </a:lnTo>
                    <a:lnTo>
                      <a:pt x="703" y="2033"/>
                    </a:lnTo>
                    <a:lnTo>
                      <a:pt x="707" y="2074"/>
                    </a:lnTo>
                    <a:lnTo>
                      <a:pt x="715" y="2113"/>
                    </a:lnTo>
                    <a:lnTo>
                      <a:pt x="729" y="2149"/>
                    </a:lnTo>
                    <a:lnTo>
                      <a:pt x="748" y="2184"/>
                    </a:lnTo>
                    <a:lnTo>
                      <a:pt x="771" y="2214"/>
                    </a:lnTo>
                    <a:lnTo>
                      <a:pt x="798" y="2242"/>
                    </a:lnTo>
                    <a:lnTo>
                      <a:pt x="828" y="2265"/>
                    </a:lnTo>
                    <a:lnTo>
                      <a:pt x="863" y="2284"/>
                    </a:lnTo>
                    <a:lnTo>
                      <a:pt x="899" y="2298"/>
                    </a:lnTo>
                    <a:lnTo>
                      <a:pt x="937" y="2307"/>
                    </a:lnTo>
                    <a:lnTo>
                      <a:pt x="978" y="2310"/>
                    </a:lnTo>
                    <a:lnTo>
                      <a:pt x="1018" y="2307"/>
                    </a:lnTo>
                    <a:lnTo>
                      <a:pt x="1057" y="2298"/>
                    </a:lnTo>
                    <a:lnTo>
                      <a:pt x="1093" y="2284"/>
                    </a:lnTo>
                    <a:lnTo>
                      <a:pt x="1126" y="2265"/>
                    </a:lnTo>
                    <a:lnTo>
                      <a:pt x="1157" y="2242"/>
                    </a:lnTo>
                    <a:lnTo>
                      <a:pt x="1184" y="2214"/>
                    </a:lnTo>
                    <a:lnTo>
                      <a:pt x="1207" y="2184"/>
                    </a:lnTo>
                    <a:lnTo>
                      <a:pt x="1225" y="2149"/>
                    </a:lnTo>
                    <a:lnTo>
                      <a:pt x="1239" y="2113"/>
                    </a:lnTo>
                    <a:lnTo>
                      <a:pt x="1249" y="2074"/>
                    </a:lnTo>
                    <a:lnTo>
                      <a:pt x="1251" y="2033"/>
                    </a:lnTo>
                    <a:lnTo>
                      <a:pt x="1249" y="1992"/>
                    </a:lnTo>
                    <a:lnTo>
                      <a:pt x="1239" y="1953"/>
                    </a:lnTo>
                    <a:lnTo>
                      <a:pt x="1225" y="1916"/>
                    </a:lnTo>
                    <a:lnTo>
                      <a:pt x="1207" y="1883"/>
                    </a:lnTo>
                    <a:lnTo>
                      <a:pt x="1184" y="1852"/>
                    </a:lnTo>
                    <a:lnTo>
                      <a:pt x="1157" y="1825"/>
                    </a:lnTo>
                    <a:lnTo>
                      <a:pt x="1126" y="1801"/>
                    </a:lnTo>
                    <a:lnTo>
                      <a:pt x="1093" y="1782"/>
                    </a:lnTo>
                    <a:lnTo>
                      <a:pt x="1057" y="1768"/>
                    </a:lnTo>
                    <a:lnTo>
                      <a:pt x="1018" y="1759"/>
                    </a:lnTo>
                    <a:lnTo>
                      <a:pt x="978" y="1757"/>
                    </a:lnTo>
                    <a:close/>
                    <a:moveTo>
                      <a:pt x="2471" y="1756"/>
                    </a:moveTo>
                    <a:lnTo>
                      <a:pt x="2491" y="1801"/>
                    </a:lnTo>
                    <a:lnTo>
                      <a:pt x="2513" y="1844"/>
                    </a:lnTo>
                    <a:lnTo>
                      <a:pt x="2536" y="1883"/>
                    </a:lnTo>
                    <a:lnTo>
                      <a:pt x="2543" y="1865"/>
                    </a:lnTo>
                    <a:lnTo>
                      <a:pt x="2549" y="1847"/>
                    </a:lnTo>
                    <a:lnTo>
                      <a:pt x="2524" y="1812"/>
                    </a:lnTo>
                    <a:lnTo>
                      <a:pt x="2497" y="1782"/>
                    </a:lnTo>
                    <a:lnTo>
                      <a:pt x="2471" y="1756"/>
                    </a:lnTo>
                    <a:close/>
                    <a:moveTo>
                      <a:pt x="2509" y="1416"/>
                    </a:moveTo>
                    <a:lnTo>
                      <a:pt x="2501" y="1424"/>
                    </a:lnTo>
                    <a:lnTo>
                      <a:pt x="2513" y="1423"/>
                    </a:lnTo>
                    <a:lnTo>
                      <a:pt x="2509" y="1416"/>
                    </a:lnTo>
                    <a:close/>
                    <a:moveTo>
                      <a:pt x="2628" y="1358"/>
                    </a:moveTo>
                    <a:lnTo>
                      <a:pt x="2632" y="1365"/>
                    </a:lnTo>
                    <a:lnTo>
                      <a:pt x="2632" y="1358"/>
                    </a:lnTo>
                    <a:lnTo>
                      <a:pt x="2628" y="1358"/>
                    </a:lnTo>
                    <a:close/>
                    <a:moveTo>
                      <a:pt x="2166" y="1002"/>
                    </a:moveTo>
                    <a:lnTo>
                      <a:pt x="2129" y="1002"/>
                    </a:lnTo>
                    <a:lnTo>
                      <a:pt x="2094" y="1008"/>
                    </a:lnTo>
                    <a:lnTo>
                      <a:pt x="2061" y="1019"/>
                    </a:lnTo>
                    <a:lnTo>
                      <a:pt x="2030" y="1035"/>
                    </a:lnTo>
                    <a:lnTo>
                      <a:pt x="2003" y="1054"/>
                    </a:lnTo>
                    <a:lnTo>
                      <a:pt x="1977" y="1078"/>
                    </a:lnTo>
                    <a:lnTo>
                      <a:pt x="1955" y="1105"/>
                    </a:lnTo>
                    <a:lnTo>
                      <a:pt x="1935" y="1135"/>
                    </a:lnTo>
                    <a:lnTo>
                      <a:pt x="1918" y="1168"/>
                    </a:lnTo>
                    <a:lnTo>
                      <a:pt x="1905" y="1202"/>
                    </a:lnTo>
                    <a:lnTo>
                      <a:pt x="1895" y="1238"/>
                    </a:lnTo>
                    <a:lnTo>
                      <a:pt x="1888" y="1276"/>
                    </a:lnTo>
                    <a:lnTo>
                      <a:pt x="1885" y="1313"/>
                    </a:lnTo>
                    <a:lnTo>
                      <a:pt x="1886" y="1351"/>
                    </a:lnTo>
                    <a:lnTo>
                      <a:pt x="1892" y="1388"/>
                    </a:lnTo>
                    <a:lnTo>
                      <a:pt x="1902" y="1374"/>
                    </a:lnTo>
                    <a:lnTo>
                      <a:pt x="1916" y="1364"/>
                    </a:lnTo>
                    <a:lnTo>
                      <a:pt x="1932" y="1359"/>
                    </a:lnTo>
                    <a:lnTo>
                      <a:pt x="1951" y="1358"/>
                    </a:lnTo>
                    <a:lnTo>
                      <a:pt x="1971" y="1360"/>
                    </a:lnTo>
                    <a:lnTo>
                      <a:pt x="1992" y="1364"/>
                    </a:lnTo>
                    <a:lnTo>
                      <a:pt x="2014" y="1373"/>
                    </a:lnTo>
                    <a:lnTo>
                      <a:pt x="2038" y="1382"/>
                    </a:lnTo>
                    <a:lnTo>
                      <a:pt x="2060" y="1394"/>
                    </a:lnTo>
                    <a:lnTo>
                      <a:pt x="2084" y="1407"/>
                    </a:lnTo>
                    <a:lnTo>
                      <a:pt x="2106" y="1421"/>
                    </a:lnTo>
                    <a:lnTo>
                      <a:pt x="2128" y="1435"/>
                    </a:lnTo>
                    <a:lnTo>
                      <a:pt x="2148" y="1449"/>
                    </a:lnTo>
                    <a:lnTo>
                      <a:pt x="2167" y="1463"/>
                    </a:lnTo>
                    <a:lnTo>
                      <a:pt x="2184" y="1476"/>
                    </a:lnTo>
                    <a:lnTo>
                      <a:pt x="2199" y="1488"/>
                    </a:lnTo>
                    <a:lnTo>
                      <a:pt x="2211" y="1498"/>
                    </a:lnTo>
                    <a:lnTo>
                      <a:pt x="2219" y="1505"/>
                    </a:lnTo>
                    <a:lnTo>
                      <a:pt x="2226" y="1510"/>
                    </a:lnTo>
                    <a:lnTo>
                      <a:pt x="2228" y="1512"/>
                    </a:lnTo>
                    <a:lnTo>
                      <a:pt x="2226" y="1511"/>
                    </a:lnTo>
                    <a:lnTo>
                      <a:pt x="2218" y="1508"/>
                    </a:lnTo>
                    <a:lnTo>
                      <a:pt x="2209" y="1503"/>
                    </a:lnTo>
                    <a:lnTo>
                      <a:pt x="2195" y="1497"/>
                    </a:lnTo>
                    <a:lnTo>
                      <a:pt x="2178" y="1490"/>
                    </a:lnTo>
                    <a:lnTo>
                      <a:pt x="2159" y="1483"/>
                    </a:lnTo>
                    <a:lnTo>
                      <a:pt x="2137" y="1475"/>
                    </a:lnTo>
                    <a:lnTo>
                      <a:pt x="2114" y="1468"/>
                    </a:lnTo>
                    <a:lnTo>
                      <a:pt x="2090" y="1461"/>
                    </a:lnTo>
                    <a:lnTo>
                      <a:pt x="2066" y="1455"/>
                    </a:lnTo>
                    <a:lnTo>
                      <a:pt x="2041" y="1450"/>
                    </a:lnTo>
                    <a:lnTo>
                      <a:pt x="2017" y="1447"/>
                    </a:lnTo>
                    <a:lnTo>
                      <a:pt x="1992" y="1446"/>
                    </a:lnTo>
                    <a:lnTo>
                      <a:pt x="1970" y="1447"/>
                    </a:lnTo>
                    <a:lnTo>
                      <a:pt x="1949" y="1450"/>
                    </a:lnTo>
                    <a:lnTo>
                      <a:pt x="1930" y="1457"/>
                    </a:lnTo>
                    <a:lnTo>
                      <a:pt x="1914" y="1467"/>
                    </a:lnTo>
                    <a:lnTo>
                      <a:pt x="1900" y="1481"/>
                    </a:lnTo>
                    <a:lnTo>
                      <a:pt x="1891" y="1498"/>
                    </a:lnTo>
                    <a:lnTo>
                      <a:pt x="1877" y="1541"/>
                    </a:lnTo>
                    <a:lnTo>
                      <a:pt x="1870" y="1583"/>
                    </a:lnTo>
                    <a:lnTo>
                      <a:pt x="1869" y="1625"/>
                    </a:lnTo>
                    <a:lnTo>
                      <a:pt x="1875" y="1665"/>
                    </a:lnTo>
                    <a:lnTo>
                      <a:pt x="1884" y="1704"/>
                    </a:lnTo>
                    <a:lnTo>
                      <a:pt x="1899" y="1739"/>
                    </a:lnTo>
                    <a:lnTo>
                      <a:pt x="1917" y="1773"/>
                    </a:lnTo>
                    <a:lnTo>
                      <a:pt x="1939" y="1802"/>
                    </a:lnTo>
                    <a:lnTo>
                      <a:pt x="1962" y="1827"/>
                    </a:lnTo>
                    <a:lnTo>
                      <a:pt x="1989" y="1847"/>
                    </a:lnTo>
                    <a:lnTo>
                      <a:pt x="2015" y="1862"/>
                    </a:lnTo>
                    <a:lnTo>
                      <a:pt x="2043" y="1871"/>
                    </a:lnTo>
                    <a:lnTo>
                      <a:pt x="2038" y="1853"/>
                    </a:lnTo>
                    <a:lnTo>
                      <a:pt x="2038" y="1833"/>
                    </a:lnTo>
                    <a:lnTo>
                      <a:pt x="2043" y="1814"/>
                    </a:lnTo>
                    <a:lnTo>
                      <a:pt x="2053" y="1794"/>
                    </a:lnTo>
                    <a:lnTo>
                      <a:pt x="2066" y="1775"/>
                    </a:lnTo>
                    <a:lnTo>
                      <a:pt x="2082" y="1756"/>
                    </a:lnTo>
                    <a:lnTo>
                      <a:pt x="2101" y="1736"/>
                    </a:lnTo>
                    <a:lnTo>
                      <a:pt x="2121" y="1718"/>
                    </a:lnTo>
                    <a:lnTo>
                      <a:pt x="2142" y="1701"/>
                    </a:lnTo>
                    <a:lnTo>
                      <a:pt x="2165" y="1684"/>
                    </a:lnTo>
                    <a:lnTo>
                      <a:pt x="2187" y="1668"/>
                    </a:lnTo>
                    <a:lnTo>
                      <a:pt x="2209" y="1655"/>
                    </a:lnTo>
                    <a:lnTo>
                      <a:pt x="2228" y="1642"/>
                    </a:lnTo>
                    <a:lnTo>
                      <a:pt x="2245" y="1632"/>
                    </a:lnTo>
                    <a:lnTo>
                      <a:pt x="2260" y="1623"/>
                    </a:lnTo>
                    <a:lnTo>
                      <a:pt x="2272" y="1618"/>
                    </a:lnTo>
                    <a:lnTo>
                      <a:pt x="2279" y="1613"/>
                    </a:lnTo>
                    <a:lnTo>
                      <a:pt x="2281" y="1612"/>
                    </a:lnTo>
                    <a:lnTo>
                      <a:pt x="2280" y="1614"/>
                    </a:lnTo>
                    <a:lnTo>
                      <a:pt x="2276" y="1622"/>
                    </a:lnTo>
                    <a:lnTo>
                      <a:pt x="2271" y="1634"/>
                    </a:lnTo>
                    <a:lnTo>
                      <a:pt x="2262" y="1649"/>
                    </a:lnTo>
                    <a:lnTo>
                      <a:pt x="2254" y="1668"/>
                    </a:lnTo>
                    <a:lnTo>
                      <a:pt x="2244" y="1690"/>
                    </a:lnTo>
                    <a:lnTo>
                      <a:pt x="2233" y="1715"/>
                    </a:lnTo>
                    <a:lnTo>
                      <a:pt x="2223" y="1741"/>
                    </a:lnTo>
                    <a:lnTo>
                      <a:pt x="2213" y="1769"/>
                    </a:lnTo>
                    <a:lnTo>
                      <a:pt x="2203" y="1797"/>
                    </a:lnTo>
                    <a:lnTo>
                      <a:pt x="2195" y="1826"/>
                    </a:lnTo>
                    <a:lnTo>
                      <a:pt x="2188" y="1855"/>
                    </a:lnTo>
                    <a:lnTo>
                      <a:pt x="2184" y="1884"/>
                    </a:lnTo>
                    <a:lnTo>
                      <a:pt x="2181" y="1911"/>
                    </a:lnTo>
                    <a:lnTo>
                      <a:pt x="2182" y="1937"/>
                    </a:lnTo>
                    <a:lnTo>
                      <a:pt x="2185" y="1962"/>
                    </a:lnTo>
                    <a:lnTo>
                      <a:pt x="2193" y="1983"/>
                    </a:lnTo>
                    <a:lnTo>
                      <a:pt x="2204" y="2003"/>
                    </a:lnTo>
                    <a:lnTo>
                      <a:pt x="2221" y="2021"/>
                    </a:lnTo>
                    <a:lnTo>
                      <a:pt x="2243" y="2035"/>
                    </a:lnTo>
                    <a:lnTo>
                      <a:pt x="2266" y="2048"/>
                    </a:lnTo>
                    <a:lnTo>
                      <a:pt x="2293" y="2058"/>
                    </a:lnTo>
                    <a:lnTo>
                      <a:pt x="2322" y="2065"/>
                    </a:lnTo>
                    <a:lnTo>
                      <a:pt x="2352" y="2071"/>
                    </a:lnTo>
                    <a:lnTo>
                      <a:pt x="2383" y="2073"/>
                    </a:lnTo>
                    <a:lnTo>
                      <a:pt x="2414" y="2073"/>
                    </a:lnTo>
                    <a:lnTo>
                      <a:pt x="2444" y="2071"/>
                    </a:lnTo>
                    <a:lnTo>
                      <a:pt x="2472" y="2065"/>
                    </a:lnTo>
                    <a:lnTo>
                      <a:pt x="2499" y="2058"/>
                    </a:lnTo>
                    <a:lnTo>
                      <a:pt x="2524" y="2048"/>
                    </a:lnTo>
                    <a:lnTo>
                      <a:pt x="2544" y="2036"/>
                    </a:lnTo>
                    <a:lnTo>
                      <a:pt x="2562" y="2022"/>
                    </a:lnTo>
                    <a:lnTo>
                      <a:pt x="2574" y="2006"/>
                    </a:lnTo>
                    <a:lnTo>
                      <a:pt x="2549" y="1990"/>
                    </a:lnTo>
                    <a:lnTo>
                      <a:pt x="2527" y="1970"/>
                    </a:lnTo>
                    <a:lnTo>
                      <a:pt x="2504" y="1947"/>
                    </a:lnTo>
                    <a:lnTo>
                      <a:pt x="2485" y="1921"/>
                    </a:lnTo>
                    <a:lnTo>
                      <a:pt x="2467" y="1892"/>
                    </a:lnTo>
                    <a:lnTo>
                      <a:pt x="2450" y="1861"/>
                    </a:lnTo>
                    <a:lnTo>
                      <a:pt x="2435" y="1830"/>
                    </a:lnTo>
                    <a:lnTo>
                      <a:pt x="2421" y="1799"/>
                    </a:lnTo>
                    <a:lnTo>
                      <a:pt x="2409" y="1769"/>
                    </a:lnTo>
                    <a:lnTo>
                      <a:pt x="2399" y="1738"/>
                    </a:lnTo>
                    <a:lnTo>
                      <a:pt x="2389" y="1710"/>
                    </a:lnTo>
                    <a:lnTo>
                      <a:pt x="2382" y="1686"/>
                    </a:lnTo>
                    <a:lnTo>
                      <a:pt x="2375" y="1663"/>
                    </a:lnTo>
                    <a:lnTo>
                      <a:pt x="2371" y="1645"/>
                    </a:lnTo>
                    <a:lnTo>
                      <a:pt x="2368" y="1631"/>
                    </a:lnTo>
                    <a:lnTo>
                      <a:pt x="2366" y="1622"/>
                    </a:lnTo>
                    <a:lnTo>
                      <a:pt x="2365" y="1619"/>
                    </a:lnTo>
                    <a:lnTo>
                      <a:pt x="2368" y="1619"/>
                    </a:lnTo>
                    <a:lnTo>
                      <a:pt x="2375" y="1622"/>
                    </a:lnTo>
                    <a:lnTo>
                      <a:pt x="2389" y="1627"/>
                    </a:lnTo>
                    <a:lnTo>
                      <a:pt x="2406" y="1635"/>
                    </a:lnTo>
                    <a:lnTo>
                      <a:pt x="2426" y="1646"/>
                    </a:lnTo>
                    <a:lnTo>
                      <a:pt x="2450" y="1661"/>
                    </a:lnTo>
                    <a:lnTo>
                      <a:pt x="2477" y="1679"/>
                    </a:lnTo>
                    <a:lnTo>
                      <a:pt x="2504" y="1702"/>
                    </a:lnTo>
                    <a:lnTo>
                      <a:pt x="2533" y="1729"/>
                    </a:lnTo>
                    <a:lnTo>
                      <a:pt x="2563" y="1761"/>
                    </a:lnTo>
                    <a:lnTo>
                      <a:pt x="2593" y="1800"/>
                    </a:lnTo>
                    <a:lnTo>
                      <a:pt x="2622" y="1843"/>
                    </a:lnTo>
                    <a:lnTo>
                      <a:pt x="2651" y="1894"/>
                    </a:lnTo>
                    <a:lnTo>
                      <a:pt x="2668" y="1881"/>
                    </a:lnTo>
                    <a:lnTo>
                      <a:pt x="2685" y="1864"/>
                    </a:lnTo>
                    <a:lnTo>
                      <a:pt x="2701" y="1842"/>
                    </a:lnTo>
                    <a:lnTo>
                      <a:pt x="2716" y="1818"/>
                    </a:lnTo>
                    <a:lnTo>
                      <a:pt x="2729" y="1791"/>
                    </a:lnTo>
                    <a:lnTo>
                      <a:pt x="2739" y="1762"/>
                    </a:lnTo>
                    <a:lnTo>
                      <a:pt x="2749" y="1731"/>
                    </a:lnTo>
                    <a:lnTo>
                      <a:pt x="2755" y="1701"/>
                    </a:lnTo>
                    <a:lnTo>
                      <a:pt x="2760" y="1669"/>
                    </a:lnTo>
                    <a:lnTo>
                      <a:pt x="2761" y="1638"/>
                    </a:lnTo>
                    <a:lnTo>
                      <a:pt x="2760" y="1609"/>
                    </a:lnTo>
                    <a:lnTo>
                      <a:pt x="2755" y="1581"/>
                    </a:lnTo>
                    <a:lnTo>
                      <a:pt x="2747" y="1555"/>
                    </a:lnTo>
                    <a:lnTo>
                      <a:pt x="2734" y="1532"/>
                    </a:lnTo>
                    <a:lnTo>
                      <a:pt x="2718" y="1514"/>
                    </a:lnTo>
                    <a:lnTo>
                      <a:pt x="2699" y="1500"/>
                    </a:lnTo>
                    <a:lnTo>
                      <a:pt x="2676" y="1490"/>
                    </a:lnTo>
                    <a:lnTo>
                      <a:pt x="2652" y="1484"/>
                    </a:lnTo>
                    <a:lnTo>
                      <a:pt x="2624" y="1479"/>
                    </a:lnTo>
                    <a:lnTo>
                      <a:pt x="2596" y="1478"/>
                    </a:lnTo>
                    <a:lnTo>
                      <a:pt x="2566" y="1479"/>
                    </a:lnTo>
                    <a:lnTo>
                      <a:pt x="2536" y="1483"/>
                    </a:lnTo>
                    <a:lnTo>
                      <a:pt x="2508" y="1487"/>
                    </a:lnTo>
                    <a:lnTo>
                      <a:pt x="2480" y="1492"/>
                    </a:lnTo>
                    <a:lnTo>
                      <a:pt x="2453" y="1498"/>
                    </a:lnTo>
                    <a:lnTo>
                      <a:pt x="2430" y="1504"/>
                    </a:lnTo>
                    <a:lnTo>
                      <a:pt x="2408" y="1510"/>
                    </a:lnTo>
                    <a:lnTo>
                      <a:pt x="2391" y="1515"/>
                    </a:lnTo>
                    <a:lnTo>
                      <a:pt x="2377" y="1519"/>
                    </a:lnTo>
                    <a:lnTo>
                      <a:pt x="2369" y="1522"/>
                    </a:lnTo>
                    <a:lnTo>
                      <a:pt x="2367" y="1523"/>
                    </a:lnTo>
                    <a:lnTo>
                      <a:pt x="2368" y="1520"/>
                    </a:lnTo>
                    <a:lnTo>
                      <a:pt x="2371" y="1513"/>
                    </a:lnTo>
                    <a:lnTo>
                      <a:pt x="2377" y="1501"/>
                    </a:lnTo>
                    <a:lnTo>
                      <a:pt x="2386" y="1486"/>
                    </a:lnTo>
                    <a:lnTo>
                      <a:pt x="2395" y="1468"/>
                    </a:lnTo>
                    <a:lnTo>
                      <a:pt x="2408" y="1447"/>
                    </a:lnTo>
                    <a:lnTo>
                      <a:pt x="2422" y="1427"/>
                    </a:lnTo>
                    <a:lnTo>
                      <a:pt x="2437" y="1404"/>
                    </a:lnTo>
                    <a:lnTo>
                      <a:pt x="2454" y="1382"/>
                    </a:lnTo>
                    <a:lnTo>
                      <a:pt x="2472" y="1361"/>
                    </a:lnTo>
                    <a:lnTo>
                      <a:pt x="2492" y="1341"/>
                    </a:lnTo>
                    <a:lnTo>
                      <a:pt x="2512" y="1324"/>
                    </a:lnTo>
                    <a:lnTo>
                      <a:pt x="2532" y="1310"/>
                    </a:lnTo>
                    <a:lnTo>
                      <a:pt x="2553" y="1299"/>
                    </a:lnTo>
                    <a:lnTo>
                      <a:pt x="2576" y="1293"/>
                    </a:lnTo>
                    <a:lnTo>
                      <a:pt x="2598" y="1292"/>
                    </a:lnTo>
                    <a:lnTo>
                      <a:pt x="2596" y="1264"/>
                    </a:lnTo>
                    <a:lnTo>
                      <a:pt x="2590" y="1236"/>
                    </a:lnTo>
                    <a:lnTo>
                      <a:pt x="2580" y="1208"/>
                    </a:lnTo>
                    <a:lnTo>
                      <a:pt x="2566" y="1181"/>
                    </a:lnTo>
                    <a:lnTo>
                      <a:pt x="2551" y="1155"/>
                    </a:lnTo>
                    <a:lnTo>
                      <a:pt x="2533" y="1130"/>
                    </a:lnTo>
                    <a:lnTo>
                      <a:pt x="2513" y="1107"/>
                    </a:lnTo>
                    <a:lnTo>
                      <a:pt x="2491" y="1087"/>
                    </a:lnTo>
                    <a:lnTo>
                      <a:pt x="2468" y="1068"/>
                    </a:lnTo>
                    <a:lnTo>
                      <a:pt x="2444" y="1053"/>
                    </a:lnTo>
                    <a:lnTo>
                      <a:pt x="2419" y="1040"/>
                    </a:lnTo>
                    <a:lnTo>
                      <a:pt x="2394" y="1031"/>
                    </a:lnTo>
                    <a:lnTo>
                      <a:pt x="2369" y="1025"/>
                    </a:lnTo>
                    <a:lnTo>
                      <a:pt x="2345" y="1023"/>
                    </a:lnTo>
                    <a:lnTo>
                      <a:pt x="2322" y="1025"/>
                    </a:lnTo>
                    <a:lnTo>
                      <a:pt x="2300" y="1032"/>
                    </a:lnTo>
                    <a:lnTo>
                      <a:pt x="2280" y="1044"/>
                    </a:lnTo>
                    <a:lnTo>
                      <a:pt x="2262" y="1060"/>
                    </a:lnTo>
                    <a:lnTo>
                      <a:pt x="2251" y="1076"/>
                    </a:lnTo>
                    <a:lnTo>
                      <a:pt x="2244" y="1097"/>
                    </a:lnTo>
                    <a:lnTo>
                      <a:pt x="2240" y="1120"/>
                    </a:lnTo>
                    <a:lnTo>
                      <a:pt x="2236" y="1147"/>
                    </a:lnTo>
                    <a:lnTo>
                      <a:pt x="2236" y="1175"/>
                    </a:lnTo>
                    <a:lnTo>
                      <a:pt x="2239" y="1207"/>
                    </a:lnTo>
                    <a:lnTo>
                      <a:pt x="2242" y="1238"/>
                    </a:lnTo>
                    <a:lnTo>
                      <a:pt x="2246" y="1269"/>
                    </a:lnTo>
                    <a:lnTo>
                      <a:pt x="2250" y="1300"/>
                    </a:lnTo>
                    <a:lnTo>
                      <a:pt x="2257" y="1331"/>
                    </a:lnTo>
                    <a:lnTo>
                      <a:pt x="2262" y="1359"/>
                    </a:lnTo>
                    <a:lnTo>
                      <a:pt x="2268" y="1383"/>
                    </a:lnTo>
                    <a:lnTo>
                      <a:pt x="2274" y="1406"/>
                    </a:lnTo>
                    <a:lnTo>
                      <a:pt x="2278" y="1426"/>
                    </a:lnTo>
                    <a:lnTo>
                      <a:pt x="2282" y="1440"/>
                    </a:lnTo>
                    <a:lnTo>
                      <a:pt x="2284" y="1448"/>
                    </a:lnTo>
                    <a:lnTo>
                      <a:pt x="2286" y="1451"/>
                    </a:lnTo>
                    <a:lnTo>
                      <a:pt x="2283" y="1449"/>
                    </a:lnTo>
                    <a:lnTo>
                      <a:pt x="2279" y="1443"/>
                    </a:lnTo>
                    <a:lnTo>
                      <a:pt x="2271" y="1433"/>
                    </a:lnTo>
                    <a:lnTo>
                      <a:pt x="2261" y="1420"/>
                    </a:lnTo>
                    <a:lnTo>
                      <a:pt x="2249" y="1404"/>
                    </a:lnTo>
                    <a:lnTo>
                      <a:pt x="2236" y="1385"/>
                    </a:lnTo>
                    <a:lnTo>
                      <a:pt x="2223" y="1364"/>
                    </a:lnTo>
                    <a:lnTo>
                      <a:pt x="2209" y="1340"/>
                    </a:lnTo>
                    <a:lnTo>
                      <a:pt x="2195" y="1314"/>
                    </a:lnTo>
                    <a:lnTo>
                      <a:pt x="2182" y="1287"/>
                    </a:lnTo>
                    <a:lnTo>
                      <a:pt x="2170" y="1260"/>
                    </a:lnTo>
                    <a:lnTo>
                      <a:pt x="2161" y="1231"/>
                    </a:lnTo>
                    <a:lnTo>
                      <a:pt x="2153" y="1202"/>
                    </a:lnTo>
                    <a:lnTo>
                      <a:pt x="2148" y="1172"/>
                    </a:lnTo>
                    <a:lnTo>
                      <a:pt x="2147" y="1143"/>
                    </a:lnTo>
                    <a:lnTo>
                      <a:pt x="2149" y="1114"/>
                    </a:lnTo>
                    <a:lnTo>
                      <a:pt x="2155" y="1086"/>
                    </a:lnTo>
                    <a:lnTo>
                      <a:pt x="2166" y="1058"/>
                    </a:lnTo>
                    <a:lnTo>
                      <a:pt x="2183" y="1032"/>
                    </a:lnTo>
                    <a:lnTo>
                      <a:pt x="2204" y="1007"/>
                    </a:lnTo>
                    <a:lnTo>
                      <a:pt x="2166" y="1002"/>
                    </a:lnTo>
                    <a:close/>
                    <a:moveTo>
                      <a:pt x="1671" y="745"/>
                    </a:moveTo>
                    <a:lnTo>
                      <a:pt x="1588" y="750"/>
                    </a:lnTo>
                    <a:lnTo>
                      <a:pt x="1508" y="760"/>
                    </a:lnTo>
                    <a:lnTo>
                      <a:pt x="1429" y="777"/>
                    </a:lnTo>
                    <a:lnTo>
                      <a:pt x="1353" y="800"/>
                    </a:lnTo>
                    <a:lnTo>
                      <a:pt x="1277" y="828"/>
                    </a:lnTo>
                    <a:lnTo>
                      <a:pt x="1203" y="862"/>
                    </a:lnTo>
                    <a:lnTo>
                      <a:pt x="1132" y="901"/>
                    </a:lnTo>
                    <a:lnTo>
                      <a:pt x="1063" y="947"/>
                    </a:lnTo>
                    <a:lnTo>
                      <a:pt x="997" y="997"/>
                    </a:lnTo>
                    <a:lnTo>
                      <a:pt x="933" y="1053"/>
                    </a:lnTo>
                    <a:lnTo>
                      <a:pt x="905" y="1082"/>
                    </a:lnTo>
                    <a:lnTo>
                      <a:pt x="967" y="1056"/>
                    </a:lnTo>
                    <a:lnTo>
                      <a:pt x="1032" y="1033"/>
                    </a:lnTo>
                    <a:lnTo>
                      <a:pt x="1098" y="1013"/>
                    </a:lnTo>
                    <a:lnTo>
                      <a:pt x="1167" y="999"/>
                    </a:lnTo>
                    <a:lnTo>
                      <a:pt x="1237" y="989"/>
                    </a:lnTo>
                    <a:lnTo>
                      <a:pt x="1310" y="982"/>
                    </a:lnTo>
                    <a:lnTo>
                      <a:pt x="1383" y="980"/>
                    </a:lnTo>
                    <a:lnTo>
                      <a:pt x="1461" y="982"/>
                    </a:lnTo>
                    <a:lnTo>
                      <a:pt x="1538" y="990"/>
                    </a:lnTo>
                    <a:lnTo>
                      <a:pt x="1613" y="1002"/>
                    </a:lnTo>
                    <a:lnTo>
                      <a:pt x="1686" y="1018"/>
                    </a:lnTo>
                    <a:lnTo>
                      <a:pt x="1756" y="1039"/>
                    </a:lnTo>
                    <a:lnTo>
                      <a:pt x="1823" y="1066"/>
                    </a:lnTo>
                    <a:lnTo>
                      <a:pt x="1888" y="1098"/>
                    </a:lnTo>
                    <a:lnTo>
                      <a:pt x="1901" y="1075"/>
                    </a:lnTo>
                    <a:lnTo>
                      <a:pt x="1916" y="1053"/>
                    </a:lnTo>
                    <a:lnTo>
                      <a:pt x="1942" y="1026"/>
                    </a:lnTo>
                    <a:lnTo>
                      <a:pt x="1968" y="1003"/>
                    </a:lnTo>
                    <a:lnTo>
                      <a:pt x="1997" y="983"/>
                    </a:lnTo>
                    <a:lnTo>
                      <a:pt x="2028" y="967"/>
                    </a:lnTo>
                    <a:lnTo>
                      <a:pt x="2060" y="955"/>
                    </a:lnTo>
                    <a:lnTo>
                      <a:pt x="2093" y="947"/>
                    </a:lnTo>
                    <a:lnTo>
                      <a:pt x="2012" y="888"/>
                    </a:lnTo>
                    <a:lnTo>
                      <a:pt x="1928" y="837"/>
                    </a:lnTo>
                    <a:lnTo>
                      <a:pt x="1841" y="789"/>
                    </a:lnTo>
                    <a:lnTo>
                      <a:pt x="1752" y="747"/>
                    </a:lnTo>
                    <a:lnTo>
                      <a:pt x="1671" y="745"/>
                    </a:lnTo>
                    <a:close/>
                    <a:moveTo>
                      <a:pt x="920" y="581"/>
                    </a:moveTo>
                    <a:lnTo>
                      <a:pt x="821" y="584"/>
                    </a:lnTo>
                    <a:lnTo>
                      <a:pt x="724" y="592"/>
                    </a:lnTo>
                    <a:lnTo>
                      <a:pt x="630" y="602"/>
                    </a:lnTo>
                    <a:lnTo>
                      <a:pt x="539" y="619"/>
                    </a:lnTo>
                    <a:lnTo>
                      <a:pt x="452" y="638"/>
                    </a:lnTo>
                    <a:lnTo>
                      <a:pt x="368" y="661"/>
                    </a:lnTo>
                    <a:lnTo>
                      <a:pt x="321" y="732"/>
                    </a:lnTo>
                    <a:lnTo>
                      <a:pt x="279" y="806"/>
                    </a:lnTo>
                    <a:lnTo>
                      <a:pt x="241" y="883"/>
                    </a:lnTo>
                    <a:lnTo>
                      <a:pt x="209" y="963"/>
                    </a:lnTo>
                    <a:lnTo>
                      <a:pt x="182" y="1046"/>
                    </a:lnTo>
                    <a:lnTo>
                      <a:pt x="160" y="1131"/>
                    </a:lnTo>
                    <a:lnTo>
                      <a:pt x="145" y="1218"/>
                    </a:lnTo>
                    <a:lnTo>
                      <a:pt x="136" y="1307"/>
                    </a:lnTo>
                    <a:lnTo>
                      <a:pt x="132" y="1397"/>
                    </a:lnTo>
                    <a:lnTo>
                      <a:pt x="136" y="1486"/>
                    </a:lnTo>
                    <a:lnTo>
                      <a:pt x="144" y="1572"/>
                    </a:lnTo>
                    <a:lnTo>
                      <a:pt x="159" y="1657"/>
                    </a:lnTo>
                    <a:lnTo>
                      <a:pt x="179" y="1739"/>
                    </a:lnTo>
                    <a:lnTo>
                      <a:pt x="204" y="1820"/>
                    </a:lnTo>
                    <a:lnTo>
                      <a:pt x="235" y="1898"/>
                    </a:lnTo>
                    <a:lnTo>
                      <a:pt x="270" y="1974"/>
                    </a:lnTo>
                    <a:lnTo>
                      <a:pt x="311" y="2047"/>
                    </a:lnTo>
                    <a:lnTo>
                      <a:pt x="354" y="2116"/>
                    </a:lnTo>
                    <a:lnTo>
                      <a:pt x="403" y="2183"/>
                    </a:lnTo>
                    <a:lnTo>
                      <a:pt x="397" y="2114"/>
                    </a:lnTo>
                    <a:lnTo>
                      <a:pt x="395" y="2045"/>
                    </a:lnTo>
                    <a:lnTo>
                      <a:pt x="397" y="1966"/>
                    </a:lnTo>
                    <a:lnTo>
                      <a:pt x="402" y="1891"/>
                    </a:lnTo>
                    <a:lnTo>
                      <a:pt x="411" y="1818"/>
                    </a:lnTo>
                    <a:lnTo>
                      <a:pt x="423" y="1749"/>
                    </a:lnTo>
                    <a:lnTo>
                      <a:pt x="438" y="1683"/>
                    </a:lnTo>
                    <a:lnTo>
                      <a:pt x="456" y="1621"/>
                    </a:lnTo>
                    <a:lnTo>
                      <a:pt x="477" y="1561"/>
                    </a:lnTo>
                    <a:lnTo>
                      <a:pt x="501" y="1504"/>
                    </a:lnTo>
                    <a:lnTo>
                      <a:pt x="525" y="1431"/>
                    </a:lnTo>
                    <a:lnTo>
                      <a:pt x="555" y="1359"/>
                    </a:lnTo>
                    <a:lnTo>
                      <a:pt x="591" y="1286"/>
                    </a:lnTo>
                    <a:lnTo>
                      <a:pt x="632" y="1216"/>
                    </a:lnTo>
                    <a:lnTo>
                      <a:pt x="678" y="1147"/>
                    </a:lnTo>
                    <a:lnTo>
                      <a:pt x="728" y="1081"/>
                    </a:lnTo>
                    <a:lnTo>
                      <a:pt x="784" y="1017"/>
                    </a:lnTo>
                    <a:lnTo>
                      <a:pt x="843" y="956"/>
                    </a:lnTo>
                    <a:lnTo>
                      <a:pt x="908" y="898"/>
                    </a:lnTo>
                    <a:lnTo>
                      <a:pt x="977" y="845"/>
                    </a:lnTo>
                    <a:lnTo>
                      <a:pt x="1047" y="798"/>
                    </a:lnTo>
                    <a:lnTo>
                      <a:pt x="1121" y="756"/>
                    </a:lnTo>
                    <a:lnTo>
                      <a:pt x="1196" y="719"/>
                    </a:lnTo>
                    <a:lnTo>
                      <a:pt x="1274" y="688"/>
                    </a:lnTo>
                    <a:lnTo>
                      <a:pt x="1353" y="661"/>
                    </a:lnTo>
                    <a:lnTo>
                      <a:pt x="1434" y="640"/>
                    </a:lnTo>
                    <a:lnTo>
                      <a:pt x="1330" y="619"/>
                    </a:lnTo>
                    <a:lnTo>
                      <a:pt x="1227" y="601"/>
                    </a:lnTo>
                    <a:lnTo>
                      <a:pt x="1123" y="589"/>
                    </a:lnTo>
                    <a:lnTo>
                      <a:pt x="1021" y="583"/>
                    </a:lnTo>
                    <a:lnTo>
                      <a:pt x="920" y="581"/>
                    </a:lnTo>
                    <a:close/>
                    <a:moveTo>
                      <a:pt x="1383" y="133"/>
                    </a:moveTo>
                    <a:lnTo>
                      <a:pt x="1293" y="136"/>
                    </a:lnTo>
                    <a:lnTo>
                      <a:pt x="1203" y="146"/>
                    </a:lnTo>
                    <a:lnTo>
                      <a:pt x="1117" y="162"/>
                    </a:lnTo>
                    <a:lnTo>
                      <a:pt x="1031" y="185"/>
                    </a:lnTo>
                    <a:lnTo>
                      <a:pt x="949" y="213"/>
                    </a:lnTo>
                    <a:lnTo>
                      <a:pt x="869" y="246"/>
                    </a:lnTo>
                    <a:lnTo>
                      <a:pt x="792" y="284"/>
                    </a:lnTo>
                    <a:lnTo>
                      <a:pt x="717" y="328"/>
                    </a:lnTo>
                    <a:lnTo>
                      <a:pt x="647" y="377"/>
                    </a:lnTo>
                    <a:lnTo>
                      <a:pt x="580" y="431"/>
                    </a:lnTo>
                    <a:lnTo>
                      <a:pt x="517" y="488"/>
                    </a:lnTo>
                    <a:lnTo>
                      <a:pt x="597" y="474"/>
                    </a:lnTo>
                    <a:lnTo>
                      <a:pt x="679" y="463"/>
                    </a:lnTo>
                    <a:lnTo>
                      <a:pt x="763" y="456"/>
                    </a:lnTo>
                    <a:lnTo>
                      <a:pt x="849" y="451"/>
                    </a:lnTo>
                    <a:lnTo>
                      <a:pt x="937" y="450"/>
                    </a:lnTo>
                    <a:lnTo>
                      <a:pt x="1026" y="452"/>
                    </a:lnTo>
                    <a:lnTo>
                      <a:pt x="1116" y="458"/>
                    </a:lnTo>
                    <a:lnTo>
                      <a:pt x="1206" y="467"/>
                    </a:lnTo>
                    <a:lnTo>
                      <a:pt x="1297" y="479"/>
                    </a:lnTo>
                    <a:lnTo>
                      <a:pt x="1388" y="497"/>
                    </a:lnTo>
                    <a:lnTo>
                      <a:pt x="1478" y="517"/>
                    </a:lnTo>
                    <a:lnTo>
                      <a:pt x="1569" y="542"/>
                    </a:lnTo>
                    <a:lnTo>
                      <a:pt x="1659" y="570"/>
                    </a:lnTo>
                    <a:lnTo>
                      <a:pt x="1747" y="604"/>
                    </a:lnTo>
                    <a:lnTo>
                      <a:pt x="1835" y="641"/>
                    </a:lnTo>
                    <a:lnTo>
                      <a:pt x="1922" y="683"/>
                    </a:lnTo>
                    <a:lnTo>
                      <a:pt x="2006" y="730"/>
                    </a:lnTo>
                    <a:lnTo>
                      <a:pt x="2088" y="780"/>
                    </a:lnTo>
                    <a:lnTo>
                      <a:pt x="2167" y="837"/>
                    </a:lnTo>
                    <a:lnTo>
                      <a:pt x="2244" y="897"/>
                    </a:lnTo>
                    <a:lnTo>
                      <a:pt x="2319" y="963"/>
                    </a:lnTo>
                    <a:lnTo>
                      <a:pt x="2345" y="960"/>
                    </a:lnTo>
                    <a:lnTo>
                      <a:pt x="2382" y="963"/>
                    </a:lnTo>
                    <a:lnTo>
                      <a:pt x="2418" y="972"/>
                    </a:lnTo>
                    <a:lnTo>
                      <a:pt x="2453" y="986"/>
                    </a:lnTo>
                    <a:lnTo>
                      <a:pt x="2487" y="1006"/>
                    </a:lnTo>
                    <a:lnTo>
                      <a:pt x="2520" y="1030"/>
                    </a:lnTo>
                    <a:lnTo>
                      <a:pt x="2550" y="1057"/>
                    </a:lnTo>
                    <a:lnTo>
                      <a:pt x="2578" y="1087"/>
                    </a:lnTo>
                    <a:lnTo>
                      <a:pt x="2603" y="1120"/>
                    </a:lnTo>
                    <a:lnTo>
                      <a:pt x="2581" y="1037"/>
                    </a:lnTo>
                    <a:lnTo>
                      <a:pt x="2555" y="955"/>
                    </a:lnTo>
                    <a:lnTo>
                      <a:pt x="2523" y="878"/>
                    </a:lnTo>
                    <a:lnTo>
                      <a:pt x="2485" y="801"/>
                    </a:lnTo>
                    <a:lnTo>
                      <a:pt x="2444" y="729"/>
                    </a:lnTo>
                    <a:lnTo>
                      <a:pt x="2397" y="659"/>
                    </a:lnTo>
                    <a:lnTo>
                      <a:pt x="2345" y="592"/>
                    </a:lnTo>
                    <a:lnTo>
                      <a:pt x="2291" y="529"/>
                    </a:lnTo>
                    <a:lnTo>
                      <a:pt x="2232" y="471"/>
                    </a:lnTo>
                    <a:lnTo>
                      <a:pt x="2169" y="416"/>
                    </a:lnTo>
                    <a:lnTo>
                      <a:pt x="2103" y="365"/>
                    </a:lnTo>
                    <a:lnTo>
                      <a:pt x="2034" y="319"/>
                    </a:lnTo>
                    <a:lnTo>
                      <a:pt x="1961" y="277"/>
                    </a:lnTo>
                    <a:lnTo>
                      <a:pt x="1886" y="240"/>
                    </a:lnTo>
                    <a:lnTo>
                      <a:pt x="1807" y="209"/>
                    </a:lnTo>
                    <a:lnTo>
                      <a:pt x="1727" y="182"/>
                    </a:lnTo>
                    <a:lnTo>
                      <a:pt x="1644" y="161"/>
                    </a:lnTo>
                    <a:lnTo>
                      <a:pt x="1559" y="146"/>
                    </a:lnTo>
                    <a:lnTo>
                      <a:pt x="1472" y="136"/>
                    </a:lnTo>
                    <a:lnTo>
                      <a:pt x="1383" y="133"/>
                    </a:lnTo>
                    <a:close/>
                    <a:moveTo>
                      <a:pt x="1383" y="0"/>
                    </a:moveTo>
                    <a:lnTo>
                      <a:pt x="1477" y="4"/>
                    </a:lnTo>
                    <a:lnTo>
                      <a:pt x="1570" y="13"/>
                    </a:lnTo>
                    <a:lnTo>
                      <a:pt x="1662" y="29"/>
                    </a:lnTo>
                    <a:lnTo>
                      <a:pt x="1751" y="50"/>
                    </a:lnTo>
                    <a:lnTo>
                      <a:pt x="1837" y="78"/>
                    </a:lnTo>
                    <a:lnTo>
                      <a:pt x="1922" y="111"/>
                    </a:lnTo>
                    <a:lnTo>
                      <a:pt x="2003" y="148"/>
                    </a:lnTo>
                    <a:lnTo>
                      <a:pt x="2081" y="191"/>
                    </a:lnTo>
                    <a:lnTo>
                      <a:pt x="2156" y="239"/>
                    </a:lnTo>
                    <a:lnTo>
                      <a:pt x="2228" y="292"/>
                    </a:lnTo>
                    <a:lnTo>
                      <a:pt x="2296" y="349"/>
                    </a:lnTo>
                    <a:lnTo>
                      <a:pt x="2360" y="410"/>
                    </a:lnTo>
                    <a:lnTo>
                      <a:pt x="2421" y="475"/>
                    </a:lnTo>
                    <a:lnTo>
                      <a:pt x="2478" y="544"/>
                    </a:lnTo>
                    <a:lnTo>
                      <a:pt x="2530" y="618"/>
                    </a:lnTo>
                    <a:lnTo>
                      <a:pt x="2577" y="693"/>
                    </a:lnTo>
                    <a:lnTo>
                      <a:pt x="2620" y="772"/>
                    </a:lnTo>
                    <a:lnTo>
                      <a:pt x="2657" y="855"/>
                    </a:lnTo>
                    <a:lnTo>
                      <a:pt x="2690" y="939"/>
                    </a:lnTo>
                    <a:lnTo>
                      <a:pt x="2717" y="1026"/>
                    </a:lnTo>
                    <a:lnTo>
                      <a:pt x="2738" y="1117"/>
                    </a:lnTo>
                    <a:lnTo>
                      <a:pt x="2753" y="1209"/>
                    </a:lnTo>
                    <a:lnTo>
                      <a:pt x="2763" y="1303"/>
                    </a:lnTo>
                    <a:lnTo>
                      <a:pt x="2766" y="1397"/>
                    </a:lnTo>
                    <a:lnTo>
                      <a:pt x="2765" y="1434"/>
                    </a:lnTo>
                    <a:lnTo>
                      <a:pt x="2763" y="1471"/>
                    </a:lnTo>
                    <a:lnTo>
                      <a:pt x="2781" y="1492"/>
                    </a:lnTo>
                    <a:lnTo>
                      <a:pt x="2797" y="1517"/>
                    </a:lnTo>
                    <a:lnTo>
                      <a:pt x="2809" y="1544"/>
                    </a:lnTo>
                    <a:lnTo>
                      <a:pt x="2817" y="1574"/>
                    </a:lnTo>
                    <a:lnTo>
                      <a:pt x="2823" y="1608"/>
                    </a:lnTo>
                    <a:lnTo>
                      <a:pt x="2824" y="1643"/>
                    </a:lnTo>
                    <a:lnTo>
                      <a:pt x="2821" y="1681"/>
                    </a:lnTo>
                    <a:lnTo>
                      <a:pt x="2816" y="1714"/>
                    </a:lnTo>
                    <a:lnTo>
                      <a:pt x="2809" y="1748"/>
                    </a:lnTo>
                    <a:lnTo>
                      <a:pt x="2799" y="1783"/>
                    </a:lnTo>
                    <a:lnTo>
                      <a:pt x="2785" y="1816"/>
                    </a:lnTo>
                    <a:lnTo>
                      <a:pt x="2770" y="1848"/>
                    </a:lnTo>
                    <a:lnTo>
                      <a:pt x="2752" y="1879"/>
                    </a:lnTo>
                    <a:lnTo>
                      <a:pt x="2731" y="1907"/>
                    </a:lnTo>
                    <a:lnTo>
                      <a:pt x="2708" y="1929"/>
                    </a:lnTo>
                    <a:lnTo>
                      <a:pt x="2682" y="1949"/>
                    </a:lnTo>
                    <a:lnTo>
                      <a:pt x="2644" y="1970"/>
                    </a:lnTo>
                    <a:lnTo>
                      <a:pt x="2644" y="1970"/>
                    </a:lnTo>
                    <a:lnTo>
                      <a:pt x="2661" y="1979"/>
                    </a:lnTo>
                    <a:lnTo>
                      <a:pt x="2628" y="2036"/>
                    </a:lnTo>
                    <a:lnTo>
                      <a:pt x="2618" y="2053"/>
                    </a:lnTo>
                    <a:lnTo>
                      <a:pt x="2604" y="2069"/>
                    </a:lnTo>
                    <a:lnTo>
                      <a:pt x="2587" y="2083"/>
                    </a:lnTo>
                    <a:lnTo>
                      <a:pt x="2548" y="2147"/>
                    </a:lnTo>
                    <a:lnTo>
                      <a:pt x="2505" y="2210"/>
                    </a:lnTo>
                    <a:lnTo>
                      <a:pt x="2461" y="2271"/>
                    </a:lnTo>
                    <a:lnTo>
                      <a:pt x="2413" y="2328"/>
                    </a:lnTo>
                    <a:lnTo>
                      <a:pt x="2360" y="2384"/>
                    </a:lnTo>
                    <a:lnTo>
                      <a:pt x="2307" y="2436"/>
                    </a:lnTo>
                    <a:lnTo>
                      <a:pt x="2280" y="2510"/>
                    </a:lnTo>
                    <a:lnTo>
                      <a:pt x="2249" y="2581"/>
                    </a:lnTo>
                    <a:lnTo>
                      <a:pt x="2216" y="2650"/>
                    </a:lnTo>
                    <a:lnTo>
                      <a:pt x="2179" y="2717"/>
                    </a:lnTo>
                    <a:lnTo>
                      <a:pt x="2139" y="2782"/>
                    </a:lnTo>
                    <a:lnTo>
                      <a:pt x="2098" y="2843"/>
                    </a:lnTo>
                    <a:lnTo>
                      <a:pt x="2054" y="2902"/>
                    </a:lnTo>
                    <a:lnTo>
                      <a:pt x="2009" y="2960"/>
                    </a:lnTo>
                    <a:lnTo>
                      <a:pt x="1962" y="3012"/>
                    </a:lnTo>
                    <a:lnTo>
                      <a:pt x="1914" y="3063"/>
                    </a:lnTo>
                    <a:lnTo>
                      <a:pt x="1865" y="3111"/>
                    </a:lnTo>
                    <a:lnTo>
                      <a:pt x="1817" y="3154"/>
                    </a:lnTo>
                    <a:lnTo>
                      <a:pt x="1768" y="3195"/>
                    </a:lnTo>
                    <a:lnTo>
                      <a:pt x="1719" y="3231"/>
                    </a:lnTo>
                    <a:lnTo>
                      <a:pt x="1671" y="3264"/>
                    </a:lnTo>
                    <a:lnTo>
                      <a:pt x="1624" y="3293"/>
                    </a:lnTo>
                    <a:lnTo>
                      <a:pt x="1579" y="3318"/>
                    </a:lnTo>
                    <a:lnTo>
                      <a:pt x="1535" y="3338"/>
                    </a:lnTo>
                    <a:lnTo>
                      <a:pt x="1493" y="3354"/>
                    </a:lnTo>
                    <a:lnTo>
                      <a:pt x="1454" y="3366"/>
                    </a:lnTo>
                    <a:lnTo>
                      <a:pt x="1417" y="3374"/>
                    </a:lnTo>
                    <a:lnTo>
                      <a:pt x="1383" y="3376"/>
                    </a:lnTo>
                    <a:lnTo>
                      <a:pt x="1349" y="3374"/>
                    </a:lnTo>
                    <a:lnTo>
                      <a:pt x="1313" y="3366"/>
                    </a:lnTo>
                    <a:lnTo>
                      <a:pt x="1274" y="3354"/>
                    </a:lnTo>
                    <a:lnTo>
                      <a:pt x="1232" y="3338"/>
                    </a:lnTo>
                    <a:lnTo>
                      <a:pt x="1188" y="3318"/>
                    </a:lnTo>
                    <a:lnTo>
                      <a:pt x="1142" y="3293"/>
                    </a:lnTo>
                    <a:lnTo>
                      <a:pt x="1096" y="3264"/>
                    </a:lnTo>
                    <a:lnTo>
                      <a:pt x="1048" y="3231"/>
                    </a:lnTo>
                    <a:lnTo>
                      <a:pt x="999" y="3195"/>
                    </a:lnTo>
                    <a:lnTo>
                      <a:pt x="950" y="3154"/>
                    </a:lnTo>
                    <a:lnTo>
                      <a:pt x="902" y="3111"/>
                    </a:lnTo>
                    <a:lnTo>
                      <a:pt x="853" y="3063"/>
                    </a:lnTo>
                    <a:lnTo>
                      <a:pt x="805" y="3012"/>
                    </a:lnTo>
                    <a:lnTo>
                      <a:pt x="758" y="2960"/>
                    </a:lnTo>
                    <a:lnTo>
                      <a:pt x="713" y="2902"/>
                    </a:lnTo>
                    <a:lnTo>
                      <a:pt x="669" y="2843"/>
                    </a:lnTo>
                    <a:lnTo>
                      <a:pt x="628" y="2782"/>
                    </a:lnTo>
                    <a:lnTo>
                      <a:pt x="588" y="2717"/>
                    </a:lnTo>
                    <a:lnTo>
                      <a:pt x="551" y="2650"/>
                    </a:lnTo>
                    <a:lnTo>
                      <a:pt x="518" y="2581"/>
                    </a:lnTo>
                    <a:lnTo>
                      <a:pt x="487" y="2510"/>
                    </a:lnTo>
                    <a:lnTo>
                      <a:pt x="461" y="2436"/>
                    </a:lnTo>
                    <a:lnTo>
                      <a:pt x="397" y="2375"/>
                    </a:lnTo>
                    <a:lnTo>
                      <a:pt x="338" y="2310"/>
                    </a:lnTo>
                    <a:lnTo>
                      <a:pt x="283" y="2241"/>
                    </a:lnTo>
                    <a:lnTo>
                      <a:pt x="232" y="2170"/>
                    </a:lnTo>
                    <a:lnTo>
                      <a:pt x="186" y="2094"/>
                    </a:lnTo>
                    <a:lnTo>
                      <a:pt x="144" y="2016"/>
                    </a:lnTo>
                    <a:lnTo>
                      <a:pt x="107" y="1935"/>
                    </a:lnTo>
                    <a:lnTo>
                      <a:pt x="75" y="1851"/>
                    </a:lnTo>
                    <a:lnTo>
                      <a:pt x="49" y="1764"/>
                    </a:lnTo>
                    <a:lnTo>
                      <a:pt x="28" y="1676"/>
                    </a:lnTo>
                    <a:lnTo>
                      <a:pt x="13" y="1585"/>
                    </a:lnTo>
                    <a:lnTo>
                      <a:pt x="3" y="1492"/>
                    </a:lnTo>
                    <a:lnTo>
                      <a:pt x="0" y="1397"/>
                    </a:lnTo>
                    <a:lnTo>
                      <a:pt x="3" y="1303"/>
                    </a:lnTo>
                    <a:lnTo>
                      <a:pt x="13" y="1209"/>
                    </a:lnTo>
                    <a:lnTo>
                      <a:pt x="29" y="1117"/>
                    </a:lnTo>
                    <a:lnTo>
                      <a:pt x="50" y="1026"/>
                    </a:lnTo>
                    <a:lnTo>
                      <a:pt x="77" y="939"/>
                    </a:lnTo>
                    <a:lnTo>
                      <a:pt x="109" y="855"/>
                    </a:lnTo>
                    <a:lnTo>
                      <a:pt x="146" y="772"/>
                    </a:lnTo>
                    <a:lnTo>
                      <a:pt x="189" y="693"/>
                    </a:lnTo>
                    <a:lnTo>
                      <a:pt x="237" y="618"/>
                    </a:lnTo>
                    <a:lnTo>
                      <a:pt x="289" y="544"/>
                    </a:lnTo>
                    <a:lnTo>
                      <a:pt x="345" y="475"/>
                    </a:lnTo>
                    <a:lnTo>
                      <a:pt x="406" y="410"/>
                    </a:lnTo>
                    <a:lnTo>
                      <a:pt x="471" y="349"/>
                    </a:lnTo>
                    <a:lnTo>
                      <a:pt x="539" y="292"/>
                    </a:lnTo>
                    <a:lnTo>
                      <a:pt x="611" y="239"/>
                    </a:lnTo>
                    <a:lnTo>
                      <a:pt x="685" y="191"/>
                    </a:lnTo>
                    <a:lnTo>
                      <a:pt x="764" y="148"/>
                    </a:lnTo>
                    <a:lnTo>
                      <a:pt x="845" y="111"/>
                    </a:lnTo>
                    <a:lnTo>
                      <a:pt x="930" y="78"/>
                    </a:lnTo>
                    <a:lnTo>
                      <a:pt x="1016" y="50"/>
                    </a:lnTo>
                    <a:lnTo>
                      <a:pt x="1105" y="29"/>
                    </a:lnTo>
                    <a:lnTo>
                      <a:pt x="1196" y="13"/>
                    </a:lnTo>
                    <a:lnTo>
                      <a:pt x="1288" y="4"/>
                    </a:lnTo>
                    <a:lnTo>
                      <a:pt x="13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07" name="Group 106"/>
          <p:cNvGrpSpPr/>
          <p:nvPr/>
        </p:nvGrpSpPr>
        <p:grpSpPr>
          <a:xfrm>
            <a:off x="628652" y="4005684"/>
            <a:ext cx="1551215" cy="403807"/>
            <a:chOff x="838202" y="5340910"/>
            <a:chExt cx="2068286" cy="538409"/>
          </a:xfrm>
        </p:grpSpPr>
        <p:sp>
          <p:nvSpPr>
            <p:cNvPr id="13" name="Rectangle 12"/>
            <p:cNvSpPr/>
            <p:nvPr/>
          </p:nvSpPr>
          <p:spPr>
            <a:xfrm>
              <a:off x="838202" y="5340910"/>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閱讀</a:t>
              </a:r>
              <a:r>
                <a:rPr lang="en-US" sz="900" dirty="0">
                  <a:solidFill>
                    <a:prstClr val="white"/>
                  </a:solidFill>
                  <a:ea typeface="Heiti TC Light"/>
                  <a:cs typeface="Heiti TC Light"/>
                </a:rPr>
                <a:t>Reading</a:t>
              </a:r>
            </a:p>
          </p:txBody>
        </p:sp>
        <p:grpSp>
          <p:nvGrpSpPr>
            <p:cNvPr id="89" name="Group 77"/>
            <p:cNvGrpSpPr>
              <a:grpSpLocks noChangeAspect="1"/>
            </p:cNvGrpSpPr>
            <p:nvPr/>
          </p:nvGrpSpPr>
          <p:grpSpPr bwMode="auto">
            <a:xfrm>
              <a:off x="1096681" y="5434422"/>
              <a:ext cx="272877" cy="336005"/>
              <a:chOff x="-84" y="495"/>
              <a:chExt cx="268" cy="330"/>
            </a:xfrm>
            <a:solidFill>
              <a:srgbClr val="0CB27C"/>
            </a:solidFill>
          </p:grpSpPr>
          <p:sp>
            <p:nvSpPr>
              <p:cNvPr id="92" name="Freeform 79"/>
              <p:cNvSpPr>
                <a:spLocks noEditPoints="1"/>
              </p:cNvSpPr>
              <p:nvPr/>
            </p:nvSpPr>
            <p:spPr bwMode="auto">
              <a:xfrm>
                <a:off x="-40" y="495"/>
                <a:ext cx="189" cy="114"/>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93" name="Freeform 80"/>
              <p:cNvSpPr>
                <a:spLocks noEditPoints="1"/>
              </p:cNvSpPr>
              <p:nvPr/>
            </p:nvSpPr>
            <p:spPr bwMode="auto">
              <a:xfrm>
                <a:off x="-84" y="607"/>
                <a:ext cx="268" cy="218"/>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06" name="Group 105"/>
          <p:cNvGrpSpPr/>
          <p:nvPr/>
        </p:nvGrpSpPr>
        <p:grpSpPr>
          <a:xfrm>
            <a:off x="628652" y="4404958"/>
            <a:ext cx="1553240" cy="403806"/>
            <a:chOff x="838202" y="5873277"/>
            <a:chExt cx="2070985" cy="538408"/>
          </a:xfrm>
        </p:grpSpPr>
        <p:sp>
          <p:nvSpPr>
            <p:cNvPr id="14" name="Round Single Corner Rectangle 13"/>
            <p:cNvSpPr/>
            <p:nvPr/>
          </p:nvSpPr>
          <p:spPr>
            <a:xfrm flipH="1" flipV="1">
              <a:off x="838202" y="5873277"/>
              <a:ext cx="2068286"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00" dirty="0">
                <a:solidFill>
                  <a:prstClr val="white"/>
                </a:solidFill>
                <a:ea typeface="Heiti TC Light"/>
                <a:cs typeface="Heiti TC Light"/>
              </a:endParaRPr>
            </a:p>
          </p:txBody>
        </p:sp>
        <p:sp>
          <p:nvSpPr>
            <p:cNvPr id="17" name="Rectangle 16"/>
            <p:cNvSpPr/>
            <p:nvPr/>
          </p:nvSpPr>
          <p:spPr>
            <a:xfrm>
              <a:off x="1292700" y="6003982"/>
              <a:ext cx="1616487" cy="307776"/>
            </a:xfrm>
            <a:prstGeom prst="rect">
              <a:avLst/>
            </a:prstGeom>
            <a:solidFill>
              <a:srgbClr val="07595A"/>
            </a:solidFill>
            <a:ln>
              <a:noFill/>
            </a:ln>
          </p:spPr>
          <p:txBody>
            <a:bodyPr wrap="none">
              <a:spAutoFit/>
            </a:bodyPr>
            <a:lstStyle/>
            <a:p>
              <a:pPr algn="ctr" defTabSz="685783"/>
              <a:r>
                <a:rPr lang="zh-TW" altLang="en-US" sz="900" dirty="0">
                  <a:solidFill>
                    <a:prstClr val="white"/>
                  </a:solidFill>
                  <a:ea typeface="Heiti TC Light"/>
                  <a:cs typeface="Heiti TC Light"/>
                </a:rPr>
                <a:t>雜項</a:t>
              </a:r>
              <a:r>
                <a:rPr lang="en-US" sz="900" dirty="0">
                  <a:solidFill>
                    <a:prstClr val="white"/>
                  </a:solidFill>
                  <a:ea typeface="Heiti TC Light"/>
                  <a:cs typeface="Heiti TC Light"/>
                </a:rPr>
                <a:t>MISCELLANEOUS</a:t>
              </a:r>
            </a:p>
          </p:txBody>
        </p:sp>
        <p:grpSp>
          <p:nvGrpSpPr>
            <p:cNvPr id="95" name="Group 83"/>
            <p:cNvGrpSpPr>
              <a:grpSpLocks noChangeAspect="1"/>
            </p:cNvGrpSpPr>
            <p:nvPr/>
          </p:nvGrpSpPr>
          <p:grpSpPr bwMode="auto">
            <a:xfrm>
              <a:off x="1084601" y="5967837"/>
              <a:ext cx="328173" cy="349289"/>
              <a:chOff x="-271" y="303"/>
              <a:chExt cx="373" cy="397"/>
            </a:xfrm>
            <a:solidFill>
              <a:srgbClr val="0CB27C"/>
            </a:solidFill>
          </p:grpSpPr>
          <p:sp>
            <p:nvSpPr>
              <p:cNvPr id="98" name="Freeform 85"/>
              <p:cNvSpPr>
                <a:spLocks noEditPoints="1"/>
              </p:cNvSpPr>
              <p:nvPr/>
            </p:nvSpPr>
            <p:spPr bwMode="auto">
              <a:xfrm>
                <a:off x="-271" y="361"/>
                <a:ext cx="373" cy="28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99" name="Freeform 86"/>
              <p:cNvSpPr>
                <a:spLocks noEditPoints="1"/>
              </p:cNvSpPr>
              <p:nvPr/>
            </p:nvSpPr>
            <p:spPr bwMode="auto">
              <a:xfrm>
                <a:off x="-149" y="303"/>
                <a:ext cx="135" cy="51"/>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00" name="Freeform 87"/>
              <p:cNvSpPr>
                <a:spLocks noEditPoints="1"/>
              </p:cNvSpPr>
              <p:nvPr/>
            </p:nvSpPr>
            <p:spPr bwMode="auto">
              <a:xfrm>
                <a:off x="-149" y="649"/>
                <a:ext cx="135" cy="51"/>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01" name="Freeform 88"/>
              <p:cNvSpPr>
                <a:spLocks/>
              </p:cNvSpPr>
              <p:nvPr/>
            </p:nvSpPr>
            <p:spPr bwMode="auto">
              <a:xfrm>
                <a:off x="-161" y="400"/>
                <a:ext cx="50" cy="51"/>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02" name="Freeform 89"/>
              <p:cNvSpPr>
                <a:spLocks/>
              </p:cNvSpPr>
              <p:nvPr/>
            </p:nvSpPr>
            <p:spPr bwMode="auto">
              <a:xfrm>
                <a:off x="-181" y="453"/>
                <a:ext cx="90" cy="157"/>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03" name="Freeform 90"/>
              <p:cNvSpPr>
                <a:spLocks/>
              </p:cNvSpPr>
              <p:nvPr/>
            </p:nvSpPr>
            <p:spPr bwMode="auto">
              <a:xfrm>
                <a:off x="-52" y="400"/>
                <a:ext cx="51" cy="51"/>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04" name="Freeform 91"/>
              <p:cNvSpPr>
                <a:spLocks/>
              </p:cNvSpPr>
              <p:nvPr/>
            </p:nvSpPr>
            <p:spPr bwMode="auto">
              <a:xfrm>
                <a:off x="-72" y="453"/>
                <a:ext cx="90" cy="157"/>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sp>
        <p:nvSpPr>
          <p:cNvPr id="115" name="Isosceles Triangle 114"/>
          <p:cNvSpPr/>
          <p:nvPr/>
        </p:nvSpPr>
        <p:spPr>
          <a:xfrm rot="5400000">
            <a:off x="2131842" y="1731294"/>
            <a:ext cx="179614" cy="107414"/>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cxnSp>
        <p:nvCxnSpPr>
          <p:cNvPr id="117" name="Straight Connector 116"/>
          <p:cNvCxnSpPr/>
          <p:nvPr/>
        </p:nvCxnSpPr>
        <p:spPr>
          <a:xfrm>
            <a:off x="2179865" y="1583096"/>
            <a:ext cx="630936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a:off x="3791495" y="2993512"/>
            <a:ext cx="3634740" cy="0"/>
          </a:xfrm>
          <a:prstGeom prst="line">
            <a:avLst/>
          </a:prstGeom>
          <a:ln>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5326380" y="3005063"/>
            <a:ext cx="3634740" cy="0"/>
          </a:xfrm>
          <a:prstGeom prst="line">
            <a:avLst/>
          </a:prstGeom>
          <a:ln>
            <a:solidFill>
              <a:srgbClr val="0A6F69"/>
            </a:solidFill>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a:off x="7578316" y="2919341"/>
            <a:ext cx="459680" cy="238525"/>
          </a:xfrm>
          <a:prstGeom prst="rect">
            <a:avLst/>
          </a:prstGeom>
        </p:spPr>
        <p:txBody>
          <a:bodyPr wrap="none" lIns="68579" tIns="34289" rIns="68579" bIns="34289">
            <a:spAutoFit/>
          </a:bodyPr>
          <a:lstStyle/>
          <a:p>
            <a:pPr algn="r" defTabSz="685783" fontAlgn="b"/>
            <a:r>
              <a:rPr lang="en-US" sz="1100" dirty="0" smtClean="0">
                <a:solidFill>
                  <a:prstClr val="white"/>
                </a:solidFill>
                <a:ea typeface="Heiti TC Light"/>
                <a:cs typeface="Heiti TC Light"/>
              </a:rPr>
              <a:t>1,493</a:t>
            </a:r>
            <a:endParaRPr lang="en-US" sz="1100" dirty="0">
              <a:solidFill>
                <a:prstClr val="white"/>
              </a:solidFill>
              <a:ea typeface="Heiti TC Light"/>
              <a:cs typeface="Heiti TC Light"/>
            </a:endParaRPr>
          </a:p>
        </p:txBody>
      </p:sp>
      <p:graphicFrame>
        <p:nvGraphicFramePr>
          <p:cNvPr id="2" name="Table 1"/>
          <p:cNvGraphicFramePr>
            <a:graphicFrameLocks noGrp="1"/>
          </p:cNvGraphicFramePr>
          <p:nvPr>
            <p:extLst>
              <p:ext uri="{D42A27DB-BD31-4B8C-83A1-F6EECF244321}">
                <p14:modId xmlns:p14="http://schemas.microsoft.com/office/powerpoint/2010/main" val="1362655097"/>
              </p:ext>
            </p:extLst>
          </p:nvPr>
        </p:nvGraphicFramePr>
        <p:xfrm>
          <a:off x="2432050" y="1820634"/>
          <a:ext cx="4267200" cy="2241609"/>
        </p:xfrm>
        <a:graphic>
          <a:graphicData uri="http://schemas.openxmlformats.org/drawingml/2006/table">
            <a:tbl>
              <a:tblPr/>
              <a:tblGrid>
                <a:gridCol w="3187700"/>
                <a:gridCol w="1079500"/>
              </a:tblGrid>
              <a:tr h="284613">
                <a:tc>
                  <a:txBody>
                    <a:bodyPr/>
                    <a:lstStyle/>
                    <a:p>
                      <a:pPr algn="l" fontAlgn="ctr"/>
                      <a:r>
                        <a:rPr lang="zh-TW" altLang="en-US" sz="1000" b="0" i="0" u="none" strike="noStrike" dirty="0" smtClean="0">
                          <a:solidFill>
                            <a:schemeClr val="bg1"/>
                          </a:solidFill>
                          <a:effectLst/>
                          <a:latin typeface="Heiti TC Light"/>
                          <a:ea typeface="Heiti TC Light"/>
                          <a:cs typeface="Heiti TC Light"/>
                        </a:rPr>
                        <a:t>保養住所材料</a:t>
                      </a:r>
                      <a:r>
                        <a:rPr lang="en-US" sz="1000" b="0" i="0" u="none" strike="noStrike" dirty="0" smtClean="0">
                          <a:solidFill>
                            <a:schemeClr val="bg1"/>
                          </a:solidFill>
                          <a:effectLst/>
                          <a:latin typeface="Heiti TC Light"/>
                          <a:ea typeface="Heiti TC Light"/>
                          <a:cs typeface="Heiti TC Light"/>
                        </a:rPr>
                        <a:t>Materials </a:t>
                      </a:r>
                      <a:r>
                        <a:rPr lang="en-US" sz="1000" b="0" i="0" u="none" strike="noStrike" dirty="0">
                          <a:solidFill>
                            <a:schemeClr val="bg1"/>
                          </a:solidFill>
                          <a:effectLst/>
                          <a:latin typeface="Heiti TC Light"/>
                          <a:ea typeface="Heiti TC Light"/>
                          <a:cs typeface="Heiti TC Light"/>
                        </a:rPr>
                        <a:t>for house maintenance</a:t>
                      </a:r>
                    </a:p>
                  </a:txBody>
                  <a:tcPr marL="114300" marR="0" marT="0" marB="0" anchor="ctr">
                    <a:lnL>
                      <a:noFill/>
                    </a:lnL>
                    <a:lnR>
                      <a:noFill/>
                    </a:lnR>
                    <a:lnT>
                      <a:noFill/>
                    </a:lnT>
                    <a:lnB>
                      <a:noFill/>
                    </a:lnB>
                  </a:tcPr>
                </a:tc>
                <a:tc>
                  <a:txBody>
                    <a:bodyPr/>
                    <a:lstStyle/>
                    <a:p>
                      <a:pPr algn="r" fontAlgn="t"/>
                      <a:r>
                        <a:rPr lang="en-US" sz="1200" b="0" i="0" u="none" strike="noStrike" dirty="0" smtClean="0">
                          <a:solidFill>
                            <a:schemeClr val="bg1"/>
                          </a:solidFill>
                          <a:effectLst/>
                          <a:latin typeface="Heiti TC Light"/>
                          <a:ea typeface="Heiti TC Light"/>
                          <a:cs typeface="Heiti TC Light"/>
                        </a:rPr>
                        <a:t>130</a:t>
                      </a:r>
                      <a:endParaRPr lang="en-US" sz="1200" b="0" i="0" u="none" strike="noStrike" dirty="0">
                        <a:solidFill>
                          <a:schemeClr val="bg1"/>
                        </a:solidFill>
                        <a:effectLst/>
                        <a:latin typeface="Heiti TC Light"/>
                        <a:ea typeface="Heiti TC Light"/>
                        <a:cs typeface="Heiti TC Light"/>
                      </a:endParaRPr>
                    </a:p>
                  </a:txBody>
                  <a:tcPr marL="0" marR="0" marT="0" marB="0">
                    <a:lnL>
                      <a:noFill/>
                    </a:lnL>
                    <a:lnR>
                      <a:noFill/>
                    </a:lnR>
                    <a:lnT>
                      <a:noFill/>
                    </a:lnT>
                    <a:lnB>
                      <a:noFill/>
                    </a:lnB>
                  </a:tcPr>
                </a:tc>
              </a:tr>
              <a:tr h="392932">
                <a:tc>
                  <a:txBody>
                    <a:bodyPr/>
                    <a:lstStyle/>
                    <a:p>
                      <a:pPr algn="l" fontAlgn="ctr"/>
                      <a:r>
                        <a:rPr lang="zh-TW" altLang="en-US" sz="1000" b="0" i="0" u="none" strike="noStrike" dirty="0" smtClean="0">
                          <a:solidFill>
                            <a:schemeClr val="bg1"/>
                          </a:solidFill>
                          <a:effectLst/>
                          <a:latin typeface="Heiti TC Light"/>
                          <a:ea typeface="Heiti TC Light"/>
                          <a:cs typeface="Heiti TC Light"/>
                        </a:rPr>
                        <a:t>電話及其他通訊設備</a:t>
                      </a:r>
                      <a:r>
                        <a:rPr lang="en-US" sz="1000" b="0" i="0" u="none" strike="noStrike" dirty="0" smtClean="0">
                          <a:solidFill>
                            <a:schemeClr val="bg1"/>
                          </a:solidFill>
                          <a:effectLst/>
                          <a:latin typeface="Heiti TC Light"/>
                          <a:ea typeface="Heiti TC Light"/>
                          <a:cs typeface="Heiti TC Light"/>
                        </a:rPr>
                        <a:t>Residential </a:t>
                      </a:r>
                      <a:r>
                        <a:rPr lang="en-US" sz="1000" b="0" i="0" u="none" strike="noStrike" dirty="0">
                          <a:solidFill>
                            <a:schemeClr val="bg1"/>
                          </a:solidFill>
                          <a:effectLst/>
                          <a:latin typeface="Heiti TC Light"/>
                          <a:ea typeface="Heiti TC Light"/>
                          <a:cs typeface="Heiti TC Light"/>
                        </a:rPr>
                        <a:t>phone service, VOIP, and phone cards</a:t>
                      </a:r>
                    </a:p>
                  </a:txBody>
                  <a:tcPr marL="114300" marR="0" marT="0" marB="0" anchor="ctr">
                    <a:lnL>
                      <a:noFill/>
                    </a:lnL>
                    <a:lnR>
                      <a:noFill/>
                    </a:lnR>
                    <a:lnT>
                      <a:noFill/>
                    </a:lnT>
                    <a:lnB>
                      <a:noFill/>
                    </a:lnB>
                  </a:tcPr>
                </a:tc>
                <a:tc>
                  <a:txBody>
                    <a:bodyPr/>
                    <a:lstStyle/>
                    <a:p>
                      <a:pPr algn="r" fontAlgn="t"/>
                      <a:r>
                        <a:rPr lang="en-US" sz="1200" b="0" i="0" u="none" strike="noStrike" dirty="0" smtClean="0">
                          <a:solidFill>
                            <a:schemeClr val="bg1"/>
                          </a:solidFill>
                          <a:effectLst/>
                          <a:latin typeface="Heiti TC Light"/>
                          <a:ea typeface="Heiti TC Light"/>
                          <a:cs typeface="Heiti TC Light"/>
                        </a:rPr>
                        <a:t>519</a:t>
                      </a:r>
                      <a:endParaRPr lang="en-US" sz="1200" b="0" i="0" u="none" strike="noStrike" dirty="0">
                        <a:solidFill>
                          <a:schemeClr val="bg1"/>
                        </a:solidFill>
                        <a:effectLst/>
                        <a:latin typeface="Heiti TC Light"/>
                        <a:ea typeface="Heiti TC Light"/>
                        <a:cs typeface="Heiti TC Light"/>
                      </a:endParaRPr>
                    </a:p>
                  </a:txBody>
                  <a:tcPr marL="0" marR="0" marT="0" marB="0">
                    <a:lnL>
                      <a:noFill/>
                    </a:lnL>
                    <a:lnR>
                      <a:noFill/>
                    </a:lnR>
                    <a:lnT>
                      <a:noFill/>
                    </a:lnT>
                    <a:lnB>
                      <a:noFill/>
                    </a:lnB>
                  </a:tcPr>
                </a:tc>
              </a:tr>
              <a:tr h="200025">
                <a:tc>
                  <a:txBody>
                    <a:bodyPr/>
                    <a:lstStyle/>
                    <a:p>
                      <a:pPr algn="l" fontAlgn="ctr"/>
                      <a:r>
                        <a:rPr lang="zh-TW" altLang="en-US" sz="1000" b="0" i="0" u="none" strike="noStrike" dirty="0" smtClean="0">
                          <a:solidFill>
                            <a:schemeClr val="bg1"/>
                          </a:solidFill>
                          <a:effectLst/>
                          <a:latin typeface="Heiti TC Light"/>
                          <a:ea typeface="Heiti TC Light"/>
                          <a:cs typeface="Heiti TC Light"/>
                        </a:rPr>
                        <a:t>其他住屋開支</a:t>
                      </a:r>
                      <a:r>
                        <a:rPr lang="en-US" sz="1000" b="0" i="0" u="none" strike="noStrike" dirty="0" smtClean="0">
                          <a:solidFill>
                            <a:schemeClr val="bg1"/>
                          </a:solidFill>
                          <a:effectLst/>
                          <a:latin typeface="Heiti TC Light"/>
                          <a:ea typeface="Heiti TC Light"/>
                          <a:cs typeface="Heiti TC Light"/>
                        </a:rPr>
                        <a:t>Other </a:t>
                      </a:r>
                      <a:r>
                        <a:rPr lang="en-US" sz="1000" b="0" i="0" u="none" strike="noStrike" dirty="0">
                          <a:solidFill>
                            <a:schemeClr val="bg1"/>
                          </a:solidFill>
                          <a:effectLst/>
                          <a:latin typeface="Heiti TC Light"/>
                          <a:ea typeface="Heiti TC Light"/>
                          <a:cs typeface="Heiti TC Light"/>
                        </a:rPr>
                        <a:t>household expenses</a:t>
                      </a:r>
                    </a:p>
                  </a:txBody>
                  <a:tcPr marL="114300" marR="0" marT="0" marB="0" anchor="ctr">
                    <a:lnL>
                      <a:noFill/>
                    </a:lnL>
                    <a:lnR>
                      <a:noFill/>
                    </a:lnR>
                    <a:lnT>
                      <a:noFill/>
                    </a:lnT>
                    <a:lnB>
                      <a:noFill/>
                    </a:lnB>
                  </a:tcPr>
                </a:tc>
                <a:tc>
                  <a:txBody>
                    <a:bodyPr/>
                    <a:lstStyle/>
                    <a:p>
                      <a:pPr algn="r" fontAlgn="t"/>
                      <a:r>
                        <a:rPr lang="en-US" sz="1200" b="0" i="0" u="none" strike="noStrike" dirty="0" smtClean="0">
                          <a:solidFill>
                            <a:schemeClr val="bg1"/>
                          </a:solidFill>
                          <a:effectLst/>
                          <a:latin typeface="Heiti TC Light"/>
                          <a:ea typeface="Heiti TC Light"/>
                          <a:cs typeface="Heiti TC Light"/>
                        </a:rPr>
                        <a:t>454</a:t>
                      </a:r>
                      <a:endParaRPr lang="en-US" sz="1200" b="0" i="0" u="none" strike="noStrike" dirty="0">
                        <a:solidFill>
                          <a:schemeClr val="bg1"/>
                        </a:solidFill>
                        <a:effectLst/>
                        <a:latin typeface="Heiti TC Light"/>
                        <a:ea typeface="Heiti TC Light"/>
                        <a:cs typeface="Heiti TC Light"/>
                      </a:endParaRPr>
                    </a:p>
                  </a:txBody>
                  <a:tcPr marL="0" marR="0" marT="0" marB="0">
                    <a:lnL>
                      <a:noFill/>
                    </a:lnL>
                    <a:lnR>
                      <a:noFill/>
                    </a:lnR>
                    <a:lnT>
                      <a:noFill/>
                    </a:lnT>
                    <a:lnB>
                      <a:noFill/>
                    </a:lnB>
                  </a:tcPr>
                </a:tc>
              </a:tr>
              <a:tr h="200025">
                <a:tc>
                  <a:txBody>
                    <a:bodyPr/>
                    <a:lstStyle/>
                    <a:p>
                      <a:pPr algn="l" fontAlgn="ctr"/>
                      <a:r>
                        <a:rPr lang="zh-TW" altLang="en-US" sz="1000" b="0" i="0" u="none" strike="noStrike" dirty="0" smtClean="0">
                          <a:solidFill>
                            <a:schemeClr val="bg1"/>
                          </a:solidFill>
                          <a:effectLst/>
                          <a:latin typeface="Heiti TC Light"/>
                          <a:ea typeface="Heiti TC Light"/>
                          <a:cs typeface="Heiti TC Light"/>
                        </a:rPr>
                        <a:t>家居清潔用具及用品</a:t>
                      </a:r>
                      <a:r>
                        <a:rPr lang="en-US" sz="1000" b="0" i="0" u="none" strike="noStrike" dirty="0" smtClean="0">
                          <a:solidFill>
                            <a:schemeClr val="bg1"/>
                          </a:solidFill>
                          <a:effectLst/>
                          <a:latin typeface="Heiti TC Light"/>
                          <a:ea typeface="Heiti TC Light"/>
                          <a:cs typeface="Heiti TC Light"/>
                        </a:rPr>
                        <a:t>Laundry </a:t>
                      </a:r>
                      <a:r>
                        <a:rPr lang="en-US" sz="1000" b="0" i="0" u="none" strike="noStrike" dirty="0">
                          <a:solidFill>
                            <a:schemeClr val="bg1"/>
                          </a:solidFill>
                          <a:effectLst/>
                          <a:latin typeface="Heiti TC Light"/>
                          <a:ea typeface="Heiti TC Light"/>
                          <a:cs typeface="Heiti TC Light"/>
                        </a:rPr>
                        <a:t>and cleaning supplies</a:t>
                      </a:r>
                    </a:p>
                  </a:txBody>
                  <a:tcPr marL="114300" marR="0" marT="0" marB="0" anchor="ctr">
                    <a:lnL>
                      <a:noFill/>
                    </a:lnL>
                    <a:lnR>
                      <a:noFill/>
                    </a:lnR>
                    <a:lnT>
                      <a:noFill/>
                    </a:lnT>
                    <a:lnB>
                      <a:noFill/>
                    </a:lnB>
                  </a:tcPr>
                </a:tc>
                <a:tc>
                  <a:txBody>
                    <a:bodyPr/>
                    <a:lstStyle/>
                    <a:p>
                      <a:pPr algn="r" fontAlgn="t"/>
                      <a:r>
                        <a:rPr lang="en-US" sz="1200" b="0" i="0" u="none" strike="noStrike" dirty="0" smtClean="0">
                          <a:solidFill>
                            <a:schemeClr val="bg1"/>
                          </a:solidFill>
                          <a:effectLst/>
                          <a:latin typeface="Heiti TC Light"/>
                          <a:ea typeface="Heiti TC Light"/>
                          <a:cs typeface="Heiti TC Light"/>
                        </a:rPr>
                        <a:t>39</a:t>
                      </a:r>
                      <a:endParaRPr lang="en-US" sz="1200" b="0" i="0" u="none" strike="noStrike" dirty="0">
                        <a:solidFill>
                          <a:schemeClr val="bg1"/>
                        </a:solidFill>
                        <a:effectLst/>
                        <a:latin typeface="Heiti TC Light"/>
                        <a:ea typeface="Heiti TC Light"/>
                        <a:cs typeface="Heiti TC Light"/>
                      </a:endParaRPr>
                    </a:p>
                  </a:txBody>
                  <a:tcPr marL="0" marR="0" marT="0" marB="0">
                    <a:lnL>
                      <a:noFill/>
                    </a:lnL>
                    <a:lnR>
                      <a:noFill/>
                    </a:lnR>
                    <a:lnT>
                      <a:noFill/>
                    </a:lnT>
                    <a:lnB>
                      <a:noFill/>
                    </a:lnB>
                  </a:tcPr>
                </a:tc>
              </a:tr>
              <a:tr h="200025">
                <a:tc>
                  <a:txBody>
                    <a:bodyPr/>
                    <a:lstStyle/>
                    <a:p>
                      <a:pPr algn="l" fontAlgn="ctr"/>
                      <a:r>
                        <a:rPr lang="zh-TW" altLang="en-US" sz="1000" b="0" i="0" u="none" strike="noStrike" dirty="0" smtClean="0">
                          <a:solidFill>
                            <a:schemeClr val="bg1"/>
                          </a:solidFill>
                          <a:effectLst/>
                          <a:latin typeface="Heiti TC Light"/>
                          <a:ea typeface="Heiti TC Light"/>
                          <a:cs typeface="Heiti TC Light"/>
                        </a:rPr>
                        <a:t>其他家居用品</a:t>
                      </a:r>
                      <a:r>
                        <a:rPr lang="en-US" sz="1000" b="0" i="0" u="none" strike="noStrike" dirty="0" smtClean="0">
                          <a:solidFill>
                            <a:schemeClr val="bg1"/>
                          </a:solidFill>
                          <a:effectLst/>
                          <a:latin typeface="Heiti TC Light"/>
                          <a:ea typeface="Heiti TC Light"/>
                          <a:cs typeface="Heiti TC Light"/>
                        </a:rPr>
                        <a:t>Other </a:t>
                      </a:r>
                      <a:r>
                        <a:rPr lang="en-US" sz="1000" b="0" i="0" u="none" strike="noStrike" dirty="0">
                          <a:solidFill>
                            <a:schemeClr val="bg1"/>
                          </a:solidFill>
                          <a:effectLst/>
                          <a:latin typeface="Heiti TC Light"/>
                          <a:ea typeface="Heiti TC Light"/>
                          <a:cs typeface="Heiti TC Light"/>
                        </a:rPr>
                        <a:t>household products</a:t>
                      </a:r>
                    </a:p>
                  </a:txBody>
                  <a:tcPr marL="114300" marR="0" marT="0" marB="0" anchor="ctr">
                    <a:lnL>
                      <a:noFill/>
                    </a:lnL>
                    <a:lnR>
                      <a:noFill/>
                    </a:lnR>
                    <a:lnT>
                      <a:noFill/>
                    </a:lnT>
                    <a:lnB>
                      <a:noFill/>
                    </a:lnB>
                  </a:tcPr>
                </a:tc>
                <a:tc>
                  <a:txBody>
                    <a:bodyPr/>
                    <a:lstStyle/>
                    <a:p>
                      <a:pPr algn="r" fontAlgn="t"/>
                      <a:r>
                        <a:rPr lang="en-US" sz="1200" b="0" i="0" u="none" strike="noStrike" dirty="0" smtClean="0">
                          <a:solidFill>
                            <a:schemeClr val="bg1"/>
                          </a:solidFill>
                          <a:effectLst/>
                          <a:latin typeface="Heiti TC Light"/>
                          <a:ea typeface="Heiti TC Light"/>
                          <a:cs typeface="Heiti TC Light"/>
                        </a:rPr>
                        <a:t>61</a:t>
                      </a:r>
                      <a:endParaRPr lang="en-US" sz="1200" b="0" i="0" u="none" strike="noStrike" dirty="0">
                        <a:solidFill>
                          <a:schemeClr val="bg1"/>
                        </a:solidFill>
                        <a:effectLst/>
                        <a:latin typeface="Heiti TC Light"/>
                        <a:ea typeface="Heiti TC Light"/>
                        <a:cs typeface="Heiti TC Light"/>
                      </a:endParaRPr>
                    </a:p>
                  </a:txBody>
                  <a:tcPr marL="0" marR="0" marT="0" marB="0">
                    <a:lnL>
                      <a:noFill/>
                    </a:lnL>
                    <a:lnR>
                      <a:noFill/>
                    </a:lnR>
                    <a:lnT>
                      <a:noFill/>
                    </a:lnT>
                    <a:lnB>
                      <a:noFill/>
                    </a:lnB>
                  </a:tcPr>
                </a:tc>
              </a:tr>
              <a:tr h="200025">
                <a:tc>
                  <a:txBody>
                    <a:bodyPr/>
                    <a:lstStyle/>
                    <a:p>
                      <a:pPr algn="l" fontAlgn="ctr"/>
                      <a:r>
                        <a:rPr lang="zh-TW" altLang="en-US" sz="1000" b="0" i="0" u="none" strike="noStrike" dirty="0" smtClean="0">
                          <a:solidFill>
                            <a:schemeClr val="bg1"/>
                          </a:solidFill>
                          <a:effectLst/>
                          <a:latin typeface="Heiti TC Light"/>
                          <a:ea typeface="Heiti TC Light"/>
                          <a:cs typeface="Heiti TC Light"/>
                        </a:rPr>
                        <a:t>家用紡織品</a:t>
                      </a:r>
                      <a:r>
                        <a:rPr lang="en-US" sz="1000" b="0" i="0" u="none" strike="noStrike" dirty="0" smtClean="0">
                          <a:solidFill>
                            <a:schemeClr val="bg1"/>
                          </a:solidFill>
                          <a:effectLst/>
                          <a:latin typeface="Heiti TC Light"/>
                          <a:ea typeface="Heiti TC Light"/>
                          <a:cs typeface="Heiti TC Light"/>
                        </a:rPr>
                        <a:t>Household </a:t>
                      </a:r>
                      <a:r>
                        <a:rPr lang="en-US" sz="1000" b="0" i="0" u="none" strike="noStrike" dirty="0">
                          <a:solidFill>
                            <a:schemeClr val="bg1"/>
                          </a:solidFill>
                          <a:effectLst/>
                          <a:latin typeface="Heiti TC Light"/>
                          <a:ea typeface="Heiti TC Light"/>
                          <a:cs typeface="Heiti TC Light"/>
                        </a:rPr>
                        <a:t>textiles</a:t>
                      </a:r>
                    </a:p>
                  </a:txBody>
                  <a:tcPr marL="114300" marR="0" marT="0" marB="0" anchor="ctr">
                    <a:lnL>
                      <a:noFill/>
                    </a:lnL>
                    <a:lnR>
                      <a:noFill/>
                    </a:lnR>
                    <a:lnT>
                      <a:noFill/>
                    </a:lnT>
                    <a:lnB>
                      <a:noFill/>
                    </a:lnB>
                  </a:tcPr>
                </a:tc>
                <a:tc>
                  <a:txBody>
                    <a:bodyPr/>
                    <a:lstStyle/>
                    <a:p>
                      <a:pPr algn="r" fontAlgn="t"/>
                      <a:r>
                        <a:rPr lang="en-US" sz="1200" b="0" i="0" u="none" strike="noStrike" dirty="0" smtClean="0">
                          <a:solidFill>
                            <a:schemeClr val="bg1"/>
                          </a:solidFill>
                          <a:effectLst/>
                          <a:latin typeface="Heiti TC Light"/>
                          <a:ea typeface="Heiti TC Light"/>
                          <a:cs typeface="Heiti TC Light"/>
                        </a:rPr>
                        <a:t>41</a:t>
                      </a:r>
                      <a:endParaRPr lang="en-US" sz="1200" b="0" i="0" u="none" strike="noStrike" dirty="0">
                        <a:solidFill>
                          <a:schemeClr val="bg1"/>
                        </a:solidFill>
                        <a:effectLst/>
                        <a:latin typeface="Heiti TC Light"/>
                        <a:ea typeface="Heiti TC Light"/>
                        <a:cs typeface="Heiti TC Light"/>
                      </a:endParaRPr>
                    </a:p>
                  </a:txBody>
                  <a:tcPr marL="0" marR="0" marT="0" marB="0">
                    <a:lnL>
                      <a:noFill/>
                    </a:lnL>
                    <a:lnR>
                      <a:noFill/>
                    </a:lnR>
                    <a:lnT>
                      <a:noFill/>
                    </a:lnT>
                    <a:lnB>
                      <a:noFill/>
                    </a:lnB>
                  </a:tcPr>
                </a:tc>
              </a:tr>
              <a:tr h="200025">
                <a:tc>
                  <a:txBody>
                    <a:bodyPr/>
                    <a:lstStyle/>
                    <a:p>
                      <a:pPr algn="l" fontAlgn="ctr"/>
                      <a:r>
                        <a:rPr lang="zh-TW" altLang="en-US" sz="1000" b="0" i="0" u="none" strike="noStrike" dirty="0" smtClean="0">
                          <a:solidFill>
                            <a:schemeClr val="bg1"/>
                          </a:solidFill>
                          <a:effectLst/>
                          <a:latin typeface="Heiti TC Light"/>
                          <a:ea typeface="Heiti TC Light"/>
                          <a:cs typeface="Heiti TC Light"/>
                        </a:rPr>
                        <a:t>大型家電</a:t>
                      </a:r>
                      <a:r>
                        <a:rPr lang="en-US" sz="1000" b="0" i="0" u="none" strike="noStrike" dirty="0" smtClean="0">
                          <a:solidFill>
                            <a:schemeClr val="bg1"/>
                          </a:solidFill>
                          <a:effectLst/>
                          <a:latin typeface="Heiti TC Light"/>
                          <a:ea typeface="Heiti TC Light"/>
                          <a:cs typeface="Heiti TC Light"/>
                        </a:rPr>
                        <a:t>Major </a:t>
                      </a:r>
                      <a:r>
                        <a:rPr lang="en-US" sz="1000" b="0" i="0" u="none" strike="noStrike" dirty="0">
                          <a:solidFill>
                            <a:schemeClr val="bg1"/>
                          </a:solidFill>
                          <a:effectLst/>
                          <a:latin typeface="Heiti TC Light"/>
                          <a:ea typeface="Heiti TC Light"/>
                          <a:cs typeface="Heiti TC Light"/>
                        </a:rPr>
                        <a:t>appliances</a:t>
                      </a:r>
                    </a:p>
                  </a:txBody>
                  <a:tcPr marL="114300" marR="0" marT="0" marB="0" anchor="ctr">
                    <a:lnL>
                      <a:noFill/>
                    </a:lnL>
                    <a:lnR>
                      <a:noFill/>
                    </a:lnR>
                    <a:lnT>
                      <a:noFill/>
                    </a:lnT>
                    <a:lnB>
                      <a:noFill/>
                    </a:lnB>
                  </a:tcPr>
                </a:tc>
                <a:tc>
                  <a:txBody>
                    <a:bodyPr/>
                    <a:lstStyle/>
                    <a:p>
                      <a:pPr algn="r" fontAlgn="t"/>
                      <a:r>
                        <a:rPr lang="en-US" sz="1200" b="0" i="0" u="none" strike="noStrike" dirty="0" smtClean="0">
                          <a:solidFill>
                            <a:schemeClr val="bg1"/>
                          </a:solidFill>
                          <a:effectLst/>
                          <a:latin typeface="Heiti TC Light"/>
                          <a:ea typeface="Heiti TC Light"/>
                          <a:cs typeface="Heiti TC Light"/>
                        </a:rPr>
                        <a:t>171</a:t>
                      </a:r>
                      <a:endParaRPr lang="en-US" sz="1200" b="0" i="0" u="none" strike="noStrike" dirty="0">
                        <a:solidFill>
                          <a:schemeClr val="bg1"/>
                        </a:solidFill>
                        <a:effectLst/>
                        <a:latin typeface="Heiti TC Light"/>
                        <a:ea typeface="Heiti TC Light"/>
                        <a:cs typeface="Heiti TC Light"/>
                      </a:endParaRPr>
                    </a:p>
                  </a:txBody>
                  <a:tcPr marL="0" marR="0" marT="0" marB="0">
                    <a:lnL>
                      <a:noFill/>
                    </a:lnL>
                    <a:lnR>
                      <a:noFill/>
                    </a:lnR>
                    <a:lnT>
                      <a:noFill/>
                    </a:lnT>
                    <a:lnB>
                      <a:noFill/>
                    </a:lnB>
                  </a:tcPr>
                </a:tc>
              </a:tr>
              <a:tr h="363914">
                <a:tc>
                  <a:txBody>
                    <a:bodyPr/>
                    <a:lstStyle/>
                    <a:p>
                      <a:pPr algn="l" fontAlgn="ctr"/>
                      <a:r>
                        <a:rPr lang="zh-TW" altLang="en-US" sz="1000" b="0" i="0" u="none" strike="noStrike" dirty="0" smtClean="0">
                          <a:solidFill>
                            <a:schemeClr val="bg1"/>
                          </a:solidFill>
                          <a:effectLst/>
                          <a:latin typeface="Heiti TC Light"/>
                          <a:ea typeface="Heiti TC Light"/>
                          <a:cs typeface="Heiti TC Light"/>
                        </a:rPr>
                        <a:t>小型家電</a:t>
                      </a:r>
                      <a:r>
                        <a:rPr lang="en-US" altLang="zh-TW" sz="1000" b="0" i="0" u="none" strike="noStrike" dirty="0" smtClean="0">
                          <a:solidFill>
                            <a:schemeClr val="bg1"/>
                          </a:solidFill>
                          <a:effectLst/>
                          <a:latin typeface="Heiti TC Light"/>
                          <a:ea typeface="Heiti TC Light"/>
                          <a:cs typeface="Heiti TC Light"/>
                        </a:rPr>
                        <a:t>,</a:t>
                      </a:r>
                      <a:r>
                        <a:rPr lang="zh-TW" altLang="en-US" sz="1000" b="0" i="0" u="none" strike="noStrike" baseline="0" dirty="0" smtClean="0">
                          <a:solidFill>
                            <a:schemeClr val="bg1"/>
                          </a:solidFill>
                          <a:effectLst/>
                          <a:latin typeface="Heiti TC Light"/>
                          <a:ea typeface="Heiti TC Light"/>
                          <a:cs typeface="Heiti TC Light"/>
                        </a:rPr>
                        <a:t> 其他家居用品</a:t>
                      </a:r>
                      <a:r>
                        <a:rPr lang="en-US" sz="1000" b="0" i="0" u="none" strike="noStrike" dirty="0" smtClean="0">
                          <a:solidFill>
                            <a:schemeClr val="bg1"/>
                          </a:solidFill>
                          <a:effectLst/>
                          <a:latin typeface="Heiti TC Light"/>
                          <a:ea typeface="Heiti TC Light"/>
                          <a:cs typeface="Heiti TC Light"/>
                        </a:rPr>
                        <a:t>Small </a:t>
                      </a:r>
                      <a:r>
                        <a:rPr lang="en-US" sz="1000" b="0" i="0" u="none" strike="noStrike" dirty="0">
                          <a:solidFill>
                            <a:schemeClr val="bg1"/>
                          </a:solidFill>
                          <a:effectLst/>
                          <a:latin typeface="Heiti TC Light"/>
                          <a:ea typeface="Heiti TC Light"/>
                          <a:cs typeface="Heiti TC Light"/>
                        </a:rPr>
                        <a:t>appliances, miscellaneous housewares</a:t>
                      </a:r>
                    </a:p>
                  </a:txBody>
                  <a:tcPr marL="114300" marR="0" marT="0" marB="0" anchor="ctr">
                    <a:lnL>
                      <a:noFill/>
                    </a:lnL>
                    <a:lnR>
                      <a:noFill/>
                    </a:lnR>
                    <a:lnT>
                      <a:noFill/>
                    </a:lnT>
                    <a:lnB>
                      <a:noFill/>
                    </a:lnB>
                  </a:tcPr>
                </a:tc>
                <a:tc>
                  <a:txBody>
                    <a:bodyPr/>
                    <a:lstStyle/>
                    <a:p>
                      <a:pPr algn="r" fontAlgn="t"/>
                      <a:r>
                        <a:rPr lang="en-US" sz="1200" b="0" i="0" u="none" strike="noStrike" dirty="0" smtClean="0">
                          <a:solidFill>
                            <a:schemeClr val="bg1"/>
                          </a:solidFill>
                          <a:effectLst/>
                          <a:latin typeface="Heiti TC Light"/>
                          <a:ea typeface="Heiti TC Light"/>
                          <a:cs typeface="Heiti TC Light"/>
                        </a:rPr>
                        <a:t>17</a:t>
                      </a:r>
                      <a:endParaRPr lang="en-US" sz="1200" b="0" i="0" u="none" strike="noStrike" dirty="0">
                        <a:solidFill>
                          <a:schemeClr val="bg1"/>
                        </a:solidFill>
                        <a:effectLst/>
                        <a:latin typeface="Heiti TC Light"/>
                        <a:ea typeface="Heiti TC Light"/>
                        <a:cs typeface="Heiti TC Light"/>
                      </a:endParaRPr>
                    </a:p>
                  </a:txBody>
                  <a:tcPr marL="0" marR="0" marT="0" marB="0">
                    <a:lnL>
                      <a:noFill/>
                    </a:lnL>
                    <a:lnR>
                      <a:noFill/>
                    </a:lnR>
                    <a:lnT>
                      <a:noFill/>
                    </a:lnT>
                    <a:lnB>
                      <a:noFill/>
                    </a:lnB>
                  </a:tcPr>
                </a:tc>
              </a:tr>
              <a:tr h="200025">
                <a:tc>
                  <a:txBody>
                    <a:bodyPr/>
                    <a:lstStyle/>
                    <a:p>
                      <a:pPr algn="l" fontAlgn="ctr"/>
                      <a:r>
                        <a:rPr lang="zh-TW" altLang="en-US" sz="1000" b="0" i="0" u="none" strike="noStrike" dirty="0" smtClean="0">
                          <a:solidFill>
                            <a:schemeClr val="bg1"/>
                          </a:solidFill>
                          <a:effectLst/>
                          <a:latin typeface="Heiti TC Light"/>
                          <a:ea typeface="Heiti TC Light"/>
                          <a:cs typeface="Heiti TC Light"/>
                        </a:rPr>
                        <a:t>其他家用設備</a:t>
                      </a:r>
                      <a:r>
                        <a:rPr lang="en-US" sz="1000" b="0" i="0" u="none" strike="noStrike" dirty="0" smtClean="0">
                          <a:solidFill>
                            <a:schemeClr val="bg1"/>
                          </a:solidFill>
                          <a:effectLst/>
                          <a:latin typeface="Heiti TC Light"/>
                          <a:ea typeface="Heiti TC Light"/>
                          <a:cs typeface="Heiti TC Light"/>
                        </a:rPr>
                        <a:t>Miscellaneous </a:t>
                      </a:r>
                      <a:r>
                        <a:rPr lang="en-US" sz="1000" b="0" i="0" u="none" strike="noStrike" dirty="0">
                          <a:solidFill>
                            <a:schemeClr val="bg1"/>
                          </a:solidFill>
                          <a:effectLst/>
                          <a:latin typeface="Heiti TC Light"/>
                          <a:ea typeface="Heiti TC Light"/>
                          <a:cs typeface="Heiti TC Light"/>
                        </a:rPr>
                        <a:t>household equipment</a:t>
                      </a:r>
                    </a:p>
                  </a:txBody>
                  <a:tcPr marL="114300" marR="0" marT="0" marB="0" anchor="ctr">
                    <a:lnL>
                      <a:noFill/>
                    </a:lnL>
                    <a:lnR>
                      <a:noFill/>
                    </a:lnR>
                    <a:lnT>
                      <a:noFill/>
                    </a:lnT>
                    <a:lnB>
                      <a:noFill/>
                    </a:lnB>
                  </a:tcPr>
                </a:tc>
                <a:tc>
                  <a:txBody>
                    <a:bodyPr/>
                    <a:lstStyle/>
                    <a:p>
                      <a:pPr algn="r" fontAlgn="t"/>
                      <a:r>
                        <a:rPr lang="en-US" sz="1200" b="0" i="0" u="none" strike="noStrike" dirty="0" smtClean="0">
                          <a:solidFill>
                            <a:schemeClr val="bg1"/>
                          </a:solidFill>
                          <a:effectLst/>
                          <a:latin typeface="Heiti TC Light"/>
                          <a:ea typeface="Heiti TC Light"/>
                          <a:cs typeface="Heiti TC Light"/>
                        </a:rPr>
                        <a:t>61</a:t>
                      </a:r>
                      <a:endParaRPr lang="en-US" sz="1200" b="0" i="0" u="none" strike="noStrike" dirty="0">
                        <a:solidFill>
                          <a:schemeClr val="bg1"/>
                        </a:solidFill>
                        <a:effectLst/>
                        <a:latin typeface="Heiti TC Light"/>
                        <a:ea typeface="Heiti TC Light"/>
                        <a:cs typeface="Heiti TC Light"/>
                      </a:endParaRPr>
                    </a:p>
                  </a:txBody>
                  <a:tcPr marL="0" marR="0" marT="0" marB="0">
                    <a:lnL>
                      <a:noFill/>
                    </a:lnL>
                    <a:lnR>
                      <a:noFill/>
                    </a:lnR>
                    <a:lnT>
                      <a:noFill/>
                    </a:lnT>
                    <a:lnB>
                      <a:noFill/>
                    </a:lnB>
                  </a:tcPr>
                </a:tc>
              </a:tr>
            </a:tbl>
          </a:graphicData>
        </a:graphic>
      </p:graphicFrame>
      <p:sp>
        <p:nvSpPr>
          <p:cNvPr id="90" name="Rectangle 89"/>
          <p:cNvSpPr/>
          <p:nvPr/>
        </p:nvSpPr>
        <p:spPr>
          <a:xfrm>
            <a:off x="1987558" y="384015"/>
            <a:ext cx="4850387" cy="346247"/>
          </a:xfrm>
          <a:prstGeom prst="rect">
            <a:avLst/>
          </a:prstGeom>
        </p:spPr>
        <p:txBody>
          <a:bodyPr wrap="none" lIns="68579" tIns="34289" rIns="68579" bIns="34289">
            <a:spAutoFit/>
          </a:bodyPr>
          <a:lstStyle/>
          <a:p>
            <a:pPr defTabSz="685783"/>
            <a:r>
              <a:rPr lang="zh-TW" altLang="en-US" b="1" dirty="0" smtClean="0">
                <a:solidFill>
                  <a:srgbClr val="00B0F0"/>
                </a:solidFill>
                <a:ea typeface="Heiti TC Light"/>
                <a:cs typeface="Heiti TC Light"/>
                <a:sym typeface="Century Gothic"/>
              </a:rPr>
              <a:t>錢都花到哪裡去了</a:t>
            </a:r>
            <a:r>
              <a:rPr lang="en-US" altLang="zh-TW" b="1" dirty="0" smtClean="0">
                <a:solidFill>
                  <a:srgbClr val="00B0F0"/>
                </a:solidFill>
                <a:ea typeface="Heiti TC Light"/>
                <a:cs typeface="Heiti TC Light"/>
                <a:sym typeface="Century Gothic"/>
              </a:rPr>
              <a:t>﹖</a:t>
            </a:r>
            <a:r>
              <a:rPr lang="en-US" b="1" dirty="0" smtClean="0">
                <a:solidFill>
                  <a:srgbClr val="00B0F0"/>
                </a:solidFill>
                <a:ea typeface="Heiti TC Light"/>
                <a:cs typeface="Heiti TC Light"/>
                <a:sym typeface="Century Gothic"/>
              </a:rPr>
              <a:t>Where </a:t>
            </a:r>
            <a:r>
              <a:rPr lang="en-US" b="1" dirty="0">
                <a:solidFill>
                  <a:srgbClr val="00B0F0"/>
                </a:solidFill>
                <a:ea typeface="Heiti TC Light"/>
                <a:cs typeface="Heiti TC Light"/>
                <a:sym typeface="Century Gothic"/>
              </a:rPr>
              <a:t>does the money go?</a:t>
            </a:r>
            <a:endParaRPr lang="en-US" b="1" dirty="0">
              <a:solidFill>
                <a:srgbClr val="00B0F0"/>
              </a:solidFill>
              <a:ea typeface="Heiti TC Light"/>
              <a:cs typeface="Heiti TC Light"/>
            </a:endParaRPr>
          </a:p>
        </p:txBody>
      </p:sp>
      <p:sp>
        <p:nvSpPr>
          <p:cNvPr id="91" name="Rectangle 90"/>
          <p:cNvSpPr/>
          <p:nvPr/>
        </p:nvSpPr>
        <p:spPr>
          <a:xfrm>
            <a:off x="2265254" y="1226821"/>
            <a:ext cx="3343611" cy="377024"/>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ea typeface="Heiti TC Light"/>
                <a:cs typeface="Heiti TC Light"/>
              </a:rPr>
              <a:t>可於</a:t>
            </a:r>
            <a:r>
              <a:rPr lang="en-US" altLang="zh-TW" sz="1000" dirty="0" smtClean="0">
                <a:solidFill>
                  <a:srgbClr val="0CB27C"/>
                </a:solidFill>
                <a:ea typeface="Heiti TC Light"/>
                <a:cs typeface="Heiti TC Light"/>
              </a:rPr>
              <a:t>SHOP.COM</a:t>
            </a:r>
            <a:r>
              <a:rPr lang="zh-TW" altLang="en-US" sz="1000" dirty="0" smtClean="0">
                <a:solidFill>
                  <a:srgbClr val="0CB27C"/>
                </a:solidFill>
                <a:ea typeface="Heiti TC Light"/>
                <a:cs typeface="Heiti TC Light"/>
              </a:rPr>
              <a:t>購買並建立購物年金的項目</a:t>
            </a:r>
            <a:r>
              <a:rPr lang="en-US" sz="1000" dirty="0" smtClean="0">
                <a:solidFill>
                  <a:srgbClr val="0CB27C"/>
                </a:solidFill>
                <a:ea typeface="Heiti TC Light"/>
                <a:cs typeface="Heiti TC Light"/>
              </a:rPr>
              <a:t>SHOPPING </a:t>
            </a:r>
            <a:r>
              <a:rPr lang="en-US" sz="1000" dirty="0">
                <a:solidFill>
                  <a:srgbClr val="0CB27C"/>
                </a:solidFill>
                <a:ea typeface="Heiti TC Light"/>
                <a:cs typeface="Heiti TC Light"/>
              </a:rPr>
              <a:t>ANNUITY ITEMS PURCHASEABLE ON SHOP.COM</a:t>
            </a:r>
          </a:p>
        </p:txBody>
      </p:sp>
      <p:sp>
        <p:nvSpPr>
          <p:cNvPr id="94" name="Rectangle 93"/>
          <p:cNvSpPr/>
          <p:nvPr/>
        </p:nvSpPr>
        <p:spPr>
          <a:xfrm>
            <a:off x="5608866" y="1279986"/>
            <a:ext cx="1551215" cy="223138"/>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ea typeface="Heiti TC Light"/>
                <a:cs typeface="Heiti TC Light"/>
              </a:rPr>
              <a:t>開支</a:t>
            </a:r>
            <a:r>
              <a:rPr lang="en-US" sz="1000" dirty="0" smtClean="0">
                <a:solidFill>
                  <a:srgbClr val="0CB27C"/>
                </a:solidFill>
                <a:ea typeface="Heiti TC Light"/>
                <a:cs typeface="Heiti TC Light"/>
              </a:rPr>
              <a:t>Consumer </a:t>
            </a:r>
            <a:r>
              <a:rPr lang="en-US" sz="1000" dirty="0">
                <a:solidFill>
                  <a:srgbClr val="0CB27C"/>
                </a:solidFill>
                <a:ea typeface="Heiti TC Light"/>
                <a:cs typeface="Heiti TC Light"/>
              </a:rPr>
              <a:t>Units</a:t>
            </a:r>
          </a:p>
        </p:txBody>
      </p:sp>
      <p:sp>
        <p:nvSpPr>
          <p:cNvPr id="96" name="Rectangle 95"/>
          <p:cNvSpPr/>
          <p:nvPr/>
        </p:nvSpPr>
        <p:spPr>
          <a:xfrm>
            <a:off x="7150287" y="1279986"/>
            <a:ext cx="1329145" cy="223138"/>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ea typeface="Heiti TC Light"/>
                <a:cs typeface="Heiti TC Light"/>
              </a:rPr>
              <a:t>小計</a:t>
            </a:r>
            <a:r>
              <a:rPr lang="en-US" sz="1000" dirty="0" smtClean="0">
                <a:solidFill>
                  <a:srgbClr val="0CB27C"/>
                </a:solidFill>
                <a:ea typeface="Heiti TC Light"/>
                <a:cs typeface="Heiti TC Light"/>
              </a:rPr>
              <a:t>Sub </a:t>
            </a:r>
            <a:r>
              <a:rPr lang="en-US" sz="1000" dirty="0">
                <a:solidFill>
                  <a:srgbClr val="0CB27C"/>
                </a:solidFill>
                <a:ea typeface="Heiti TC Light"/>
                <a:cs typeface="Heiti TC Light"/>
              </a:rPr>
              <a:t>Total</a:t>
            </a:r>
          </a:p>
        </p:txBody>
      </p:sp>
      <p:sp>
        <p:nvSpPr>
          <p:cNvPr id="97" name="Rectangle 96"/>
          <p:cNvSpPr/>
          <p:nvPr/>
        </p:nvSpPr>
        <p:spPr>
          <a:xfrm>
            <a:off x="622300" y="762001"/>
            <a:ext cx="7886700" cy="438580"/>
          </a:xfrm>
          <a:prstGeom prst="rect">
            <a:avLst/>
          </a:prstGeom>
        </p:spPr>
        <p:txBody>
          <a:bodyPr wrap="square" lIns="68579" tIns="34289" rIns="68579" bIns="34289">
            <a:spAutoFit/>
          </a:bodyPr>
          <a:lstStyle/>
          <a:p>
            <a:pPr algn="ctr" defTabSz="685783">
              <a:buClr>
                <a:srgbClr val="404040"/>
              </a:buClr>
              <a:buSzPct val="100000"/>
            </a:pPr>
            <a:r>
              <a:rPr lang="zh-TW" altLang="en-US" sz="1200" dirty="0" smtClean="0">
                <a:solidFill>
                  <a:prstClr val="white"/>
                </a:solidFill>
                <a:ea typeface="Heiti TC Light"/>
                <a:cs typeface="Heiti TC Light"/>
              </a:rPr>
              <a:t>稍後，你將會有一個簡單的每月開支和平均開支比較。</a:t>
            </a:r>
            <a:r>
              <a:rPr lang="en-US" sz="1200" dirty="0" smtClean="0">
                <a:solidFill>
                  <a:prstClr val="white"/>
                </a:solidFill>
                <a:ea typeface="Heiti TC Light"/>
                <a:cs typeface="Heiti TC Light"/>
              </a:rPr>
              <a:t>Later</a:t>
            </a:r>
            <a:r>
              <a:rPr lang="en-US" sz="1200" dirty="0">
                <a:solidFill>
                  <a:prstClr val="white"/>
                </a:solidFill>
                <a:ea typeface="Heiti TC Light"/>
                <a:cs typeface="Heiti TC Light"/>
              </a:rPr>
              <a:t>, you will go through a simple exercise to identify how your monthly spending compares to the average  spending.  </a:t>
            </a:r>
            <a:endParaRPr lang="en-US" sz="1200" dirty="0">
              <a:solidFill>
                <a:prstClr val="white"/>
              </a:solidFill>
              <a:ea typeface="Heiti TC Light"/>
              <a:cs typeface="Heiti TC Light"/>
              <a:sym typeface="Century Gothic"/>
            </a:endParaRPr>
          </a:p>
        </p:txBody>
      </p:sp>
    </p:spTree>
    <p:extLst>
      <p:ext uri="{BB962C8B-B14F-4D97-AF65-F5344CB8AC3E}">
        <p14:creationId xmlns:p14="http://schemas.microsoft.com/office/powerpoint/2010/main" val="1992266009"/>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ound Same Side Corner Rectangle 17"/>
          <p:cNvSpPr/>
          <p:nvPr/>
        </p:nvSpPr>
        <p:spPr>
          <a:xfrm rot="5400000">
            <a:off x="3526973" y="-163285"/>
            <a:ext cx="3624942" cy="6319157"/>
          </a:xfrm>
          <a:prstGeom prst="round2SameRect">
            <a:avLst>
              <a:gd name="adj1" fmla="val 2703"/>
              <a:gd name="adj2" fmla="val 0"/>
            </a:avLst>
          </a:prstGeom>
          <a:solidFill>
            <a:srgbClr val="033438"/>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473858" defTabSz="685783"/>
            <a:endParaRPr lang="en-US" sz="900" dirty="0">
              <a:solidFill>
                <a:prstClr val="white"/>
              </a:solidFill>
              <a:ea typeface="Heiti TC Light"/>
              <a:cs typeface="Heiti TC Light"/>
            </a:endParaRPr>
          </a:p>
        </p:txBody>
      </p:sp>
      <p:grpSp>
        <p:nvGrpSpPr>
          <p:cNvPr id="114" name="Group 113"/>
          <p:cNvGrpSpPr/>
          <p:nvPr/>
        </p:nvGrpSpPr>
        <p:grpSpPr>
          <a:xfrm>
            <a:off x="628652" y="1183822"/>
            <a:ext cx="1551215" cy="403806"/>
            <a:chOff x="838202" y="1578429"/>
            <a:chExt cx="2068286" cy="538408"/>
          </a:xfrm>
        </p:grpSpPr>
        <p:sp>
          <p:nvSpPr>
            <p:cNvPr id="6" name="Round Single Corner Rectangle 5"/>
            <p:cNvSpPr/>
            <p:nvPr/>
          </p:nvSpPr>
          <p:spPr>
            <a:xfrm flipH="1">
              <a:off x="838202" y="1578429"/>
              <a:ext cx="2068286"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2186" defTabSz="685783"/>
              <a:r>
                <a:rPr lang="zh-TW" altLang="en-US" sz="900" dirty="0">
                  <a:solidFill>
                    <a:prstClr val="white"/>
                  </a:solidFill>
                  <a:ea typeface="Heiti TC Light"/>
                  <a:cs typeface="Heiti TC Light"/>
                </a:rPr>
                <a:t>食物</a:t>
              </a:r>
              <a:r>
                <a:rPr lang="en-US" sz="900" dirty="0">
                  <a:solidFill>
                    <a:prstClr val="white"/>
                  </a:solidFill>
                  <a:ea typeface="Heiti TC Light"/>
                  <a:cs typeface="Heiti TC Light"/>
                </a:rPr>
                <a:t>Food</a:t>
              </a:r>
            </a:p>
          </p:txBody>
        </p:sp>
        <p:grpSp>
          <p:nvGrpSpPr>
            <p:cNvPr id="3" name="Group 4"/>
            <p:cNvGrpSpPr>
              <a:grpSpLocks noChangeAspect="1"/>
            </p:cNvGrpSpPr>
            <p:nvPr/>
          </p:nvGrpSpPr>
          <p:grpSpPr bwMode="auto">
            <a:xfrm>
              <a:off x="1034142" y="1708167"/>
              <a:ext cx="390423" cy="259409"/>
              <a:chOff x="-306" y="415"/>
              <a:chExt cx="298" cy="198"/>
            </a:xfrm>
            <a:solidFill>
              <a:srgbClr val="0CB27C"/>
            </a:solidFill>
          </p:grpSpPr>
          <p:sp>
            <p:nvSpPr>
              <p:cNvPr id="19" name="Freeform 6"/>
              <p:cNvSpPr>
                <a:spLocks/>
              </p:cNvSpPr>
              <p:nvPr/>
            </p:nvSpPr>
            <p:spPr bwMode="auto">
              <a:xfrm>
                <a:off x="-306" y="553"/>
                <a:ext cx="298" cy="60"/>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20" name="Freeform 7"/>
              <p:cNvSpPr>
                <a:spLocks/>
              </p:cNvSpPr>
              <p:nvPr/>
            </p:nvSpPr>
            <p:spPr bwMode="auto">
              <a:xfrm>
                <a:off x="-281" y="430"/>
                <a:ext cx="228" cy="135"/>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21" name="Freeform 8"/>
              <p:cNvSpPr>
                <a:spLocks/>
              </p:cNvSpPr>
              <p:nvPr/>
            </p:nvSpPr>
            <p:spPr bwMode="auto">
              <a:xfrm>
                <a:off x="-142" y="415"/>
                <a:ext cx="125" cy="126"/>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13" name="Group 112"/>
          <p:cNvGrpSpPr/>
          <p:nvPr/>
        </p:nvGrpSpPr>
        <p:grpSpPr>
          <a:xfrm>
            <a:off x="628652" y="1583098"/>
            <a:ext cx="1551215" cy="403807"/>
            <a:chOff x="838202" y="2110795"/>
            <a:chExt cx="2068286" cy="538409"/>
          </a:xfrm>
        </p:grpSpPr>
        <p:sp>
          <p:nvSpPr>
            <p:cNvPr id="7" name="Rectangle 6"/>
            <p:cNvSpPr/>
            <p:nvPr/>
          </p:nvSpPr>
          <p:spPr>
            <a:xfrm>
              <a:off x="838202" y="2110795"/>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住屋</a:t>
              </a:r>
              <a:r>
                <a:rPr lang="en-US" sz="900" dirty="0">
                  <a:solidFill>
                    <a:prstClr val="white"/>
                  </a:solidFill>
                  <a:ea typeface="Heiti TC Light"/>
                  <a:cs typeface="Heiti TC Light"/>
                </a:rPr>
                <a:t>Housing</a:t>
              </a:r>
            </a:p>
          </p:txBody>
        </p:sp>
        <p:grpSp>
          <p:nvGrpSpPr>
            <p:cNvPr id="23" name="Group 11"/>
            <p:cNvGrpSpPr>
              <a:grpSpLocks noChangeAspect="1"/>
            </p:cNvGrpSpPr>
            <p:nvPr/>
          </p:nvGrpSpPr>
          <p:grpSpPr bwMode="auto">
            <a:xfrm>
              <a:off x="1066896" y="2246575"/>
              <a:ext cx="271463" cy="242888"/>
              <a:chOff x="-286" y="391"/>
              <a:chExt cx="171" cy="153"/>
            </a:xfrm>
            <a:solidFill>
              <a:srgbClr val="0CB27C"/>
            </a:solidFill>
          </p:grpSpPr>
          <p:sp>
            <p:nvSpPr>
              <p:cNvPr id="26" name="Freeform 13"/>
              <p:cNvSpPr>
                <a:spLocks/>
              </p:cNvSpPr>
              <p:nvPr/>
            </p:nvSpPr>
            <p:spPr bwMode="auto">
              <a:xfrm>
                <a:off x="-263" y="420"/>
                <a:ext cx="123" cy="124"/>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27" name="Freeform 14"/>
              <p:cNvSpPr>
                <a:spLocks/>
              </p:cNvSpPr>
              <p:nvPr/>
            </p:nvSpPr>
            <p:spPr bwMode="auto">
              <a:xfrm>
                <a:off x="-286" y="391"/>
                <a:ext cx="171" cy="82"/>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28" name="Freeform 15"/>
              <p:cNvSpPr>
                <a:spLocks/>
              </p:cNvSpPr>
              <p:nvPr/>
            </p:nvSpPr>
            <p:spPr bwMode="auto">
              <a:xfrm>
                <a:off x="-152" y="408"/>
                <a:ext cx="17" cy="35"/>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12" name="Group 111"/>
          <p:cNvGrpSpPr/>
          <p:nvPr/>
        </p:nvGrpSpPr>
        <p:grpSpPr>
          <a:xfrm>
            <a:off x="628652" y="1986904"/>
            <a:ext cx="1551215" cy="403807"/>
            <a:chOff x="838202" y="2649204"/>
            <a:chExt cx="2068286" cy="538409"/>
          </a:xfrm>
        </p:grpSpPr>
        <p:sp>
          <p:nvSpPr>
            <p:cNvPr id="8" name="Rectangle 7"/>
            <p:cNvSpPr/>
            <p:nvPr/>
          </p:nvSpPr>
          <p:spPr>
            <a:xfrm>
              <a:off x="838202" y="2649204"/>
              <a:ext cx="2068286" cy="538409"/>
            </a:xfrm>
            <a:prstGeom prst="rect">
              <a:avLst/>
            </a:prstGeom>
            <a:solidFill>
              <a:srgbClr val="000000"/>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服裝與服務</a:t>
              </a:r>
              <a:r>
                <a:rPr lang="en-US" sz="900" dirty="0">
                  <a:solidFill>
                    <a:prstClr val="white"/>
                  </a:solidFill>
                  <a:ea typeface="Heiti TC Light"/>
                  <a:cs typeface="Heiti TC Light"/>
                </a:rPr>
                <a:t>Apparel  &amp; Service</a:t>
              </a:r>
            </a:p>
          </p:txBody>
        </p:sp>
        <p:sp>
          <p:nvSpPr>
            <p:cNvPr id="33" name="Freeform 20"/>
            <p:cNvSpPr>
              <a:spLocks noEditPoints="1"/>
            </p:cNvSpPr>
            <p:nvPr/>
          </p:nvSpPr>
          <p:spPr bwMode="auto">
            <a:xfrm>
              <a:off x="1066895" y="2756203"/>
              <a:ext cx="298713" cy="324410"/>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nvGrpSpPr>
          <p:cNvPr id="111" name="Group 110"/>
          <p:cNvGrpSpPr/>
          <p:nvPr/>
        </p:nvGrpSpPr>
        <p:grpSpPr>
          <a:xfrm>
            <a:off x="628652" y="2394344"/>
            <a:ext cx="1551215" cy="403807"/>
            <a:chOff x="838202" y="3192457"/>
            <a:chExt cx="2068286" cy="538409"/>
          </a:xfrm>
        </p:grpSpPr>
        <p:sp>
          <p:nvSpPr>
            <p:cNvPr id="9" name="Rectangle 8"/>
            <p:cNvSpPr/>
            <p:nvPr/>
          </p:nvSpPr>
          <p:spPr>
            <a:xfrm>
              <a:off x="838202" y="3192457"/>
              <a:ext cx="2068286" cy="538409"/>
            </a:xfrm>
            <a:prstGeom prst="rect">
              <a:avLst/>
            </a:prstGeom>
            <a:solidFill>
              <a:srgbClr val="000000"/>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交通</a:t>
              </a:r>
              <a:r>
                <a:rPr lang="en-US" sz="900" dirty="0">
                  <a:solidFill>
                    <a:prstClr val="white"/>
                  </a:solidFill>
                  <a:ea typeface="Heiti TC Light"/>
                  <a:cs typeface="Heiti TC Light"/>
                </a:rPr>
                <a:t>Transportation</a:t>
              </a:r>
            </a:p>
          </p:txBody>
        </p:sp>
        <p:sp>
          <p:nvSpPr>
            <p:cNvPr id="38" name="Freeform 25"/>
            <p:cNvSpPr>
              <a:spLocks noEditPoints="1"/>
            </p:cNvSpPr>
            <p:nvPr/>
          </p:nvSpPr>
          <p:spPr bwMode="auto">
            <a:xfrm>
              <a:off x="1024163" y="3292924"/>
              <a:ext cx="340632" cy="334737"/>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nvGrpSpPr>
          <p:cNvPr id="110" name="Group 109"/>
          <p:cNvGrpSpPr/>
          <p:nvPr/>
        </p:nvGrpSpPr>
        <p:grpSpPr>
          <a:xfrm>
            <a:off x="628652" y="2795163"/>
            <a:ext cx="1551215" cy="403807"/>
            <a:chOff x="838202" y="3726882"/>
            <a:chExt cx="2068286" cy="538409"/>
          </a:xfrm>
        </p:grpSpPr>
        <p:sp>
          <p:nvSpPr>
            <p:cNvPr id="10" name="Rectangle 9"/>
            <p:cNvSpPr/>
            <p:nvPr/>
          </p:nvSpPr>
          <p:spPr>
            <a:xfrm>
              <a:off x="838202" y="3726882"/>
              <a:ext cx="2068286" cy="538409"/>
            </a:xfrm>
            <a:prstGeom prst="rect">
              <a:avLst/>
            </a:prstGeom>
            <a:solidFill>
              <a:srgbClr val="000000"/>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健康護理</a:t>
              </a:r>
              <a:r>
                <a:rPr lang="en-US" sz="900" dirty="0">
                  <a:solidFill>
                    <a:prstClr val="white"/>
                  </a:solidFill>
                  <a:ea typeface="Heiti TC Light"/>
                  <a:cs typeface="Heiti TC Light"/>
                </a:rPr>
                <a:t>Healthcare</a:t>
              </a:r>
            </a:p>
          </p:txBody>
        </p:sp>
        <p:sp>
          <p:nvSpPr>
            <p:cNvPr id="43" name="Freeform 30"/>
            <p:cNvSpPr>
              <a:spLocks/>
            </p:cNvSpPr>
            <p:nvPr/>
          </p:nvSpPr>
          <p:spPr bwMode="auto">
            <a:xfrm>
              <a:off x="1084601" y="3892453"/>
              <a:ext cx="246289" cy="228595"/>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nvGrpSpPr>
          <p:cNvPr id="109" name="Group 108"/>
          <p:cNvGrpSpPr/>
          <p:nvPr/>
        </p:nvGrpSpPr>
        <p:grpSpPr>
          <a:xfrm>
            <a:off x="628652" y="3202602"/>
            <a:ext cx="1551215" cy="403807"/>
            <a:chOff x="838202" y="4270134"/>
            <a:chExt cx="2068286" cy="538409"/>
          </a:xfrm>
        </p:grpSpPr>
        <p:sp>
          <p:nvSpPr>
            <p:cNvPr id="11" name="Rectangle 10"/>
            <p:cNvSpPr/>
            <p:nvPr/>
          </p:nvSpPr>
          <p:spPr>
            <a:xfrm>
              <a:off x="838202" y="4270134"/>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娛樂</a:t>
              </a:r>
              <a:r>
                <a:rPr lang="en-US" sz="900" dirty="0">
                  <a:solidFill>
                    <a:prstClr val="white"/>
                  </a:solidFill>
                  <a:ea typeface="Heiti TC Light"/>
                  <a:cs typeface="Heiti TC Light"/>
                </a:rPr>
                <a:t>Entertainment</a:t>
              </a:r>
            </a:p>
          </p:txBody>
        </p:sp>
        <p:sp>
          <p:nvSpPr>
            <p:cNvPr id="64" name="Freeform 51"/>
            <p:cNvSpPr>
              <a:spLocks noEditPoints="1"/>
            </p:cNvSpPr>
            <p:nvPr/>
          </p:nvSpPr>
          <p:spPr bwMode="auto">
            <a:xfrm>
              <a:off x="1052949" y="4428038"/>
              <a:ext cx="365760" cy="274320"/>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nvGrpSpPr>
          <p:cNvPr id="108" name="Group 107"/>
          <p:cNvGrpSpPr/>
          <p:nvPr/>
        </p:nvGrpSpPr>
        <p:grpSpPr>
          <a:xfrm>
            <a:off x="628652" y="3606408"/>
            <a:ext cx="1551215" cy="403807"/>
            <a:chOff x="838202" y="4808543"/>
            <a:chExt cx="2068286" cy="538409"/>
          </a:xfrm>
        </p:grpSpPr>
        <p:sp>
          <p:nvSpPr>
            <p:cNvPr id="12" name="Rectangle 11"/>
            <p:cNvSpPr/>
            <p:nvPr/>
          </p:nvSpPr>
          <p:spPr>
            <a:xfrm>
              <a:off x="838202" y="4808543"/>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個人護理產品及服務</a:t>
              </a:r>
              <a:r>
                <a:rPr lang="en-US" sz="900" dirty="0">
                  <a:solidFill>
                    <a:prstClr val="white"/>
                  </a:solidFill>
                  <a:ea typeface="Heiti TC Light"/>
                  <a:cs typeface="Heiti TC Light"/>
                </a:rPr>
                <a:t>Personal Care Product &amp; Service</a:t>
              </a:r>
            </a:p>
          </p:txBody>
        </p:sp>
        <p:grpSp>
          <p:nvGrpSpPr>
            <p:cNvPr id="66" name="Group 54"/>
            <p:cNvGrpSpPr>
              <a:grpSpLocks noChangeAspect="1"/>
            </p:cNvGrpSpPr>
            <p:nvPr/>
          </p:nvGrpSpPr>
          <p:grpSpPr bwMode="auto">
            <a:xfrm>
              <a:off x="1100270" y="4914728"/>
              <a:ext cx="264526" cy="316495"/>
              <a:chOff x="-351" y="477"/>
              <a:chExt cx="565" cy="676"/>
            </a:xfrm>
            <a:solidFill>
              <a:srgbClr val="0CB27C"/>
            </a:solidFill>
          </p:grpSpPr>
          <p:sp>
            <p:nvSpPr>
              <p:cNvPr id="69" name="Freeform 56"/>
              <p:cNvSpPr>
                <a:spLocks/>
              </p:cNvSpPr>
              <p:nvPr/>
            </p:nvSpPr>
            <p:spPr bwMode="auto">
              <a:xfrm>
                <a:off x="-152" y="866"/>
                <a:ext cx="15" cy="14"/>
              </a:xfrm>
              <a:custGeom>
                <a:avLst/>
                <a:gdLst>
                  <a:gd name="T0" fmla="*/ 73 w 73"/>
                  <a:gd name="T1" fmla="*/ 0 h 74"/>
                  <a:gd name="T2" fmla="*/ 73 w 73"/>
                  <a:gd name="T3" fmla="*/ 3 h 74"/>
                  <a:gd name="T4" fmla="*/ 70 w 73"/>
                  <a:gd name="T5" fmla="*/ 12 h 74"/>
                  <a:gd name="T6" fmla="*/ 66 w 73"/>
                  <a:gd name="T7" fmla="*/ 23 h 74"/>
                  <a:gd name="T8" fmla="*/ 59 w 73"/>
                  <a:gd name="T9" fmla="*/ 37 h 74"/>
                  <a:gd name="T10" fmla="*/ 48 w 73"/>
                  <a:gd name="T11" fmla="*/ 50 h 74"/>
                  <a:gd name="T12" fmla="*/ 35 w 73"/>
                  <a:gd name="T13" fmla="*/ 60 h 74"/>
                  <a:gd name="T14" fmla="*/ 22 w 73"/>
                  <a:gd name="T15" fmla="*/ 67 h 74"/>
                  <a:gd name="T16" fmla="*/ 12 w 73"/>
                  <a:gd name="T17" fmla="*/ 71 h 74"/>
                  <a:gd name="T18" fmla="*/ 3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7 w 73"/>
                  <a:gd name="T33" fmla="*/ 14 h 74"/>
                  <a:gd name="T34" fmla="*/ 50 w 73"/>
                  <a:gd name="T35" fmla="*/ 8 h 74"/>
                  <a:gd name="T36" fmla="*/ 62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3" y="3"/>
                    </a:lnTo>
                    <a:lnTo>
                      <a:pt x="70" y="12"/>
                    </a:lnTo>
                    <a:lnTo>
                      <a:pt x="66" y="23"/>
                    </a:lnTo>
                    <a:lnTo>
                      <a:pt x="59" y="37"/>
                    </a:lnTo>
                    <a:lnTo>
                      <a:pt x="48" y="50"/>
                    </a:lnTo>
                    <a:lnTo>
                      <a:pt x="35" y="60"/>
                    </a:lnTo>
                    <a:lnTo>
                      <a:pt x="22" y="67"/>
                    </a:lnTo>
                    <a:lnTo>
                      <a:pt x="12" y="71"/>
                    </a:lnTo>
                    <a:lnTo>
                      <a:pt x="3" y="74"/>
                    </a:lnTo>
                    <a:lnTo>
                      <a:pt x="0" y="74"/>
                    </a:lnTo>
                    <a:lnTo>
                      <a:pt x="0" y="70"/>
                    </a:lnTo>
                    <a:lnTo>
                      <a:pt x="3" y="63"/>
                    </a:lnTo>
                    <a:lnTo>
                      <a:pt x="7" y="51"/>
                    </a:lnTo>
                    <a:lnTo>
                      <a:pt x="14" y="38"/>
                    </a:lnTo>
                    <a:lnTo>
                      <a:pt x="25" y="25"/>
                    </a:lnTo>
                    <a:lnTo>
                      <a:pt x="37" y="14"/>
                    </a:lnTo>
                    <a:lnTo>
                      <a:pt x="50" y="8"/>
                    </a:lnTo>
                    <a:lnTo>
                      <a:pt x="62"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0" name="Freeform 57"/>
              <p:cNvSpPr>
                <a:spLocks/>
              </p:cNvSpPr>
              <p:nvPr/>
            </p:nvSpPr>
            <p:spPr bwMode="auto">
              <a:xfrm>
                <a:off x="-152" y="888"/>
                <a:ext cx="15" cy="15"/>
              </a:xfrm>
              <a:custGeom>
                <a:avLst/>
                <a:gdLst>
                  <a:gd name="T0" fmla="*/ 0 w 73"/>
                  <a:gd name="T1" fmla="*/ 0 h 75"/>
                  <a:gd name="T2" fmla="*/ 3 w 73"/>
                  <a:gd name="T3" fmla="*/ 1 h 75"/>
                  <a:gd name="T4" fmla="*/ 12 w 73"/>
                  <a:gd name="T5" fmla="*/ 3 h 75"/>
                  <a:gd name="T6" fmla="*/ 22 w 73"/>
                  <a:gd name="T7" fmla="*/ 8 h 75"/>
                  <a:gd name="T8" fmla="*/ 35 w 73"/>
                  <a:gd name="T9" fmla="*/ 14 h 75"/>
                  <a:gd name="T10" fmla="*/ 48 w 73"/>
                  <a:gd name="T11" fmla="*/ 25 h 75"/>
                  <a:gd name="T12" fmla="*/ 59 w 73"/>
                  <a:gd name="T13" fmla="*/ 38 h 75"/>
                  <a:gd name="T14" fmla="*/ 66 w 73"/>
                  <a:gd name="T15" fmla="*/ 51 h 75"/>
                  <a:gd name="T16" fmla="*/ 70 w 73"/>
                  <a:gd name="T17" fmla="*/ 63 h 75"/>
                  <a:gd name="T18" fmla="*/ 73 w 73"/>
                  <a:gd name="T19" fmla="*/ 71 h 75"/>
                  <a:gd name="T20" fmla="*/ 73 w 73"/>
                  <a:gd name="T21" fmla="*/ 75 h 75"/>
                  <a:gd name="T22" fmla="*/ 69 w 73"/>
                  <a:gd name="T23" fmla="*/ 74 h 75"/>
                  <a:gd name="T24" fmla="*/ 62 w 73"/>
                  <a:gd name="T25" fmla="*/ 71 h 75"/>
                  <a:gd name="T26" fmla="*/ 50 w 73"/>
                  <a:gd name="T27" fmla="*/ 67 h 75"/>
                  <a:gd name="T28" fmla="*/ 37 w 73"/>
                  <a:gd name="T29" fmla="*/ 60 h 75"/>
                  <a:gd name="T30" fmla="*/ 25 w 73"/>
                  <a:gd name="T31" fmla="*/ 50 h 75"/>
                  <a:gd name="T32" fmla="*/ 14 w 73"/>
                  <a:gd name="T33" fmla="*/ 37 h 75"/>
                  <a:gd name="T34" fmla="*/ 7 w 73"/>
                  <a:gd name="T35" fmla="*/ 24 h 75"/>
                  <a:gd name="T36" fmla="*/ 3 w 73"/>
                  <a:gd name="T37" fmla="*/ 12 h 75"/>
                  <a:gd name="T38" fmla="*/ 0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2" y="8"/>
                    </a:lnTo>
                    <a:lnTo>
                      <a:pt x="35" y="14"/>
                    </a:lnTo>
                    <a:lnTo>
                      <a:pt x="48" y="25"/>
                    </a:lnTo>
                    <a:lnTo>
                      <a:pt x="59" y="38"/>
                    </a:lnTo>
                    <a:lnTo>
                      <a:pt x="66" y="51"/>
                    </a:lnTo>
                    <a:lnTo>
                      <a:pt x="70" y="63"/>
                    </a:lnTo>
                    <a:lnTo>
                      <a:pt x="73" y="71"/>
                    </a:lnTo>
                    <a:lnTo>
                      <a:pt x="73" y="75"/>
                    </a:lnTo>
                    <a:lnTo>
                      <a:pt x="69" y="74"/>
                    </a:lnTo>
                    <a:lnTo>
                      <a:pt x="62" y="71"/>
                    </a:lnTo>
                    <a:lnTo>
                      <a:pt x="50" y="67"/>
                    </a:lnTo>
                    <a:lnTo>
                      <a:pt x="37" y="60"/>
                    </a:lnTo>
                    <a:lnTo>
                      <a:pt x="25" y="50"/>
                    </a:lnTo>
                    <a:lnTo>
                      <a:pt x="14" y="37"/>
                    </a:lnTo>
                    <a:lnTo>
                      <a:pt x="7" y="24"/>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1" name="Freeform 58"/>
              <p:cNvSpPr>
                <a:spLocks/>
              </p:cNvSpPr>
              <p:nvPr/>
            </p:nvSpPr>
            <p:spPr bwMode="auto">
              <a:xfrm>
                <a:off x="-151" y="881"/>
                <a:ext cx="21" cy="6"/>
              </a:xfrm>
              <a:custGeom>
                <a:avLst/>
                <a:gdLst>
                  <a:gd name="T0" fmla="*/ 52 w 104"/>
                  <a:gd name="T1" fmla="*/ 0 h 34"/>
                  <a:gd name="T2" fmla="*/ 66 w 104"/>
                  <a:gd name="T3" fmla="*/ 1 h 34"/>
                  <a:gd name="T4" fmla="*/ 77 w 104"/>
                  <a:gd name="T5" fmla="*/ 4 h 34"/>
                  <a:gd name="T6" fmla="*/ 88 w 104"/>
                  <a:gd name="T7" fmla="*/ 8 h 34"/>
                  <a:gd name="T8" fmla="*/ 97 w 104"/>
                  <a:gd name="T9" fmla="*/ 13 h 34"/>
                  <a:gd name="T10" fmla="*/ 102 w 104"/>
                  <a:gd name="T11" fmla="*/ 16 h 34"/>
                  <a:gd name="T12" fmla="*/ 104 w 104"/>
                  <a:gd name="T13" fmla="*/ 17 h 34"/>
                  <a:gd name="T14" fmla="*/ 102 w 104"/>
                  <a:gd name="T15" fmla="*/ 19 h 34"/>
                  <a:gd name="T16" fmla="*/ 97 w 104"/>
                  <a:gd name="T17" fmla="*/ 21 h 34"/>
                  <a:gd name="T18" fmla="*/ 88 w 104"/>
                  <a:gd name="T19" fmla="*/ 26 h 34"/>
                  <a:gd name="T20" fmla="*/ 77 w 104"/>
                  <a:gd name="T21" fmla="*/ 30 h 34"/>
                  <a:gd name="T22" fmla="*/ 66 w 104"/>
                  <a:gd name="T23" fmla="*/ 33 h 34"/>
                  <a:gd name="T24" fmla="*/ 52 w 104"/>
                  <a:gd name="T25" fmla="*/ 34 h 34"/>
                  <a:gd name="T26" fmla="*/ 38 w 104"/>
                  <a:gd name="T27" fmla="*/ 33 h 34"/>
                  <a:gd name="T28" fmla="*/ 26 w 104"/>
                  <a:gd name="T29" fmla="*/ 30 h 34"/>
                  <a:gd name="T30" fmla="*/ 15 w 104"/>
                  <a:gd name="T31" fmla="*/ 26 h 34"/>
                  <a:gd name="T32" fmla="*/ 7 w 104"/>
                  <a:gd name="T33" fmla="*/ 21 h 34"/>
                  <a:gd name="T34" fmla="*/ 3 w 104"/>
                  <a:gd name="T35" fmla="*/ 19 h 34"/>
                  <a:gd name="T36" fmla="*/ 0 w 104"/>
                  <a:gd name="T37" fmla="*/ 17 h 34"/>
                  <a:gd name="T38" fmla="*/ 3 w 104"/>
                  <a:gd name="T39" fmla="*/ 16 h 34"/>
                  <a:gd name="T40" fmla="*/ 7 w 104"/>
                  <a:gd name="T41" fmla="*/ 13 h 34"/>
                  <a:gd name="T42" fmla="*/ 15 w 104"/>
                  <a:gd name="T43" fmla="*/ 8 h 34"/>
                  <a:gd name="T44" fmla="*/ 26 w 104"/>
                  <a:gd name="T45" fmla="*/ 4 h 34"/>
                  <a:gd name="T46" fmla="*/ 38 w 104"/>
                  <a:gd name="T47" fmla="*/ 1 h 34"/>
                  <a:gd name="T48" fmla="*/ 52 w 104"/>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34">
                    <a:moveTo>
                      <a:pt x="52" y="0"/>
                    </a:moveTo>
                    <a:lnTo>
                      <a:pt x="66" y="1"/>
                    </a:lnTo>
                    <a:lnTo>
                      <a:pt x="77" y="4"/>
                    </a:lnTo>
                    <a:lnTo>
                      <a:pt x="88" y="8"/>
                    </a:lnTo>
                    <a:lnTo>
                      <a:pt x="97" y="13"/>
                    </a:lnTo>
                    <a:lnTo>
                      <a:pt x="102" y="16"/>
                    </a:lnTo>
                    <a:lnTo>
                      <a:pt x="104" y="17"/>
                    </a:lnTo>
                    <a:lnTo>
                      <a:pt x="102" y="19"/>
                    </a:lnTo>
                    <a:lnTo>
                      <a:pt x="97" y="21"/>
                    </a:lnTo>
                    <a:lnTo>
                      <a:pt x="88" y="26"/>
                    </a:lnTo>
                    <a:lnTo>
                      <a:pt x="77" y="30"/>
                    </a:lnTo>
                    <a:lnTo>
                      <a:pt x="66" y="33"/>
                    </a:lnTo>
                    <a:lnTo>
                      <a:pt x="52" y="34"/>
                    </a:lnTo>
                    <a:lnTo>
                      <a:pt x="38" y="33"/>
                    </a:lnTo>
                    <a:lnTo>
                      <a:pt x="26" y="30"/>
                    </a:lnTo>
                    <a:lnTo>
                      <a:pt x="15" y="26"/>
                    </a:lnTo>
                    <a:lnTo>
                      <a:pt x="7" y="21"/>
                    </a:lnTo>
                    <a:lnTo>
                      <a:pt x="3" y="19"/>
                    </a:lnTo>
                    <a:lnTo>
                      <a:pt x="0" y="17"/>
                    </a:lnTo>
                    <a:lnTo>
                      <a:pt x="3" y="16"/>
                    </a:lnTo>
                    <a:lnTo>
                      <a:pt x="7" y="13"/>
                    </a:lnTo>
                    <a:lnTo>
                      <a:pt x="15" y="8"/>
                    </a:lnTo>
                    <a:lnTo>
                      <a:pt x="26" y="4"/>
                    </a:lnTo>
                    <a:lnTo>
                      <a:pt x="38" y="1"/>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2" name="Freeform 59"/>
              <p:cNvSpPr>
                <a:spLocks noEditPoints="1"/>
              </p:cNvSpPr>
              <p:nvPr/>
            </p:nvSpPr>
            <p:spPr bwMode="auto">
              <a:xfrm>
                <a:off x="-204" y="836"/>
                <a:ext cx="96" cy="96"/>
              </a:xfrm>
              <a:custGeom>
                <a:avLst/>
                <a:gdLst>
                  <a:gd name="T0" fmla="*/ 204 w 480"/>
                  <a:gd name="T1" fmla="*/ 20 h 484"/>
                  <a:gd name="T2" fmla="*/ 137 w 480"/>
                  <a:gd name="T3" fmla="*/ 42 h 484"/>
                  <a:gd name="T4" fmla="*/ 82 w 480"/>
                  <a:gd name="T5" fmla="*/ 83 h 484"/>
                  <a:gd name="T6" fmla="*/ 42 w 480"/>
                  <a:gd name="T7" fmla="*/ 139 h 484"/>
                  <a:gd name="T8" fmla="*/ 20 w 480"/>
                  <a:gd name="T9" fmla="*/ 206 h 484"/>
                  <a:gd name="T10" fmla="*/ 20 w 480"/>
                  <a:gd name="T11" fmla="*/ 279 h 484"/>
                  <a:gd name="T12" fmla="*/ 42 w 480"/>
                  <a:gd name="T13" fmla="*/ 345 h 484"/>
                  <a:gd name="T14" fmla="*/ 82 w 480"/>
                  <a:gd name="T15" fmla="*/ 402 h 484"/>
                  <a:gd name="T16" fmla="*/ 137 w 480"/>
                  <a:gd name="T17" fmla="*/ 441 h 484"/>
                  <a:gd name="T18" fmla="*/ 204 w 480"/>
                  <a:gd name="T19" fmla="*/ 464 h 484"/>
                  <a:gd name="T20" fmla="*/ 276 w 480"/>
                  <a:gd name="T21" fmla="*/ 464 h 484"/>
                  <a:gd name="T22" fmla="*/ 342 w 480"/>
                  <a:gd name="T23" fmla="*/ 441 h 484"/>
                  <a:gd name="T24" fmla="*/ 397 w 480"/>
                  <a:gd name="T25" fmla="*/ 402 h 484"/>
                  <a:gd name="T26" fmla="*/ 437 w 480"/>
                  <a:gd name="T27" fmla="*/ 345 h 484"/>
                  <a:gd name="T28" fmla="*/ 459 w 480"/>
                  <a:gd name="T29" fmla="*/ 279 h 484"/>
                  <a:gd name="T30" fmla="*/ 459 w 480"/>
                  <a:gd name="T31" fmla="*/ 205 h 484"/>
                  <a:gd name="T32" fmla="*/ 437 w 480"/>
                  <a:gd name="T33" fmla="*/ 138 h 484"/>
                  <a:gd name="T34" fmla="*/ 397 w 480"/>
                  <a:gd name="T35" fmla="*/ 83 h 484"/>
                  <a:gd name="T36" fmla="*/ 342 w 480"/>
                  <a:gd name="T37" fmla="*/ 42 h 484"/>
                  <a:gd name="T38" fmla="*/ 276 w 480"/>
                  <a:gd name="T39" fmla="*/ 20 h 484"/>
                  <a:gd name="T40" fmla="*/ 240 w 480"/>
                  <a:gd name="T41" fmla="*/ 0 h 484"/>
                  <a:gd name="T42" fmla="*/ 316 w 480"/>
                  <a:gd name="T43" fmla="*/ 12 h 484"/>
                  <a:gd name="T44" fmla="*/ 382 w 480"/>
                  <a:gd name="T45" fmla="*/ 47 h 484"/>
                  <a:gd name="T46" fmla="*/ 433 w 480"/>
                  <a:gd name="T47" fmla="*/ 100 h 484"/>
                  <a:gd name="T48" fmla="*/ 467 w 480"/>
                  <a:gd name="T49" fmla="*/ 165 h 484"/>
                  <a:gd name="T50" fmla="*/ 480 w 480"/>
                  <a:gd name="T51" fmla="*/ 242 h 484"/>
                  <a:gd name="T52" fmla="*/ 467 w 480"/>
                  <a:gd name="T53" fmla="*/ 318 h 484"/>
                  <a:gd name="T54" fmla="*/ 433 w 480"/>
                  <a:gd name="T55" fmla="*/ 385 h 484"/>
                  <a:gd name="T56" fmla="*/ 382 w 480"/>
                  <a:gd name="T57" fmla="*/ 437 h 484"/>
                  <a:gd name="T58" fmla="*/ 316 w 480"/>
                  <a:gd name="T59" fmla="*/ 472 h 484"/>
                  <a:gd name="T60" fmla="*/ 240 w 480"/>
                  <a:gd name="T61" fmla="*/ 484 h 484"/>
                  <a:gd name="T62" fmla="*/ 164 w 480"/>
                  <a:gd name="T63" fmla="*/ 472 h 484"/>
                  <a:gd name="T64" fmla="*/ 98 w 480"/>
                  <a:gd name="T65" fmla="*/ 437 h 484"/>
                  <a:gd name="T66" fmla="*/ 47 w 480"/>
                  <a:gd name="T67" fmla="*/ 385 h 484"/>
                  <a:gd name="T68" fmla="*/ 12 w 480"/>
                  <a:gd name="T69" fmla="*/ 318 h 484"/>
                  <a:gd name="T70" fmla="*/ 0 w 480"/>
                  <a:gd name="T71" fmla="*/ 242 h 484"/>
                  <a:gd name="T72" fmla="*/ 12 w 480"/>
                  <a:gd name="T73" fmla="*/ 165 h 484"/>
                  <a:gd name="T74" fmla="*/ 47 w 480"/>
                  <a:gd name="T75" fmla="*/ 100 h 484"/>
                  <a:gd name="T76" fmla="*/ 98 w 480"/>
                  <a:gd name="T77" fmla="*/ 47 h 484"/>
                  <a:gd name="T78" fmla="*/ 164 w 480"/>
                  <a:gd name="T79" fmla="*/ 12 h 484"/>
                  <a:gd name="T80" fmla="*/ 240 w 480"/>
                  <a:gd name="T8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0" h="484">
                    <a:moveTo>
                      <a:pt x="240" y="18"/>
                    </a:moveTo>
                    <a:lnTo>
                      <a:pt x="204" y="20"/>
                    </a:lnTo>
                    <a:lnTo>
                      <a:pt x="169" y="28"/>
                    </a:lnTo>
                    <a:lnTo>
                      <a:pt x="137" y="42"/>
                    </a:lnTo>
                    <a:lnTo>
                      <a:pt x="108" y="61"/>
                    </a:lnTo>
                    <a:lnTo>
                      <a:pt x="82" y="83"/>
                    </a:lnTo>
                    <a:lnTo>
                      <a:pt x="59" y="109"/>
                    </a:lnTo>
                    <a:lnTo>
                      <a:pt x="42" y="139"/>
                    </a:lnTo>
                    <a:lnTo>
                      <a:pt x="28" y="171"/>
                    </a:lnTo>
                    <a:lnTo>
                      <a:pt x="20" y="206"/>
                    </a:lnTo>
                    <a:lnTo>
                      <a:pt x="17" y="242"/>
                    </a:lnTo>
                    <a:lnTo>
                      <a:pt x="20" y="279"/>
                    </a:lnTo>
                    <a:lnTo>
                      <a:pt x="28" y="313"/>
                    </a:lnTo>
                    <a:lnTo>
                      <a:pt x="42" y="345"/>
                    </a:lnTo>
                    <a:lnTo>
                      <a:pt x="59" y="375"/>
                    </a:lnTo>
                    <a:lnTo>
                      <a:pt x="82" y="402"/>
                    </a:lnTo>
                    <a:lnTo>
                      <a:pt x="108" y="423"/>
                    </a:lnTo>
                    <a:lnTo>
                      <a:pt x="137" y="441"/>
                    </a:lnTo>
                    <a:lnTo>
                      <a:pt x="169" y="456"/>
                    </a:lnTo>
                    <a:lnTo>
                      <a:pt x="204" y="464"/>
                    </a:lnTo>
                    <a:lnTo>
                      <a:pt x="240" y="467"/>
                    </a:lnTo>
                    <a:lnTo>
                      <a:pt x="276" y="464"/>
                    </a:lnTo>
                    <a:lnTo>
                      <a:pt x="310" y="456"/>
                    </a:lnTo>
                    <a:lnTo>
                      <a:pt x="342" y="441"/>
                    </a:lnTo>
                    <a:lnTo>
                      <a:pt x="371" y="423"/>
                    </a:lnTo>
                    <a:lnTo>
                      <a:pt x="397" y="402"/>
                    </a:lnTo>
                    <a:lnTo>
                      <a:pt x="419" y="375"/>
                    </a:lnTo>
                    <a:lnTo>
                      <a:pt x="437" y="345"/>
                    </a:lnTo>
                    <a:lnTo>
                      <a:pt x="451" y="313"/>
                    </a:lnTo>
                    <a:lnTo>
                      <a:pt x="459" y="279"/>
                    </a:lnTo>
                    <a:lnTo>
                      <a:pt x="462" y="242"/>
                    </a:lnTo>
                    <a:lnTo>
                      <a:pt x="459" y="205"/>
                    </a:lnTo>
                    <a:lnTo>
                      <a:pt x="451" y="171"/>
                    </a:lnTo>
                    <a:lnTo>
                      <a:pt x="437" y="138"/>
                    </a:lnTo>
                    <a:lnTo>
                      <a:pt x="419" y="109"/>
                    </a:lnTo>
                    <a:lnTo>
                      <a:pt x="397" y="83"/>
                    </a:lnTo>
                    <a:lnTo>
                      <a:pt x="371" y="61"/>
                    </a:lnTo>
                    <a:lnTo>
                      <a:pt x="342" y="42"/>
                    </a:lnTo>
                    <a:lnTo>
                      <a:pt x="310" y="28"/>
                    </a:lnTo>
                    <a:lnTo>
                      <a:pt x="276" y="20"/>
                    </a:lnTo>
                    <a:lnTo>
                      <a:pt x="240" y="18"/>
                    </a:lnTo>
                    <a:close/>
                    <a:moveTo>
                      <a:pt x="240" y="0"/>
                    </a:moveTo>
                    <a:lnTo>
                      <a:pt x="278" y="3"/>
                    </a:lnTo>
                    <a:lnTo>
                      <a:pt x="316" y="12"/>
                    </a:lnTo>
                    <a:lnTo>
                      <a:pt x="350" y="27"/>
                    </a:lnTo>
                    <a:lnTo>
                      <a:pt x="382" y="47"/>
                    </a:lnTo>
                    <a:lnTo>
                      <a:pt x="410" y="71"/>
                    </a:lnTo>
                    <a:lnTo>
                      <a:pt x="433" y="100"/>
                    </a:lnTo>
                    <a:lnTo>
                      <a:pt x="452" y="131"/>
                    </a:lnTo>
                    <a:lnTo>
                      <a:pt x="467" y="165"/>
                    </a:lnTo>
                    <a:lnTo>
                      <a:pt x="477" y="203"/>
                    </a:lnTo>
                    <a:lnTo>
                      <a:pt x="480" y="242"/>
                    </a:lnTo>
                    <a:lnTo>
                      <a:pt x="477" y="282"/>
                    </a:lnTo>
                    <a:lnTo>
                      <a:pt x="467" y="318"/>
                    </a:lnTo>
                    <a:lnTo>
                      <a:pt x="452" y="353"/>
                    </a:lnTo>
                    <a:lnTo>
                      <a:pt x="433" y="385"/>
                    </a:lnTo>
                    <a:lnTo>
                      <a:pt x="410" y="413"/>
                    </a:lnTo>
                    <a:lnTo>
                      <a:pt x="382" y="437"/>
                    </a:lnTo>
                    <a:lnTo>
                      <a:pt x="350" y="457"/>
                    </a:lnTo>
                    <a:lnTo>
                      <a:pt x="316" y="472"/>
                    </a:lnTo>
                    <a:lnTo>
                      <a:pt x="278" y="481"/>
                    </a:lnTo>
                    <a:lnTo>
                      <a:pt x="240" y="484"/>
                    </a:lnTo>
                    <a:lnTo>
                      <a:pt x="201" y="481"/>
                    </a:lnTo>
                    <a:lnTo>
                      <a:pt x="164" y="472"/>
                    </a:lnTo>
                    <a:lnTo>
                      <a:pt x="130" y="457"/>
                    </a:lnTo>
                    <a:lnTo>
                      <a:pt x="98" y="437"/>
                    </a:lnTo>
                    <a:lnTo>
                      <a:pt x="70" y="413"/>
                    </a:lnTo>
                    <a:lnTo>
                      <a:pt x="47" y="385"/>
                    </a:lnTo>
                    <a:lnTo>
                      <a:pt x="26" y="353"/>
                    </a:lnTo>
                    <a:lnTo>
                      <a:pt x="12" y="318"/>
                    </a:lnTo>
                    <a:lnTo>
                      <a:pt x="3" y="282"/>
                    </a:lnTo>
                    <a:lnTo>
                      <a:pt x="0" y="242"/>
                    </a:lnTo>
                    <a:lnTo>
                      <a:pt x="3" y="203"/>
                    </a:lnTo>
                    <a:lnTo>
                      <a:pt x="12" y="165"/>
                    </a:lnTo>
                    <a:lnTo>
                      <a:pt x="26" y="131"/>
                    </a:lnTo>
                    <a:lnTo>
                      <a:pt x="47" y="100"/>
                    </a:lnTo>
                    <a:lnTo>
                      <a:pt x="70" y="71"/>
                    </a:lnTo>
                    <a:lnTo>
                      <a:pt x="98" y="47"/>
                    </a:lnTo>
                    <a:lnTo>
                      <a:pt x="130" y="27"/>
                    </a:lnTo>
                    <a:lnTo>
                      <a:pt x="164" y="12"/>
                    </a:lnTo>
                    <a:lnTo>
                      <a:pt x="201" y="3"/>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3" name="Freeform 60"/>
              <p:cNvSpPr>
                <a:spLocks/>
              </p:cNvSpPr>
              <p:nvPr/>
            </p:nvSpPr>
            <p:spPr bwMode="auto">
              <a:xfrm>
                <a:off x="-174" y="866"/>
                <a:ext cx="15" cy="14"/>
              </a:xfrm>
              <a:custGeom>
                <a:avLst/>
                <a:gdLst>
                  <a:gd name="T0" fmla="*/ 0 w 73"/>
                  <a:gd name="T1" fmla="*/ 0 h 74"/>
                  <a:gd name="T2" fmla="*/ 3 w 73"/>
                  <a:gd name="T3" fmla="*/ 1 h 74"/>
                  <a:gd name="T4" fmla="*/ 11 w 73"/>
                  <a:gd name="T5" fmla="*/ 3 h 74"/>
                  <a:gd name="T6" fmla="*/ 22 w 73"/>
                  <a:gd name="T7" fmla="*/ 8 h 74"/>
                  <a:gd name="T8" fmla="*/ 35 w 73"/>
                  <a:gd name="T9" fmla="*/ 14 h 74"/>
                  <a:gd name="T10" fmla="*/ 48 w 73"/>
                  <a:gd name="T11" fmla="*/ 25 h 74"/>
                  <a:gd name="T12" fmla="*/ 59 w 73"/>
                  <a:gd name="T13" fmla="*/ 38 h 74"/>
                  <a:gd name="T14" fmla="*/ 65 w 73"/>
                  <a:gd name="T15" fmla="*/ 51 h 74"/>
                  <a:gd name="T16" fmla="*/ 69 w 73"/>
                  <a:gd name="T17" fmla="*/ 63 h 74"/>
                  <a:gd name="T18" fmla="*/ 72 w 73"/>
                  <a:gd name="T19" fmla="*/ 70 h 74"/>
                  <a:gd name="T20" fmla="*/ 73 w 73"/>
                  <a:gd name="T21" fmla="*/ 74 h 74"/>
                  <a:gd name="T22" fmla="*/ 69 w 73"/>
                  <a:gd name="T23" fmla="*/ 74 h 74"/>
                  <a:gd name="T24" fmla="*/ 61 w 73"/>
                  <a:gd name="T25" fmla="*/ 71 h 74"/>
                  <a:gd name="T26" fmla="*/ 50 w 73"/>
                  <a:gd name="T27" fmla="*/ 67 h 74"/>
                  <a:gd name="T28" fmla="*/ 37 w 73"/>
                  <a:gd name="T29" fmla="*/ 60 h 74"/>
                  <a:gd name="T30" fmla="*/ 25 w 73"/>
                  <a:gd name="T31" fmla="*/ 50 h 74"/>
                  <a:gd name="T32" fmla="*/ 14 w 73"/>
                  <a:gd name="T33" fmla="*/ 37 h 74"/>
                  <a:gd name="T34" fmla="*/ 6 w 73"/>
                  <a:gd name="T35" fmla="*/ 23 h 74"/>
                  <a:gd name="T36" fmla="*/ 2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3" y="1"/>
                    </a:lnTo>
                    <a:lnTo>
                      <a:pt x="11" y="3"/>
                    </a:lnTo>
                    <a:lnTo>
                      <a:pt x="22" y="8"/>
                    </a:lnTo>
                    <a:lnTo>
                      <a:pt x="35" y="14"/>
                    </a:lnTo>
                    <a:lnTo>
                      <a:pt x="48" y="25"/>
                    </a:lnTo>
                    <a:lnTo>
                      <a:pt x="59" y="38"/>
                    </a:lnTo>
                    <a:lnTo>
                      <a:pt x="65" y="51"/>
                    </a:lnTo>
                    <a:lnTo>
                      <a:pt x="69" y="63"/>
                    </a:lnTo>
                    <a:lnTo>
                      <a:pt x="72" y="70"/>
                    </a:lnTo>
                    <a:lnTo>
                      <a:pt x="73" y="74"/>
                    </a:lnTo>
                    <a:lnTo>
                      <a:pt x="69" y="74"/>
                    </a:lnTo>
                    <a:lnTo>
                      <a:pt x="61" y="71"/>
                    </a:lnTo>
                    <a:lnTo>
                      <a:pt x="50" y="67"/>
                    </a:lnTo>
                    <a:lnTo>
                      <a:pt x="37" y="60"/>
                    </a:lnTo>
                    <a:lnTo>
                      <a:pt x="25" y="50"/>
                    </a:lnTo>
                    <a:lnTo>
                      <a:pt x="14" y="37"/>
                    </a:lnTo>
                    <a:lnTo>
                      <a:pt x="6" y="23"/>
                    </a:lnTo>
                    <a:lnTo>
                      <a:pt x="2"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4" name="Freeform 61"/>
              <p:cNvSpPr>
                <a:spLocks/>
              </p:cNvSpPr>
              <p:nvPr/>
            </p:nvSpPr>
            <p:spPr bwMode="auto">
              <a:xfrm>
                <a:off x="-174" y="888"/>
                <a:ext cx="15" cy="14"/>
              </a:xfrm>
              <a:custGeom>
                <a:avLst/>
                <a:gdLst>
                  <a:gd name="T0" fmla="*/ 73 w 73"/>
                  <a:gd name="T1" fmla="*/ 0 h 74"/>
                  <a:gd name="T2" fmla="*/ 72 w 73"/>
                  <a:gd name="T3" fmla="*/ 3 h 74"/>
                  <a:gd name="T4" fmla="*/ 69 w 73"/>
                  <a:gd name="T5" fmla="*/ 12 h 74"/>
                  <a:gd name="T6" fmla="*/ 65 w 73"/>
                  <a:gd name="T7" fmla="*/ 24 h 74"/>
                  <a:gd name="T8" fmla="*/ 59 w 73"/>
                  <a:gd name="T9" fmla="*/ 37 h 74"/>
                  <a:gd name="T10" fmla="*/ 48 w 73"/>
                  <a:gd name="T11" fmla="*/ 50 h 74"/>
                  <a:gd name="T12" fmla="*/ 35 w 73"/>
                  <a:gd name="T13" fmla="*/ 60 h 74"/>
                  <a:gd name="T14" fmla="*/ 22 w 73"/>
                  <a:gd name="T15" fmla="*/ 67 h 74"/>
                  <a:gd name="T16" fmla="*/ 11 w 73"/>
                  <a:gd name="T17" fmla="*/ 71 h 74"/>
                  <a:gd name="T18" fmla="*/ 3 w 73"/>
                  <a:gd name="T19" fmla="*/ 74 h 74"/>
                  <a:gd name="T20" fmla="*/ 0 w 73"/>
                  <a:gd name="T21" fmla="*/ 74 h 74"/>
                  <a:gd name="T22" fmla="*/ 0 w 73"/>
                  <a:gd name="T23" fmla="*/ 70 h 74"/>
                  <a:gd name="T24" fmla="*/ 2 w 73"/>
                  <a:gd name="T25" fmla="*/ 63 h 74"/>
                  <a:gd name="T26" fmla="*/ 6 w 73"/>
                  <a:gd name="T27" fmla="*/ 51 h 74"/>
                  <a:gd name="T28" fmla="*/ 14 w 73"/>
                  <a:gd name="T29" fmla="*/ 38 h 74"/>
                  <a:gd name="T30" fmla="*/ 25 w 73"/>
                  <a:gd name="T31" fmla="*/ 25 h 74"/>
                  <a:gd name="T32" fmla="*/ 37 w 73"/>
                  <a:gd name="T33" fmla="*/ 14 h 74"/>
                  <a:gd name="T34" fmla="*/ 50 w 73"/>
                  <a:gd name="T35" fmla="*/ 8 h 74"/>
                  <a:gd name="T36" fmla="*/ 61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69" y="12"/>
                    </a:lnTo>
                    <a:lnTo>
                      <a:pt x="65" y="24"/>
                    </a:lnTo>
                    <a:lnTo>
                      <a:pt x="59" y="37"/>
                    </a:lnTo>
                    <a:lnTo>
                      <a:pt x="48" y="50"/>
                    </a:lnTo>
                    <a:lnTo>
                      <a:pt x="35" y="60"/>
                    </a:lnTo>
                    <a:lnTo>
                      <a:pt x="22" y="67"/>
                    </a:lnTo>
                    <a:lnTo>
                      <a:pt x="11" y="71"/>
                    </a:lnTo>
                    <a:lnTo>
                      <a:pt x="3" y="74"/>
                    </a:lnTo>
                    <a:lnTo>
                      <a:pt x="0" y="74"/>
                    </a:lnTo>
                    <a:lnTo>
                      <a:pt x="0" y="70"/>
                    </a:lnTo>
                    <a:lnTo>
                      <a:pt x="2" y="63"/>
                    </a:lnTo>
                    <a:lnTo>
                      <a:pt x="6" y="51"/>
                    </a:lnTo>
                    <a:lnTo>
                      <a:pt x="14" y="38"/>
                    </a:lnTo>
                    <a:lnTo>
                      <a:pt x="25" y="25"/>
                    </a:lnTo>
                    <a:lnTo>
                      <a:pt x="37" y="14"/>
                    </a:lnTo>
                    <a:lnTo>
                      <a:pt x="50" y="8"/>
                    </a:lnTo>
                    <a:lnTo>
                      <a:pt x="61"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5" name="Freeform 62"/>
              <p:cNvSpPr>
                <a:spLocks/>
              </p:cNvSpPr>
              <p:nvPr/>
            </p:nvSpPr>
            <p:spPr bwMode="auto">
              <a:xfrm>
                <a:off x="-181" y="881"/>
                <a:ext cx="20" cy="6"/>
              </a:xfrm>
              <a:custGeom>
                <a:avLst/>
                <a:gdLst>
                  <a:gd name="T0" fmla="*/ 51 w 102"/>
                  <a:gd name="T1" fmla="*/ 0 h 34"/>
                  <a:gd name="T2" fmla="*/ 65 w 102"/>
                  <a:gd name="T3" fmla="*/ 1 h 34"/>
                  <a:gd name="T4" fmla="*/ 77 w 102"/>
                  <a:gd name="T5" fmla="*/ 4 h 34"/>
                  <a:gd name="T6" fmla="*/ 87 w 102"/>
                  <a:gd name="T7" fmla="*/ 8 h 34"/>
                  <a:gd name="T8" fmla="*/ 95 w 102"/>
                  <a:gd name="T9" fmla="*/ 13 h 34"/>
                  <a:gd name="T10" fmla="*/ 100 w 102"/>
                  <a:gd name="T11" fmla="*/ 16 h 34"/>
                  <a:gd name="T12" fmla="*/ 102 w 102"/>
                  <a:gd name="T13" fmla="*/ 17 h 34"/>
                  <a:gd name="T14" fmla="*/ 100 w 102"/>
                  <a:gd name="T15" fmla="*/ 19 h 34"/>
                  <a:gd name="T16" fmla="*/ 95 w 102"/>
                  <a:gd name="T17" fmla="*/ 21 h 34"/>
                  <a:gd name="T18" fmla="*/ 87 w 102"/>
                  <a:gd name="T19" fmla="*/ 26 h 34"/>
                  <a:gd name="T20" fmla="*/ 77 w 102"/>
                  <a:gd name="T21" fmla="*/ 30 h 34"/>
                  <a:gd name="T22" fmla="*/ 65 w 102"/>
                  <a:gd name="T23" fmla="*/ 33 h 34"/>
                  <a:gd name="T24" fmla="*/ 51 w 102"/>
                  <a:gd name="T25" fmla="*/ 34 h 34"/>
                  <a:gd name="T26" fmla="*/ 37 w 102"/>
                  <a:gd name="T27" fmla="*/ 33 h 34"/>
                  <a:gd name="T28" fmla="*/ 24 w 102"/>
                  <a:gd name="T29" fmla="*/ 30 h 34"/>
                  <a:gd name="T30" fmla="*/ 15 w 102"/>
                  <a:gd name="T31" fmla="*/ 26 h 34"/>
                  <a:gd name="T32" fmla="*/ 6 w 102"/>
                  <a:gd name="T33" fmla="*/ 21 h 34"/>
                  <a:gd name="T34" fmla="*/ 1 w 102"/>
                  <a:gd name="T35" fmla="*/ 19 h 34"/>
                  <a:gd name="T36" fmla="*/ 0 w 102"/>
                  <a:gd name="T37" fmla="*/ 17 h 34"/>
                  <a:gd name="T38" fmla="*/ 1 w 102"/>
                  <a:gd name="T39" fmla="*/ 16 h 34"/>
                  <a:gd name="T40" fmla="*/ 6 w 102"/>
                  <a:gd name="T41" fmla="*/ 13 h 34"/>
                  <a:gd name="T42" fmla="*/ 15 w 102"/>
                  <a:gd name="T43" fmla="*/ 8 h 34"/>
                  <a:gd name="T44" fmla="*/ 24 w 102"/>
                  <a:gd name="T45" fmla="*/ 4 h 34"/>
                  <a:gd name="T46" fmla="*/ 37 w 102"/>
                  <a:gd name="T47" fmla="*/ 1 h 34"/>
                  <a:gd name="T48" fmla="*/ 51 w 102"/>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34">
                    <a:moveTo>
                      <a:pt x="51" y="0"/>
                    </a:moveTo>
                    <a:lnTo>
                      <a:pt x="65" y="1"/>
                    </a:lnTo>
                    <a:lnTo>
                      <a:pt x="77" y="4"/>
                    </a:lnTo>
                    <a:lnTo>
                      <a:pt x="87" y="8"/>
                    </a:lnTo>
                    <a:lnTo>
                      <a:pt x="95" y="13"/>
                    </a:lnTo>
                    <a:lnTo>
                      <a:pt x="100" y="16"/>
                    </a:lnTo>
                    <a:lnTo>
                      <a:pt x="102" y="17"/>
                    </a:lnTo>
                    <a:lnTo>
                      <a:pt x="100" y="19"/>
                    </a:lnTo>
                    <a:lnTo>
                      <a:pt x="95" y="21"/>
                    </a:lnTo>
                    <a:lnTo>
                      <a:pt x="87" y="26"/>
                    </a:lnTo>
                    <a:lnTo>
                      <a:pt x="77" y="30"/>
                    </a:lnTo>
                    <a:lnTo>
                      <a:pt x="65" y="33"/>
                    </a:lnTo>
                    <a:lnTo>
                      <a:pt x="51" y="34"/>
                    </a:lnTo>
                    <a:lnTo>
                      <a:pt x="37" y="33"/>
                    </a:lnTo>
                    <a:lnTo>
                      <a:pt x="24" y="30"/>
                    </a:lnTo>
                    <a:lnTo>
                      <a:pt x="15" y="26"/>
                    </a:lnTo>
                    <a:lnTo>
                      <a:pt x="6" y="21"/>
                    </a:lnTo>
                    <a:lnTo>
                      <a:pt x="1" y="19"/>
                    </a:lnTo>
                    <a:lnTo>
                      <a:pt x="0" y="17"/>
                    </a:lnTo>
                    <a:lnTo>
                      <a:pt x="1" y="16"/>
                    </a:lnTo>
                    <a:lnTo>
                      <a:pt x="6" y="13"/>
                    </a:lnTo>
                    <a:lnTo>
                      <a:pt x="15" y="8"/>
                    </a:lnTo>
                    <a:lnTo>
                      <a:pt x="24"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6" name="Freeform 63"/>
              <p:cNvSpPr>
                <a:spLocks/>
              </p:cNvSpPr>
              <p:nvPr/>
            </p:nvSpPr>
            <p:spPr bwMode="auto">
              <a:xfrm>
                <a:off x="-159" y="889"/>
                <a:ext cx="7" cy="21"/>
              </a:xfrm>
              <a:custGeom>
                <a:avLst/>
                <a:gdLst>
                  <a:gd name="T0" fmla="*/ 17 w 34"/>
                  <a:gd name="T1" fmla="*/ 0 h 104"/>
                  <a:gd name="T2" fmla="*/ 18 w 34"/>
                  <a:gd name="T3" fmla="*/ 2 h 104"/>
                  <a:gd name="T4" fmla="*/ 21 w 34"/>
                  <a:gd name="T5" fmla="*/ 7 h 104"/>
                  <a:gd name="T6" fmla="*/ 25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5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8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8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5" y="15"/>
                    </a:lnTo>
                    <a:lnTo>
                      <a:pt x="30" y="26"/>
                    </a:lnTo>
                    <a:lnTo>
                      <a:pt x="33" y="39"/>
                    </a:lnTo>
                    <a:lnTo>
                      <a:pt x="34" y="52"/>
                    </a:lnTo>
                    <a:lnTo>
                      <a:pt x="33" y="66"/>
                    </a:lnTo>
                    <a:lnTo>
                      <a:pt x="30" y="79"/>
                    </a:lnTo>
                    <a:lnTo>
                      <a:pt x="25" y="89"/>
                    </a:lnTo>
                    <a:lnTo>
                      <a:pt x="21" y="97"/>
                    </a:lnTo>
                    <a:lnTo>
                      <a:pt x="18" y="102"/>
                    </a:lnTo>
                    <a:lnTo>
                      <a:pt x="17" y="104"/>
                    </a:lnTo>
                    <a:lnTo>
                      <a:pt x="16" y="102"/>
                    </a:lnTo>
                    <a:lnTo>
                      <a:pt x="13" y="97"/>
                    </a:lnTo>
                    <a:lnTo>
                      <a:pt x="8" y="89"/>
                    </a:lnTo>
                    <a:lnTo>
                      <a:pt x="4" y="79"/>
                    </a:lnTo>
                    <a:lnTo>
                      <a:pt x="1" y="66"/>
                    </a:lnTo>
                    <a:lnTo>
                      <a:pt x="0" y="52"/>
                    </a:lnTo>
                    <a:lnTo>
                      <a:pt x="1" y="39"/>
                    </a:lnTo>
                    <a:lnTo>
                      <a:pt x="4" y="26"/>
                    </a:lnTo>
                    <a:lnTo>
                      <a:pt x="8"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7" name="Freeform 64"/>
              <p:cNvSpPr>
                <a:spLocks/>
              </p:cNvSpPr>
              <p:nvPr/>
            </p:nvSpPr>
            <p:spPr bwMode="auto">
              <a:xfrm>
                <a:off x="-151" y="1022"/>
                <a:ext cx="153" cy="19"/>
              </a:xfrm>
              <a:custGeom>
                <a:avLst/>
                <a:gdLst>
                  <a:gd name="T0" fmla="*/ 261 w 767"/>
                  <a:gd name="T1" fmla="*/ 1 h 96"/>
                  <a:gd name="T2" fmla="*/ 306 w 767"/>
                  <a:gd name="T3" fmla="*/ 11 h 96"/>
                  <a:gd name="T4" fmla="*/ 344 w 767"/>
                  <a:gd name="T5" fmla="*/ 23 h 96"/>
                  <a:gd name="T6" fmla="*/ 373 w 767"/>
                  <a:gd name="T7" fmla="*/ 32 h 96"/>
                  <a:gd name="T8" fmla="*/ 395 w 767"/>
                  <a:gd name="T9" fmla="*/ 32 h 96"/>
                  <a:gd name="T10" fmla="*/ 432 w 767"/>
                  <a:gd name="T11" fmla="*/ 24 h 96"/>
                  <a:gd name="T12" fmla="*/ 478 w 767"/>
                  <a:gd name="T13" fmla="*/ 14 h 96"/>
                  <a:gd name="T14" fmla="*/ 534 w 767"/>
                  <a:gd name="T15" fmla="*/ 6 h 96"/>
                  <a:gd name="T16" fmla="*/ 593 w 767"/>
                  <a:gd name="T17" fmla="*/ 6 h 96"/>
                  <a:gd name="T18" fmla="*/ 650 w 767"/>
                  <a:gd name="T19" fmla="*/ 11 h 96"/>
                  <a:gd name="T20" fmla="*/ 702 w 767"/>
                  <a:gd name="T21" fmla="*/ 19 h 96"/>
                  <a:gd name="T22" fmla="*/ 741 w 767"/>
                  <a:gd name="T23" fmla="*/ 27 h 96"/>
                  <a:gd name="T24" fmla="*/ 764 w 767"/>
                  <a:gd name="T25" fmla="*/ 33 h 96"/>
                  <a:gd name="T26" fmla="*/ 764 w 767"/>
                  <a:gd name="T27" fmla="*/ 35 h 96"/>
                  <a:gd name="T28" fmla="*/ 744 w 767"/>
                  <a:gd name="T29" fmla="*/ 45 h 96"/>
                  <a:gd name="T30" fmla="*/ 708 w 767"/>
                  <a:gd name="T31" fmla="*/ 60 h 96"/>
                  <a:gd name="T32" fmla="*/ 657 w 767"/>
                  <a:gd name="T33" fmla="*/ 76 h 96"/>
                  <a:gd name="T34" fmla="*/ 593 w 767"/>
                  <a:gd name="T35" fmla="*/ 89 h 96"/>
                  <a:gd name="T36" fmla="*/ 516 w 767"/>
                  <a:gd name="T37" fmla="*/ 92 h 96"/>
                  <a:gd name="T38" fmla="*/ 429 w 767"/>
                  <a:gd name="T39" fmla="*/ 87 h 96"/>
                  <a:gd name="T40" fmla="*/ 353 w 767"/>
                  <a:gd name="T41" fmla="*/ 87 h 96"/>
                  <a:gd name="T42" fmla="*/ 292 w 767"/>
                  <a:gd name="T43" fmla="*/ 93 h 96"/>
                  <a:gd name="T44" fmla="*/ 235 w 767"/>
                  <a:gd name="T45" fmla="*/ 96 h 96"/>
                  <a:gd name="T46" fmla="*/ 164 w 767"/>
                  <a:gd name="T47" fmla="*/ 89 h 96"/>
                  <a:gd name="T48" fmla="*/ 103 w 767"/>
                  <a:gd name="T49" fmla="*/ 75 h 96"/>
                  <a:gd name="T50" fmla="*/ 55 w 767"/>
                  <a:gd name="T51" fmla="*/ 59 h 96"/>
                  <a:gd name="T52" fmla="*/ 21 w 767"/>
                  <a:gd name="T53" fmla="*/ 43 h 96"/>
                  <a:gd name="T54" fmla="*/ 2 w 767"/>
                  <a:gd name="T55" fmla="*/ 34 h 96"/>
                  <a:gd name="T56" fmla="*/ 3 w 767"/>
                  <a:gd name="T57" fmla="*/ 33 h 96"/>
                  <a:gd name="T58" fmla="*/ 26 w 767"/>
                  <a:gd name="T59" fmla="*/ 27 h 96"/>
                  <a:gd name="T60" fmla="*/ 65 w 767"/>
                  <a:gd name="T61" fmla="*/ 19 h 96"/>
                  <a:gd name="T62" fmla="*/ 117 w 767"/>
                  <a:gd name="T63" fmla="*/ 10 h 96"/>
                  <a:gd name="T64" fmla="*/ 176 w 767"/>
                  <a:gd name="T65" fmla="*/ 4 h 96"/>
                  <a:gd name="T66" fmla="*/ 237 w 767"/>
                  <a:gd name="T6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7" h="96">
                    <a:moveTo>
                      <a:pt x="237" y="0"/>
                    </a:moveTo>
                    <a:lnTo>
                      <a:pt x="261" y="1"/>
                    </a:lnTo>
                    <a:lnTo>
                      <a:pt x="283" y="6"/>
                    </a:lnTo>
                    <a:lnTo>
                      <a:pt x="306" y="11"/>
                    </a:lnTo>
                    <a:lnTo>
                      <a:pt x="326" y="17"/>
                    </a:lnTo>
                    <a:lnTo>
                      <a:pt x="344" y="23"/>
                    </a:lnTo>
                    <a:lnTo>
                      <a:pt x="360" y="28"/>
                    </a:lnTo>
                    <a:lnTo>
                      <a:pt x="373" y="32"/>
                    </a:lnTo>
                    <a:lnTo>
                      <a:pt x="383" y="33"/>
                    </a:lnTo>
                    <a:lnTo>
                      <a:pt x="395" y="32"/>
                    </a:lnTo>
                    <a:lnTo>
                      <a:pt x="412" y="28"/>
                    </a:lnTo>
                    <a:lnTo>
                      <a:pt x="432" y="24"/>
                    </a:lnTo>
                    <a:lnTo>
                      <a:pt x="454" y="19"/>
                    </a:lnTo>
                    <a:lnTo>
                      <a:pt x="478" y="14"/>
                    </a:lnTo>
                    <a:lnTo>
                      <a:pt x="505" y="9"/>
                    </a:lnTo>
                    <a:lnTo>
                      <a:pt x="534" y="6"/>
                    </a:lnTo>
                    <a:lnTo>
                      <a:pt x="563" y="5"/>
                    </a:lnTo>
                    <a:lnTo>
                      <a:pt x="593" y="6"/>
                    </a:lnTo>
                    <a:lnTo>
                      <a:pt x="623" y="8"/>
                    </a:lnTo>
                    <a:lnTo>
                      <a:pt x="650" y="11"/>
                    </a:lnTo>
                    <a:lnTo>
                      <a:pt x="677" y="14"/>
                    </a:lnTo>
                    <a:lnTo>
                      <a:pt x="702" y="19"/>
                    </a:lnTo>
                    <a:lnTo>
                      <a:pt x="723" y="23"/>
                    </a:lnTo>
                    <a:lnTo>
                      <a:pt x="741" y="27"/>
                    </a:lnTo>
                    <a:lnTo>
                      <a:pt x="755" y="31"/>
                    </a:lnTo>
                    <a:lnTo>
                      <a:pt x="764" y="33"/>
                    </a:lnTo>
                    <a:lnTo>
                      <a:pt x="767" y="33"/>
                    </a:lnTo>
                    <a:lnTo>
                      <a:pt x="764" y="35"/>
                    </a:lnTo>
                    <a:lnTo>
                      <a:pt x="757" y="38"/>
                    </a:lnTo>
                    <a:lnTo>
                      <a:pt x="744" y="45"/>
                    </a:lnTo>
                    <a:lnTo>
                      <a:pt x="728" y="52"/>
                    </a:lnTo>
                    <a:lnTo>
                      <a:pt x="708" y="60"/>
                    </a:lnTo>
                    <a:lnTo>
                      <a:pt x="685" y="68"/>
                    </a:lnTo>
                    <a:lnTo>
                      <a:pt x="657" y="76"/>
                    </a:lnTo>
                    <a:lnTo>
                      <a:pt x="626" y="83"/>
                    </a:lnTo>
                    <a:lnTo>
                      <a:pt x="593" y="89"/>
                    </a:lnTo>
                    <a:lnTo>
                      <a:pt x="556" y="92"/>
                    </a:lnTo>
                    <a:lnTo>
                      <a:pt x="516" y="92"/>
                    </a:lnTo>
                    <a:lnTo>
                      <a:pt x="474" y="90"/>
                    </a:lnTo>
                    <a:lnTo>
                      <a:pt x="429" y="87"/>
                    </a:lnTo>
                    <a:lnTo>
                      <a:pt x="383" y="84"/>
                    </a:lnTo>
                    <a:lnTo>
                      <a:pt x="353" y="87"/>
                    </a:lnTo>
                    <a:lnTo>
                      <a:pt x="322" y="90"/>
                    </a:lnTo>
                    <a:lnTo>
                      <a:pt x="292" y="93"/>
                    </a:lnTo>
                    <a:lnTo>
                      <a:pt x="263" y="96"/>
                    </a:lnTo>
                    <a:lnTo>
                      <a:pt x="235" y="96"/>
                    </a:lnTo>
                    <a:lnTo>
                      <a:pt x="198" y="93"/>
                    </a:lnTo>
                    <a:lnTo>
                      <a:pt x="164" y="89"/>
                    </a:lnTo>
                    <a:lnTo>
                      <a:pt x="132" y="82"/>
                    </a:lnTo>
                    <a:lnTo>
                      <a:pt x="103" y="75"/>
                    </a:lnTo>
                    <a:lnTo>
                      <a:pt x="77" y="66"/>
                    </a:lnTo>
                    <a:lnTo>
                      <a:pt x="55" y="59"/>
                    </a:lnTo>
                    <a:lnTo>
                      <a:pt x="35" y="50"/>
                    </a:lnTo>
                    <a:lnTo>
                      <a:pt x="21" y="43"/>
                    </a:lnTo>
                    <a:lnTo>
                      <a:pt x="9" y="38"/>
                    </a:lnTo>
                    <a:lnTo>
                      <a:pt x="2" y="34"/>
                    </a:lnTo>
                    <a:lnTo>
                      <a:pt x="0" y="33"/>
                    </a:lnTo>
                    <a:lnTo>
                      <a:pt x="3" y="33"/>
                    </a:lnTo>
                    <a:lnTo>
                      <a:pt x="12" y="31"/>
                    </a:lnTo>
                    <a:lnTo>
                      <a:pt x="26" y="27"/>
                    </a:lnTo>
                    <a:lnTo>
                      <a:pt x="43" y="23"/>
                    </a:lnTo>
                    <a:lnTo>
                      <a:pt x="65" y="19"/>
                    </a:lnTo>
                    <a:lnTo>
                      <a:pt x="90" y="14"/>
                    </a:lnTo>
                    <a:lnTo>
                      <a:pt x="117" y="10"/>
                    </a:lnTo>
                    <a:lnTo>
                      <a:pt x="146" y="7"/>
                    </a:lnTo>
                    <a:lnTo>
                      <a:pt x="176" y="4"/>
                    </a:lnTo>
                    <a:lnTo>
                      <a:pt x="206" y="1"/>
                    </a:lnTo>
                    <a:lnTo>
                      <a:pt x="2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8" name="Freeform 65"/>
              <p:cNvSpPr>
                <a:spLocks/>
              </p:cNvSpPr>
              <p:nvPr/>
            </p:nvSpPr>
            <p:spPr bwMode="auto">
              <a:xfrm>
                <a:off x="-159" y="858"/>
                <a:ext cx="7" cy="21"/>
              </a:xfrm>
              <a:custGeom>
                <a:avLst/>
                <a:gdLst>
                  <a:gd name="T0" fmla="*/ 17 w 34"/>
                  <a:gd name="T1" fmla="*/ 0 h 104"/>
                  <a:gd name="T2" fmla="*/ 18 w 34"/>
                  <a:gd name="T3" fmla="*/ 3 h 104"/>
                  <a:gd name="T4" fmla="*/ 21 w 34"/>
                  <a:gd name="T5" fmla="*/ 8 h 104"/>
                  <a:gd name="T6" fmla="*/ 25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5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8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8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5" y="16"/>
                    </a:lnTo>
                    <a:lnTo>
                      <a:pt x="30" y="26"/>
                    </a:lnTo>
                    <a:lnTo>
                      <a:pt x="33" y="38"/>
                    </a:lnTo>
                    <a:lnTo>
                      <a:pt x="34" y="52"/>
                    </a:lnTo>
                    <a:lnTo>
                      <a:pt x="33" y="66"/>
                    </a:lnTo>
                    <a:lnTo>
                      <a:pt x="30" y="78"/>
                    </a:lnTo>
                    <a:lnTo>
                      <a:pt x="25" y="89"/>
                    </a:lnTo>
                    <a:lnTo>
                      <a:pt x="21" y="98"/>
                    </a:lnTo>
                    <a:lnTo>
                      <a:pt x="18" y="102"/>
                    </a:lnTo>
                    <a:lnTo>
                      <a:pt x="17" y="104"/>
                    </a:lnTo>
                    <a:lnTo>
                      <a:pt x="16" y="102"/>
                    </a:lnTo>
                    <a:lnTo>
                      <a:pt x="13" y="98"/>
                    </a:lnTo>
                    <a:lnTo>
                      <a:pt x="8" y="89"/>
                    </a:lnTo>
                    <a:lnTo>
                      <a:pt x="4" y="78"/>
                    </a:lnTo>
                    <a:lnTo>
                      <a:pt x="1" y="66"/>
                    </a:lnTo>
                    <a:lnTo>
                      <a:pt x="0" y="52"/>
                    </a:lnTo>
                    <a:lnTo>
                      <a:pt x="1" y="38"/>
                    </a:lnTo>
                    <a:lnTo>
                      <a:pt x="4" y="26"/>
                    </a:lnTo>
                    <a:lnTo>
                      <a:pt x="8"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9" name="Freeform 66"/>
              <p:cNvSpPr>
                <a:spLocks/>
              </p:cNvSpPr>
              <p:nvPr/>
            </p:nvSpPr>
            <p:spPr bwMode="auto">
              <a:xfrm>
                <a:off x="-12" y="866"/>
                <a:ext cx="15" cy="14"/>
              </a:xfrm>
              <a:custGeom>
                <a:avLst/>
                <a:gdLst>
                  <a:gd name="T0" fmla="*/ 0 w 73"/>
                  <a:gd name="T1" fmla="*/ 0 h 74"/>
                  <a:gd name="T2" fmla="*/ 4 w 73"/>
                  <a:gd name="T3" fmla="*/ 1 h 74"/>
                  <a:gd name="T4" fmla="*/ 11 w 73"/>
                  <a:gd name="T5" fmla="*/ 3 h 74"/>
                  <a:gd name="T6" fmla="*/ 23 w 73"/>
                  <a:gd name="T7" fmla="*/ 8 h 74"/>
                  <a:gd name="T8" fmla="*/ 36 w 73"/>
                  <a:gd name="T9" fmla="*/ 14 h 74"/>
                  <a:gd name="T10" fmla="*/ 48 w 73"/>
                  <a:gd name="T11" fmla="*/ 25 h 74"/>
                  <a:gd name="T12" fmla="*/ 59 w 73"/>
                  <a:gd name="T13" fmla="*/ 38 h 74"/>
                  <a:gd name="T14" fmla="*/ 66 w 73"/>
                  <a:gd name="T15" fmla="*/ 51 h 74"/>
                  <a:gd name="T16" fmla="*/ 70 w 73"/>
                  <a:gd name="T17" fmla="*/ 63 h 74"/>
                  <a:gd name="T18" fmla="*/ 72 w 73"/>
                  <a:gd name="T19" fmla="*/ 70 h 74"/>
                  <a:gd name="T20" fmla="*/ 73 w 73"/>
                  <a:gd name="T21" fmla="*/ 74 h 74"/>
                  <a:gd name="T22" fmla="*/ 70 w 73"/>
                  <a:gd name="T23" fmla="*/ 74 h 74"/>
                  <a:gd name="T24" fmla="*/ 61 w 73"/>
                  <a:gd name="T25" fmla="*/ 71 h 74"/>
                  <a:gd name="T26" fmla="*/ 51 w 73"/>
                  <a:gd name="T27" fmla="*/ 67 h 74"/>
                  <a:gd name="T28" fmla="*/ 38 w 73"/>
                  <a:gd name="T29" fmla="*/ 60 h 74"/>
                  <a:gd name="T30" fmla="*/ 25 w 73"/>
                  <a:gd name="T31" fmla="*/ 50 h 74"/>
                  <a:gd name="T32" fmla="*/ 14 w 73"/>
                  <a:gd name="T33" fmla="*/ 37 h 74"/>
                  <a:gd name="T34" fmla="*/ 7 w 73"/>
                  <a:gd name="T35" fmla="*/ 23 h 74"/>
                  <a:gd name="T36" fmla="*/ 3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4" y="1"/>
                    </a:lnTo>
                    <a:lnTo>
                      <a:pt x="11" y="3"/>
                    </a:lnTo>
                    <a:lnTo>
                      <a:pt x="23" y="8"/>
                    </a:lnTo>
                    <a:lnTo>
                      <a:pt x="36" y="14"/>
                    </a:lnTo>
                    <a:lnTo>
                      <a:pt x="48" y="25"/>
                    </a:lnTo>
                    <a:lnTo>
                      <a:pt x="59" y="38"/>
                    </a:lnTo>
                    <a:lnTo>
                      <a:pt x="66" y="51"/>
                    </a:lnTo>
                    <a:lnTo>
                      <a:pt x="70" y="63"/>
                    </a:lnTo>
                    <a:lnTo>
                      <a:pt x="72" y="70"/>
                    </a:lnTo>
                    <a:lnTo>
                      <a:pt x="73" y="74"/>
                    </a:lnTo>
                    <a:lnTo>
                      <a:pt x="70" y="74"/>
                    </a:lnTo>
                    <a:lnTo>
                      <a:pt x="61" y="71"/>
                    </a:lnTo>
                    <a:lnTo>
                      <a:pt x="51" y="67"/>
                    </a:lnTo>
                    <a:lnTo>
                      <a:pt x="38" y="60"/>
                    </a:lnTo>
                    <a:lnTo>
                      <a:pt x="25" y="50"/>
                    </a:lnTo>
                    <a:lnTo>
                      <a:pt x="14" y="37"/>
                    </a:lnTo>
                    <a:lnTo>
                      <a:pt x="7" y="23"/>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0" name="Freeform 67"/>
              <p:cNvSpPr>
                <a:spLocks/>
              </p:cNvSpPr>
              <p:nvPr/>
            </p:nvSpPr>
            <p:spPr bwMode="auto">
              <a:xfrm>
                <a:off x="10" y="888"/>
                <a:ext cx="15" cy="15"/>
              </a:xfrm>
              <a:custGeom>
                <a:avLst/>
                <a:gdLst>
                  <a:gd name="T0" fmla="*/ 0 w 73"/>
                  <a:gd name="T1" fmla="*/ 0 h 75"/>
                  <a:gd name="T2" fmla="*/ 3 w 73"/>
                  <a:gd name="T3" fmla="*/ 1 h 75"/>
                  <a:gd name="T4" fmla="*/ 12 w 73"/>
                  <a:gd name="T5" fmla="*/ 3 h 75"/>
                  <a:gd name="T6" fmla="*/ 23 w 73"/>
                  <a:gd name="T7" fmla="*/ 8 h 75"/>
                  <a:gd name="T8" fmla="*/ 36 w 73"/>
                  <a:gd name="T9" fmla="*/ 14 h 75"/>
                  <a:gd name="T10" fmla="*/ 48 w 73"/>
                  <a:gd name="T11" fmla="*/ 25 h 75"/>
                  <a:gd name="T12" fmla="*/ 59 w 73"/>
                  <a:gd name="T13" fmla="*/ 38 h 75"/>
                  <a:gd name="T14" fmla="*/ 65 w 73"/>
                  <a:gd name="T15" fmla="*/ 51 h 75"/>
                  <a:gd name="T16" fmla="*/ 70 w 73"/>
                  <a:gd name="T17" fmla="*/ 63 h 75"/>
                  <a:gd name="T18" fmla="*/ 72 w 73"/>
                  <a:gd name="T19" fmla="*/ 71 h 75"/>
                  <a:gd name="T20" fmla="*/ 73 w 73"/>
                  <a:gd name="T21" fmla="*/ 75 h 75"/>
                  <a:gd name="T22" fmla="*/ 70 w 73"/>
                  <a:gd name="T23" fmla="*/ 74 h 75"/>
                  <a:gd name="T24" fmla="*/ 61 w 73"/>
                  <a:gd name="T25" fmla="*/ 71 h 75"/>
                  <a:gd name="T26" fmla="*/ 50 w 73"/>
                  <a:gd name="T27" fmla="*/ 67 h 75"/>
                  <a:gd name="T28" fmla="*/ 38 w 73"/>
                  <a:gd name="T29" fmla="*/ 60 h 75"/>
                  <a:gd name="T30" fmla="*/ 25 w 73"/>
                  <a:gd name="T31" fmla="*/ 50 h 75"/>
                  <a:gd name="T32" fmla="*/ 14 w 73"/>
                  <a:gd name="T33" fmla="*/ 37 h 75"/>
                  <a:gd name="T34" fmla="*/ 8 w 73"/>
                  <a:gd name="T35" fmla="*/ 24 h 75"/>
                  <a:gd name="T36" fmla="*/ 3 w 73"/>
                  <a:gd name="T37" fmla="*/ 12 h 75"/>
                  <a:gd name="T38" fmla="*/ 1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3" y="8"/>
                    </a:lnTo>
                    <a:lnTo>
                      <a:pt x="36" y="14"/>
                    </a:lnTo>
                    <a:lnTo>
                      <a:pt x="48" y="25"/>
                    </a:lnTo>
                    <a:lnTo>
                      <a:pt x="59" y="38"/>
                    </a:lnTo>
                    <a:lnTo>
                      <a:pt x="65" y="51"/>
                    </a:lnTo>
                    <a:lnTo>
                      <a:pt x="70" y="63"/>
                    </a:lnTo>
                    <a:lnTo>
                      <a:pt x="72" y="71"/>
                    </a:lnTo>
                    <a:lnTo>
                      <a:pt x="73" y="75"/>
                    </a:lnTo>
                    <a:lnTo>
                      <a:pt x="70" y="74"/>
                    </a:lnTo>
                    <a:lnTo>
                      <a:pt x="61" y="71"/>
                    </a:lnTo>
                    <a:lnTo>
                      <a:pt x="50" y="67"/>
                    </a:lnTo>
                    <a:lnTo>
                      <a:pt x="38" y="60"/>
                    </a:lnTo>
                    <a:lnTo>
                      <a:pt x="25" y="50"/>
                    </a:lnTo>
                    <a:lnTo>
                      <a:pt x="14" y="37"/>
                    </a:lnTo>
                    <a:lnTo>
                      <a:pt x="8" y="24"/>
                    </a:lnTo>
                    <a:lnTo>
                      <a:pt x="3" y="12"/>
                    </a:lnTo>
                    <a:lnTo>
                      <a:pt x="1"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1" name="Freeform 68"/>
              <p:cNvSpPr>
                <a:spLocks/>
              </p:cNvSpPr>
              <p:nvPr/>
            </p:nvSpPr>
            <p:spPr bwMode="auto">
              <a:xfrm>
                <a:off x="3" y="889"/>
                <a:ext cx="7" cy="21"/>
              </a:xfrm>
              <a:custGeom>
                <a:avLst/>
                <a:gdLst>
                  <a:gd name="T0" fmla="*/ 17 w 34"/>
                  <a:gd name="T1" fmla="*/ 0 h 104"/>
                  <a:gd name="T2" fmla="*/ 18 w 34"/>
                  <a:gd name="T3" fmla="*/ 2 h 104"/>
                  <a:gd name="T4" fmla="*/ 21 w 34"/>
                  <a:gd name="T5" fmla="*/ 7 h 104"/>
                  <a:gd name="T6" fmla="*/ 26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6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9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9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6" y="15"/>
                    </a:lnTo>
                    <a:lnTo>
                      <a:pt x="30" y="26"/>
                    </a:lnTo>
                    <a:lnTo>
                      <a:pt x="33" y="39"/>
                    </a:lnTo>
                    <a:lnTo>
                      <a:pt x="34" y="52"/>
                    </a:lnTo>
                    <a:lnTo>
                      <a:pt x="33" y="66"/>
                    </a:lnTo>
                    <a:lnTo>
                      <a:pt x="30" y="79"/>
                    </a:lnTo>
                    <a:lnTo>
                      <a:pt x="26" y="89"/>
                    </a:lnTo>
                    <a:lnTo>
                      <a:pt x="21" y="97"/>
                    </a:lnTo>
                    <a:lnTo>
                      <a:pt x="18" y="102"/>
                    </a:lnTo>
                    <a:lnTo>
                      <a:pt x="17" y="104"/>
                    </a:lnTo>
                    <a:lnTo>
                      <a:pt x="16" y="102"/>
                    </a:lnTo>
                    <a:lnTo>
                      <a:pt x="13" y="97"/>
                    </a:lnTo>
                    <a:lnTo>
                      <a:pt x="9" y="89"/>
                    </a:lnTo>
                    <a:lnTo>
                      <a:pt x="4" y="79"/>
                    </a:lnTo>
                    <a:lnTo>
                      <a:pt x="1" y="66"/>
                    </a:lnTo>
                    <a:lnTo>
                      <a:pt x="0" y="52"/>
                    </a:lnTo>
                    <a:lnTo>
                      <a:pt x="1" y="39"/>
                    </a:lnTo>
                    <a:lnTo>
                      <a:pt x="4" y="26"/>
                    </a:lnTo>
                    <a:lnTo>
                      <a:pt x="9"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2" name="Freeform 69"/>
              <p:cNvSpPr>
                <a:spLocks/>
              </p:cNvSpPr>
              <p:nvPr/>
            </p:nvSpPr>
            <p:spPr bwMode="auto">
              <a:xfrm>
                <a:off x="10" y="866"/>
                <a:ext cx="15" cy="14"/>
              </a:xfrm>
              <a:custGeom>
                <a:avLst/>
                <a:gdLst>
                  <a:gd name="T0" fmla="*/ 73 w 73"/>
                  <a:gd name="T1" fmla="*/ 0 h 74"/>
                  <a:gd name="T2" fmla="*/ 72 w 73"/>
                  <a:gd name="T3" fmla="*/ 3 h 74"/>
                  <a:gd name="T4" fmla="*/ 70 w 73"/>
                  <a:gd name="T5" fmla="*/ 12 h 74"/>
                  <a:gd name="T6" fmla="*/ 65 w 73"/>
                  <a:gd name="T7" fmla="*/ 23 h 74"/>
                  <a:gd name="T8" fmla="*/ 59 w 73"/>
                  <a:gd name="T9" fmla="*/ 37 h 74"/>
                  <a:gd name="T10" fmla="*/ 48 w 73"/>
                  <a:gd name="T11" fmla="*/ 50 h 74"/>
                  <a:gd name="T12" fmla="*/ 36 w 73"/>
                  <a:gd name="T13" fmla="*/ 60 h 74"/>
                  <a:gd name="T14" fmla="*/ 23 w 73"/>
                  <a:gd name="T15" fmla="*/ 67 h 74"/>
                  <a:gd name="T16" fmla="*/ 12 w 73"/>
                  <a:gd name="T17" fmla="*/ 71 h 74"/>
                  <a:gd name="T18" fmla="*/ 3 w 73"/>
                  <a:gd name="T19" fmla="*/ 74 h 74"/>
                  <a:gd name="T20" fmla="*/ 0 w 73"/>
                  <a:gd name="T21" fmla="*/ 74 h 74"/>
                  <a:gd name="T22" fmla="*/ 1 w 73"/>
                  <a:gd name="T23" fmla="*/ 70 h 74"/>
                  <a:gd name="T24" fmla="*/ 3 w 73"/>
                  <a:gd name="T25" fmla="*/ 63 h 74"/>
                  <a:gd name="T26" fmla="*/ 8 w 73"/>
                  <a:gd name="T27" fmla="*/ 51 h 74"/>
                  <a:gd name="T28" fmla="*/ 14 w 73"/>
                  <a:gd name="T29" fmla="*/ 38 h 74"/>
                  <a:gd name="T30" fmla="*/ 25 w 73"/>
                  <a:gd name="T31" fmla="*/ 25 h 74"/>
                  <a:gd name="T32" fmla="*/ 38 w 73"/>
                  <a:gd name="T33" fmla="*/ 14 h 74"/>
                  <a:gd name="T34" fmla="*/ 50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5" y="23"/>
                    </a:lnTo>
                    <a:lnTo>
                      <a:pt x="59" y="37"/>
                    </a:lnTo>
                    <a:lnTo>
                      <a:pt x="48" y="50"/>
                    </a:lnTo>
                    <a:lnTo>
                      <a:pt x="36" y="60"/>
                    </a:lnTo>
                    <a:lnTo>
                      <a:pt x="23" y="67"/>
                    </a:lnTo>
                    <a:lnTo>
                      <a:pt x="12" y="71"/>
                    </a:lnTo>
                    <a:lnTo>
                      <a:pt x="3" y="74"/>
                    </a:lnTo>
                    <a:lnTo>
                      <a:pt x="0" y="74"/>
                    </a:lnTo>
                    <a:lnTo>
                      <a:pt x="1" y="70"/>
                    </a:lnTo>
                    <a:lnTo>
                      <a:pt x="3" y="63"/>
                    </a:lnTo>
                    <a:lnTo>
                      <a:pt x="8" y="51"/>
                    </a:lnTo>
                    <a:lnTo>
                      <a:pt x="14" y="38"/>
                    </a:lnTo>
                    <a:lnTo>
                      <a:pt x="25" y="25"/>
                    </a:lnTo>
                    <a:lnTo>
                      <a:pt x="38" y="14"/>
                    </a:lnTo>
                    <a:lnTo>
                      <a:pt x="50"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3" name="Freeform 70"/>
              <p:cNvSpPr>
                <a:spLocks/>
              </p:cNvSpPr>
              <p:nvPr/>
            </p:nvSpPr>
            <p:spPr bwMode="auto">
              <a:xfrm>
                <a:off x="12" y="881"/>
                <a:ext cx="20" cy="6"/>
              </a:xfrm>
              <a:custGeom>
                <a:avLst/>
                <a:gdLst>
                  <a:gd name="T0" fmla="*/ 51 w 103"/>
                  <a:gd name="T1" fmla="*/ 0 h 34"/>
                  <a:gd name="T2" fmla="*/ 65 w 103"/>
                  <a:gd name="T3" fmla="*/ 1 h 34"/>
                  <a:gd name="T4" fmla="*/ 77 w 103"/>
                  <a:gd name="T5" fmla="*/ 4 h 34"/>
                  <a:gd name="T6" fmla="*/ 87 w 103"/>
                  <a:gd name="T7" fmla="*/ 8 h 34"/>
                  <a:gd name="T8" fmla="*/ 96 w 103"/>
                  <a:gd name="T9" fmla="*/ 13 h 34"/>
                  <a:gd name="T10" fmla="*/ 101 w 103"/>
                  <a:gd name="T11" fmla="*/ 16 h 34"/>
                  <a:gd name="T12" fmla="*/ 103 w 103"/>
                  <a:gd name="T13" fmla="*/ 17 h 34"/>
                  <a:gd name="T14" fmla="*/ 101 w 103"/>
                  <a:gd name="T15" fmla="*/ 19 h 34"/>
                  <a:gd name="T16" fmla="*/ 96 w 103"/>
                  <a:gd name="T17" fmla="*/ 21 h 34"/>
                  <a:gd name="T18" fmla="*/ 87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7 w 103"/>
                  <a:gd name="T33" fmla="*/ 21 h 34"/>
                  <a:gd name="T34" fmla="*/ 2 w 103"/>
                  <a:gd name="T35" fmla="*/ 19 h 34"/>
                  <a:gd name="T36" fmla="*/ 0 w 103"/>
                  <a:gd name="T37" fmla="*/ 17 h 34"/>
                  <a:gd name="T38" fmla="*/ 2 w 103"/>
                  <a:gd name="T39" fmla="*/ 16 h 34"/>
                  <a:gd name="T40" fmla="*/ 7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7" y="8"/>
                    </a:lnTo>
                    <a:lnTo>
                      <a:pt x="96" y="13"/>
                    </a:lnTo>
                    <a:lnTo>
                      <a:pt x="101" y="16"/>
                    </a:lnTo>
                    <a:lnTo>
                      <a:pt x="103" y="17"/>
                    </a:lnTo>
                    <a:lnTo>
                      <a:pt x="101" y="19"/>
                    </a:lnTo>
                    <a:lnTo>
                      <a:pt x="96" y="21"/>
                    </a:lnTo>
                    <a:lnTo>
                      <a:pt x="87" y="26"/>
                    </a:lnTo>
                    <a:lnTo>
                      <a:pt x="77" y="30"/>
                    </a:lnTo>
                    <a:lnTo>
                      <a:pt x="65" y="33"/>
                    </a:lnTo>
                    <a:lnTo>
                      <a:pt x="51" y="34"/>
                    </a:lnTo>
                    <a:lnTo>
                      <a:pt x="37" y="33"/>
                    </a:lnTo>
                    <a:lnTo>
                      <a:pt x="25" y="30"/>
                    </a:lnTo>
                    <a:lnTo>
                      <a:pt x="15" y="26"/>
                    </a:lnTo>
                    <a:lnTo>
                      <a:pt x="7" y="21"/>
                    </a:lnTo>
                    <a:lnTo>
                      <a:pt x="2" y="19"/>
                    </a:lnTo>
                    <a:lnTo>
                      <a:pt x="0" y="17"/>
                    </a:lnTo>
                    <a:lnTo>
                      <a:pt x="2" y="16"/>
                    </a:lnTo>
                    <a:lnTo>
                      <a:pt x="7"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4" name="Freeform 71"/>
              <p:cNvSpPr>
                <a:spLocks/>
              </p:cNvSpPr>
              <p:nvPr/>
            </p:nvSpPr>
            <p:spPr bwMode="auto">
              <a:xfrm>
                <a:off x="3" y="858"/>
                <a:ext cx="7" cy="21"/>
              </a:xfrm>
              <a:custGeom>
                <a:avLst/>
                <a:gdLst>
                  <a:gd name="T0" fmla="*/ 17 w 34"/>
                  <a:gd name="T1" fmla="*/ 0 h 104"/>
                  <a:gd name="T2" fmla="*/ 18 w 34"/>
                  <a:gd name="T3" fmla="*/ 3 h 104"/>
                  <a:gd name="T4" fmla="*/ 21 w 34"/>
                  <a:gd name="T5" fmla="*/ 8 h 104"/>
                  <a:gd name="T6" fmla="*/ 26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6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9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9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6" y="16"/>
                    </a:lnTo>
                    <a:lnTo>
                      <a:pt x="30" y="26"/>
                    </a:lnTo>
                    <a:lnTo>
                      <a:pt x="33" y="38"/>
                    </a:lnTo>
                    <a:lnTo>
                      <a:pt x="34" y="52"/>
                    </a:lnTo>
                    <a:lnTo>
                      <a:pt x="33" y="66"/>
                    </a:lnTo>
                    <a:lnTo>
                      <a:pt x="30" y="78"/>
                    </a:lnTo>
                    <a:lnTo>
                      <a:pt x="26" y="89"/>
                    </a:lnTo>
                    <a:lnTo>
                      <a:pt x="21" y="98"/>
                    </a:lnTo>
                    <a:lnTo>
                      <a:pt x="18" y="102"/>
                    </a:lnTo>
                    <a:lnTo>
                      <a:pt x="17" y="104"/>
                    </a:lnTo>
                    <a:lnTo>
                      <a:pt x="16" y="102"/>
                    </a:lnTo>
                    <a:lnTo>
                      <a:pt x="13" y="98"/>
                    </a:lnTo>
                    <a:lnTo>
                      <a:pt x="9" y="89"/>
                    </a:lnTo>
                    <a:lnTo>
                      <a:pt x="4" y="78"/>
                    </a:lnTo>
                    <a:lnTo>
                      <a:pt x="1" y="66"/>
                    </a:lnTo>
                    <a:lnTo>
                      <a:pt x="0" y="52"/>
                    </a:lnTo>
                    <a:lnTo>
                      <a:pt x="1" y="38"/>
                    </a:lnTo>
                    <a:lnTo>
                      <a:pt x="4" y="26"/>
                    </a:lnTo>
                    <a:lnTo>
                      <a:pt x="9"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5" name="Freeform 72"/>
              <p:cNvSpPr>
                <a:spLocks/>
              </p:cNvSpPr>
              <p:nvPr/>
            </p:nvSpPr>
            <p:spPr bwMode="auto">
              <a:xfrm>
                <a:off x="-12" y="888"/>
                <a:ext cx="15" cy="14"/>
              </a:xfrm>
              <a:custGeom>
                <a:avLst/>
                <a:gdLst>
                  <a:gd name="T0" fmla="*/ 73 w 73"/>
                  <a:gd name="T1" fmla="*/ 0 h 74"/>
                  <a:gd name="T2" fmla="*/ 72 w 73"/>
                  <a:gd name="T3" fmla="*/ 3 h 74"/>
                  <a:gd name="T4" fmla="*/ 70 w 73"/>
                  <a:gd name="T5" fmla="*/ 12 h 74"/>
                  <a:gd name="T6" fmla="*/ 66 w 73"/>
                  <a:gd name="T7" fmla="*/ 24 h 74"/>
                  <a:gd name="T8" fmla="*/ 59 w 73"/>
                  <a:gd name="T9" fmla="*/ 37 h 74"/>
                  <a:gd name="T10" fmla="*/ 48 w 73"/>
                  <a:gd name="T11" fmla="*/ 50 h 74"/>
                  <a:gd name="T12" fmla="*/ 36 w 73"/>
                  <a:gd name="T13" fmla="*/ 60 h 74"/>
                  <a:gd name="T14" fmla="*/ 23 w 73"/>
                  <a:gd name="T15" fmla="*/ 67 h 74"/>
                  <a:gd name="T16" fmla="*/ 11 w 73"/>
                  <a:gd name="T17" fmla="*/ 71 h 74"/>
                  <a:gd name="T18" fmla="*/ 4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8 w 73"/>
                  <a:gd name="T33" fmla="*/ 14 h 74"/>
                  <a:gd name="T34" fmla="*/ 51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6" y="24"/>
                    </a:lnTo>
                    <a:lnTo>
                      <a:pt x="59" y="37"/>
                    </a:lnTo>
                    <a:lnTo>
                      <a:pt x="48" y="50"/>
                    </a:lnTo>
                    <a:lnTo>
                      <a:pt x="36" y="60"/>
                    </a:lnTo>
                    <a:lnTo>
                      <a:pt x="23" y="67"/>
                    </a:lnTo>
                    <a:lnTo>
                      <a:pt x="11" y="71"/>
                    </a:lnTo>
                    <a:lnTo>
                      <a:pt x="4" y="74"/>
                    </a:lnTo>
                    <a:lnTo>
                      <a:pt x="0" y="74"/>
                    </a:lnTo>
                    <a:lnTo>
                      <a:pt x="0" y="70"/>
                    </a:lnTo>
                    <a:lnTo>
                      <a:pt x="3" y="63"/>
                    </a:lnTo>
                    <a:lnTo>
                      <a:pt x="7" y="51"/>
                    </a:lnTo>
                    <a:lnTo>
                      <a:pt x="14" y="38"/>
                    </a:lnTo>
                    <a:lnTo>
                      <a:pt x="25" y="25"/>
                    </a:lnTo>
                    <a:lnTo>
                      <a:pt x="38" y="14"/>
                    </a:lnTo>
                    <a:lnTo>
                      <a:pt x="51"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6" name="Freeform 73"/>
              <p:cNvSpPr>
                <a:spLocks/>
              </p:cNvSpPr>
              <p:nvPr/>
            </p:nvSpPr>
            <p:spPr bwMode="auto">
              <a:xfrm>
                <a:off x="-19" y="881"/>
                <a:ext cx="21" cy="6"/>
              </a:xfrm>
              <a:custGeom>
                <a:avLst/>
                <a:gdLst>
                  <a:gd name="T0" fmla="*/ 51 w 103"/>
                  <a:gd name="T1" fmla="*/ 0 h 34"/>
                  <a:gd name="T2" fmla="*/ 65 w 103"/>
                  <a:gd name="T3" fmla="*/ 1 h 34"/>
                  <a:gd name="T4" fmla="*/ 77 w 103"/>
                  <a:gd name="T5" fmla="*/ 4 h 34"/>
                  <a:gd name="T6" fmla="*/ 88 w 103"/>
                  <a:gd name="T7" fmla="*/ 8 h 34"/>
                  <a:gd name="T8" fmla="*/ 95 w 103"/>
                  <a:gd name="T9" fmla="*/ 13 h 34"/>
                  <a:gd name="T10" fmla="*/ 100 w 103"/>
                  <a:gd name="T11" fmla="*/ 16 h 34"/>
                  <a:gd name="T12" fmla="*/ 103 w 103"/>
                  <a:gd name="T13" fmla="*/ 17 h 34"/>
                  <a:gd name="T14" fmla="*/ 100 w 103"/>
                  <a:gd name="T15" fmla="*/ 19 h 34"/>
                  <a:gd name="T16" fmla="*/ 95 w 103"/>
                  <a:gd name="T17" fmla="*/ 21 h 34"/>
                  <a:gd name="T18" fmla="*/ 88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6 w 103"/>
                  <a:gd name="T33" fmla="*/ 21 h 34"/>
                  <a:gd name="T34" fmla="*/ 1 w 103"/>
                  <a:gd name="T35" fmla="*/ 19 h 34"/>
                  <a:gd name="T36" fmla="*/ 0 w 103"/>
                  <a:gd name="T37" fmla="*/ 17 h 34"/>
                  <a:gd name="T38" fmla="*/ 1 w 103"/>
                  <a:gd name="T39" fmla="*/ 16 h 34"/>
                  <a:gd name="T40" fmla="*/ 6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8" y="8"/>
                    </a:lnTo>
                    <a:lnTo>
                      <a:pt x="95" y="13"/>
                    </a:lnTo>
                    <a:lnTo>
                      <a:pt x="100" y="16"/>
                    </a:lnTo>
                    <a:lnTo>
                      <a:pt x="103" y="17"/>
                    </a:lnTo>
                    <a:lnTo>
                      <a:pt x="100" y="19"/>
                    </a:lnTo>
                    <a:lnTo>
                      <a:pt x="95" y="21"/>
                    </a:lnTo>
                    <a:lnTo>
                      <a:pt x="88" y="26"/>
                    </a:lnTo>
                    <a:lnTo>
                      <a:pt x="77" y="30"/>
                    </a:lnTo>
                    <a:lnTo>
                      <a:pt x="65" y="33"/>
                    </a:lnTo>
                    <a:lnTo>
                      <a:pt x="51" y="34"/>
                    </a:lnTo>
                    <a:lnTo>
                      <a:pt x="37" y="33"/>
                    </a:lnTo>
                    <a:lnTo>
                      <a:pt x="25" y="30"/>
                    </a:lnTo>
                    <a:lnTo>
                      <a:pt x="15" y="26"/>
                    </a:lnTo>
                    <a:lnTo>
                      <a:pt x="6" y="21"/>
                    </a:lnTo>
                    <a:lnTo>
                      <a:pt x="1" y="19"/>
                    </a:lnTo>
                    <a:lnTo>
                      <a:pt x="0" y="17"/>
                    </a:lnTo>
                    <a:lnTo>
                      <a:pt x="1" y="16"/>
                    </a:lnTo>
                    <a:lnTo>
                      <a:pt x="6"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7" name="Freeform 74"/>
              <p:cNvSpPr>
                <a:spLocks noEditPoints="1"/>
              </p:cNvSpPr>
              <p:nvPr/>
            </p:nvSpPr>
            <p:spPr bwMode="auto">
              <a:xfrm>
                <a:off x="-351" y="477"/>
                <a:ext cx="565" cy="676"/>
              </a:xfrm>
              <a:custGeom>
                <a:avLst/>
                <a:gdLst>
                  <a:gd name="T0" fmla="*/ 1034 w 2824"/>
                  <a:gd name="T1" fmla="*/ 2732 h 3376"/>
                  <a:gd name="T2" fmla="*/ 1128 w 2824"/>
                  <a:gd name="T3" fmla="*/ 2875 h 3376"/>
                  <a:gd name="T4" fmla="*/ 1610 w 2824"/>
                  <a:gd name="T5" fmla="*/ 2894 h 3376"/>
                  <a:gd name="T6" fmla="*/ 1747 w 2824"/>
                  <a:gd name="T7" fmla="*/ 2741 h 3376"/>
                  <a:gd name="T8" fmla="*/ 1516 w 2824"/>
                  <a:gd name="T9" fmla="*/ 2609 h 3376"/>
                  <a:gd name="T10" fmla="*/ 1366 w 2824"/>
                  <a:gd name="T11" fmla="*/ 2653 h 3376"/>
                  <a:gd name="T12" fmla="*/ 2367 w 2824"/>
                  <a:gd name="T13" fmla="*/ 2135 h 3376"/>
                  <a:gd name="T14" fmla="*/ 1578 w 2824"/>
                  <a:gd name="T15" fmla="*/ 2104 h 3376"/>
                  <a:gd name="T16" fmla="*/ 1946 w 2824"/>
                  <a:gd name="T17" fmla="*/ 2193 h 3376"/>
                  <a:gd name="T18" fmla="*/ 1881 w 2824"/>
                  <a:gd name="T19" fmla="*/ 1828 h 3376"/>
                  <a:gd name="T20" fmla="*/ 1527 w 2824"/>
                  <a:gd name="T21" fmla="*/ 1953 h 3376"/>
                  <a:gd name="T22" fmla="*/ 1789 w 2824"/>
                  <a:gd name="T23" fmla="*/ 2310 h 3376"/>
                  <a:gd name="T24" fmla="*/ 2054 w 2824"/>
                  <a:gd name="T25" fmla="*/ 1967 h 3376"/>
                  <a:gd name="T26" fmla="*/ 1959 w 2824"/>
                  <a:gd name="T27" fmla="*/ 2204 h 3376"/>
                  <a:gd name="T28" fmla="*/ 1562 w 2824"/>
                  <a:gd name="T29" fmla="*/ 2109 h 3376"/>
                  <a:gd name="T30" fmla="*/ 1816 w 2824"/>
                  <a:gd name="T31" fmla="*/ 1792 h 3376"/>
                  <a:gd name="T32" fmla="*/ 771 w 2824"/>
                  <a:gd name="T33" fmla="*/ 1852 h 3376"/>
                  <a:gd name="T34" fmla="*/ 863 w 2824"/>
                  <a:gd name="T35" fmla="*/ 2284 h 3376"/>
                  <a:gd name="T36" fmla="*/ 1249 w 2824"/>
                  <a:gd name="T37" fmla="*/ 2074 h 3376"/>
                  <a:gd name="T38" fmla="*/ 2471 w 2824"/>
                  <a:gd name="T39" fmla="*/ 1756 h 3376"/>
                  <a:gd name="T40" fmla="*/ 2628 w 2824"/>
                  <a:gd name="T41" fmla="*/ 1358 h 3376"/>
                  <a:gd name="T42" fmla="*/ 1918 w 2824"/>
                  <a:gd name="T43" fmla="*/ 1168 h 3376"/>
                  <a:gd name="T44" fmla="*/ 2014 w 2824"/>
                  <a:gd name="T45" fmla="*/ 1373 h 3376"/>
                  <a:gd name="T46" fmla="*/ 2228 w 2824"/>
                  <a:gd name="T47" fmla="*/ 1512 h 3376"/>
                  <a:gd name="T48" fmla="*/ 1992 w 2824"/>
                  <a:gd name="T49" fmla="*/ 1446 h 3376"/>
                  <a:gd name="T50" fmla="*/ 1917 w 2824"/>
                  <a:gd name="T51" fmla="*/ 1773 h 3376"/>
                  <a:gd name="T52" fmla="*/ 2121 w 2824"/>
                  <a:gd name="T53" fmla="*/ 1718 h 3376"/>
                  <a:gd name="T54" fmla="*/ 2271 w 2824"/>
                  <a:gd name="T55" fmla="*/ 1634 h 3376"/>
                  <a:gd name="T56" fmla="*/ 2185 w 2824"/>
                  <a:gd name="T57" fmla="*/ 1962 h 3376"/>
                  <a:gd name="T58" fmla="*/ 2499 w 2824"/>
                  <a:gd name="T59" fmla="*/ 2058 h 3376"/>
                  <a:gd name="T60" fmla="*/ 2409 w 2824"/>
                  <a:gd name="T61" fmla="*/ 1769 h 3376"/>
                  <a:gd name="T62" fmla="*/ 2426 w 2824"/>
                  <a:gd name="T63" fmla="*/ 1646 h 3376"/>
                  <a:gd name="T64" fmla="*/ 2729 w 2824"/>
                  <a:gd name="T65" fmla="*/ 1791 h 3376"/>
                  <a:gd name="T66" fmla="*/ 2652 w 2824"/>
                  <a:gd name="T67" fmla="*/ 1484 h 3376"/>
                  <a:gd name="T68" fmla="*/ 2367 w 2824"/>
                  <a:gd name="T69" fmla="*/ 1523 h 3376"/>
                  <a:gd name="T70" fmla="*/ 2532 w 2824"/>
                  <a:gd name="T71" fmla="*/ 1310 h 3376"/>
                  <a:gd name="T72" fmla="*/ 2444 w 2824"/>
                  <a:gd name="T73" fmla="*/ 1053 h 3376"/>
                  <a:gd name="T74" fmla="*/ 2236 w 2824"/>
                  <a:gd name="T75" fmla="*/ 1175 h 3376"/>
                  <a:gd name="T76" fmla="*/ 2283 w 2824"/>
                  <a:gd name="T77" fmla="*/ 1449 h 3376"/>
                  <a:gd name="T78" fmla="*/ 2148 w 2824"/>
                  <a:gd name="T79" fmla="*/ 1172 h 3376"/>
                  <a:gd name="T80" fmla="*/ 1277 w 2824"/>
                  <a:gd name="T81" fmla="*/ 828 h 3376"/>
                  <a:gd name="T82" fmla="*/ 1383 w 2824"/>
                  <a:gd name="T83" fmla="*/ 980 h 3376"/>
                  <a:gd name="T84" fmla="*/ 2028 w 2824"/>
                  <a:gd name="T85" fmla="*/ 967 h 3376"/>
                  <a:gd name="T86" fmla="*/ 452 w 2824"/>
                  <a:gd name="T87" fmla="*/ 638 h 3376"/>
                  <a:gd name="T88" fmla="*/ 159 w 2824"/>
                  <a:gd name="T89" fmla="*/ 1657 h 3376"/>
                  <a:gd name="T90" fmla="*/ 423 w 2824"/>
                  <a:gd name="T91" fmla="*/ 1749 h 3376"/>
                  <a:gd name="T92" fmla="*/ 908 w 2824"/>
                  <a:gd name="T93" fmla="*/ 898 h 3376"/>
                  <a:gd name="T94" fmla="*/ 1383 w 2824"/>
                  <a:gd name="T95" fmla="*/ 133 h 3376"/>
                  <a:gd name="T96" fmla="*/ 679 w 2824"/>
                  <a:gd name="T97" fmla="*/ 463 h 3376"/>
                  <a:gd name="T98" fmla="*/ 1835 w 2824"/>
                  <a:gd name="T99" fmla="*/ 641 h 3376"/>
                  <a:gd name="T100" fmla="*/ 2550 w 2824"/>
                  <a:gd name="T101" fmla="*/ 1057 h 3376"/>
                  <a:gd name="T102" fmla="*/ 2103 w 2824"/>
                  <a:gd name="T103" fmla="*/ 365 h 3376"/>
                  <a:gd name="T104" fmla="*/ 1662 w 2824"/>
                  <a:gd name="T105" fmla="*/ 29 h 3376"/>
                  <a:gd name="T106" fmla="*/ 2577 w 2824"/>
                  <a:gd name="T107" fmla="*/ 693 h 3376"/>
                  <a:gd name="T108" fmla="*/ 2809 w 2824"/>
                  <a:gd name="T109" fmla="*/ 1544 h 3376"/>
                  <a:gd name="T110" fmla="*/ 2682 w 2824"/>
                  <a:gd name="T111" fmla="*/ 1949 h 3376"/>
                  <a:gd name="T112" fmla="*/ 2307 w 2824"/>
                  <a:gd name="T113" fmla="*/ 2436 h 3376"/>
                  <a:gd name="T114" fmla="*/ 1768 w 2824"/>
                  <a:gd name="T115" fmla="*/ 3195 h 3376"/>
                  <a:gd name="T116" fmla="*/ 1232 w 2824"/>
                  <a:gd name="T117" fmla="*/ 3338 h 3376"/>
                  <a:gd name="T118" fmla="*/ 628 w 2824"/>
                  <a:gd name="T119" fmla="*/ 2782 h 3376"/>
                  <a:gd name="T120" fmla="*/ 75 w 2824"/>
                  <a:gd name="T121" fmla="*/ 1851 h 3376"/>
                  <a:gd name="T122" fmla="*/ 189 w 2824"/>
                  <a:gd name="T123" fmla="*/ 693 h 3376"/>
                  <a:gd name="T124" fmla="*/ 1105 w 2824"/>
                  <a:gd name="T125" fmla="*/ 29 h 3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24" h="3376">
                    <a:moveTo>
                      <a:pt x="1263" y="2608"/>
                    </a:moveTo>
                    <a:lnTo>
                      <a:pt x="1252" y="2609"/>
                    </a:lnTo>
                    <a:lnTo>
                      <a:pt x="1237" y="2613"/>
                    </a:lnTo>
                    <a:lnTo>
                      <a:pt x="1220" y="2620"/>
                    </a:lnTo>
                    <a:lnTo>
                      <a:pt x="1201" y="2629"/>
                    </a:lnTo>
                    <a:lnTo>
                      <a:pt x="1180" y="2640"/>
                    </a:lnTo>
                    <a:lnTo>
                      <a:pt x="1157" y="2653"/>
                    </a:lnTo>
                    <a:lnTo>
                      <a:pt x="1135" y="2667"/>
                    </a:lnTo>
                    <a:lnTo>
                      <a:pt x="1112" y="2680"/>
                    </a:lnTo>
                    <a:lnTo>
                      <a:pt x="1091" y="2694"/>
                    </a:lnTo>
                    <a:lnTo>
                      <a:pt x="1070" y="2708"/>
                    </a:lnTo>
                    <a:lnTo>
                      <a:pt x="1050" y="2721"/>
                    </a:lnTo>
                    <a:lnTo>
                      <a:pt x="1034" y="2732"/>
                    </a:lnTo>
                    <a:lnTo>
                      <a:pt x="1021" y="2742"/>
                    </a:lnTo>
                    <a:lnTo>
                      <a:pt x="1010" y="2749"/>
                    </a:lnTo>
                    <a:lnTo>
                      <a:pt x="1002" y="2755"/>
                    </a:lnTo>
                    <a:lnTo>
                      <a:pt x="1000" y="2756"/>
                    </a:lnTo>
                    <a:lnTo>
                      <a:pt x="1001" y="2758"/>
                    </a:lnTo>
                    <a:lnTo>
                      <a:pt x="1007" y="2764"/>
                    </a:lnTo>
                    <a:lnTo>
                      <a:pt x="1015" y="2774"/>
                    </a:lnTo>
                    <a:lnTo>
                      <a:pt x="1026" y="2787"/>
                    </a:lnTo>
                    <a:lnTo>
                      <a:pt x="1041" y="2803"/>
                    </a:lnTo>
                    <a:lnTo>
                      <a:pt x="1058" y="2819"/>
                    </a:lnTo>
                    <a:lnTo>
                      <a:pt x="1078" y="2838"/>
                    </a:lnTo>
                    <a:lnTo>
                      <a:pt x="1102" y="2857"/>
                    </a:lnTo>
                    <a:lnTo>
                      <a:pt x="1128" y="2875"/>
                    </a:lnTo>
                    <a:lnTo>
                      <a:pt x="1157" y="2894"/>
                    </a:lnTo>
                    <a:lnTo>
                      <a:pt x="1188" y="2911"/>
                    </a:lnTo>
                    <a:lnTo>
                      <a:pt x="1222" y="2926"/>
                    </a:lnTo>
                    <a:lnTo>
                      <a:pt x="1259" y="2939"/>
                    </a:lnTo>
                    <a:lnTo>
                      <a:pt x="1298" y="2949"/>
                    </a:lnTo>
                    <a:lnTo>
                      <a:pt x="1340" y="2955"/>
                    </a:lnTo>
                    <a:lnTo>
                      <a:pt x="1383" y="2957"/>
                    </a:lnTo>
                    <a:lnTo>
                      <a:pt x="1427" y="2955"/>
                    </a:lnTo>
                    <a:lnTo>
                      <a:pt x="1469" y="2949"/>
                    </a:lnTo>
                    <a:lnTo>
                      <a:pt x="1507" y="2939"/>
                    </a:lnTo>
                    <a:lnTo>
                      <a:pt x="1544" y="2926"/>
                    </a:lnTo>
                    <a:lnTo>
                      <a:pt x="1578" y="2911"/>
                    </a:lnTo>
                    <a:lnTo>
                      <a:pt x="1610" y="2894"/>
                    </a:lnTo>
                    <a:lnTo>
                      <a:pt x="1639" y="2875"/>
                    </a:lnTo>
                    <a:lnTo>
                      <a:pt x="1664" y="2857"/>
                    </a:lnTo>
                    <a:lnTo>
                      <a:pt x="1688" y="2838"/>
                    </a:lnTo>
                    <a:lnTo>
                      <a:pt x="1708" y="2819"/>
                    </a:lnTo>
                    <a:lnTo>
                      <a:pt x="1726" y="2803"/>
                    </a:lnTo>
                    <a:lnTo>
                      <a:pt x="1740" y="2787"/>
                    </a:lnTo>
                    <a:lnTo>
                      <a:pt x="1752" y="2774"/>
                    </a:lnTo>
                    <a:lnTo>
                      <a:pt x="1760" y="2764"/>
                    </a:lnTo>
                    <a:lnTo>
                      <a:pt x="1765" y="2758"/>
                    </a:lnTo>
                    <a:lnTo>
                      <a:pt x="1767" y="2756"/>
                    </a:lnTo>
                    <a:lnTo>
                      <a:pt x="1765" y="2754"/>
                    </a:lnTo>
                    <a:lnTo>
                      <a:pt x="1758" y="2749"/>
                    </a:lnTo>
                    <a:lnTo>
                      <a:pt x="1747" y="2741"/>
                    </a:lnTo>
                    <a:lnTo>
                      <a:pt x="1735" y="2730"/>
                    </a:lnTo>
                    <a:lnTo>
                      <a:pt x="1720" y="2718"/>
                    </a:lnTo>
                    <a:lnTo>
                      <a:pt x="1702" y="2704"/>
                    </a:lnTo>
                    <a:lnTo>
                      <a:pt x="1682" y="2689"/>
                    </a:lnTo>
                    <a:lnTo>
                      <a:pt x="1662" y="2675"/>
                    </a:lnTo>
                    <a:lnTo>
                      <a:pt x="1642" y="2660"/>
                    </a:lnTo>
                    <a:lnTo>
                      <a:pt x="1620" y="2647"/>
                    </a:lnTo>
                    <a:lnTo>
                      <a:pt x="1600" y="2634"/>
                    </a:lnTo>
                    <a:lnTo>
                      <a:pt x="1581" y="2623"/>
                    </a:lnTo>
                    <a:lnTo>
                      <a:pt x="1563" y="2615"/>
                    </a:lnTo>
                    <a:lnTo>
                      <a:pt x="1546" y="2610"/>
                    </a:lnTo>
                    <a:lnTo>
                      <a:pt x="1533" y="2608"/>
                    </a:lnTo>
                    <a:lnTo>
                      <a:pt x="1516" y="2609"/>
                    </a:lnTo>
                    <a:lnTo>
                      <a:pt x="1498" y="2613"/>
                    </a:lnTo>
                    <a:lnTo>
                      <a:pt x="1478" y="2619"/>
                    </a:lnTo>
                    <a:lnTo>
                      <a:pt x="1460" y="2625"/>
                    </a:lnTo>
                    <a:lnTo>
                      <a:pt x="1443" y="2633"/>
                    </a:lnTo>
                    <a:lnTo>
                      <a:pt x="1427" y="2640"/>
                    </a:lnTo>
                    <a:lnTo>
                      <a:pt x="1412" y="2648"/>
                    </a:lnTo>
                    <a:lnTo>
                      <a:pt x="1401" y="2655"/>
                    </a:lnTo>
                    <a:lnTo>
                      <a:pt x="1391" y="2661"/>
                    </a:lnTo>
                    <a:lnTo>
                      <a:pt x="1386" y="2664"/>
                    </a:lnTo>
                    <a:lnTo>
                      <a:pt x="1383" y="2665"/>
                    </a:lnTo>
                    <a:lnTo>
                      <a:pt x="1381" y="2664"/>
                    </a:lnTo>
                    <a:lnTo>
                      <a:pt x="1376" y="2660"/>
                    </a:lnTo>
                    <a:lnTo>
                      <a:pt x="1366" y="2653"/>
                    </a:lnTo>
                    <a:lnTo>
                      <a:pt x="1356" y="2647"/>
                    </a:lnTo>
                    <a:lnTo>
                      <a:pt x="1342" y="2638"/>
                    </a:lnTo>
                    <a:lnTo>
                      <a:pt x="1327" y="2629"/>
                    </a:lnTo>
                    <a:lnTo>
                      <a:pt x="1311" y="2622"/>
                    </a:lnTo>
                    <a:lnTo>
                      <a:pt x="1295" y="2615"/>
                    </a:lnTo>
                    <a:lnTo>
                      <a:pt x="1279" y="2610"/>
                    </a:lnTo>
                    <a:lnTo>
                      <a:pt x="1263" y="2608"/>
                    </a:lnTo>
                    <a:close/>
                    <a:moveTo>
                      <a:pt x="2367" y="2135"/>
                    </a:moveTo>
                    <a:lnTo>
                      <a:pt x="2365" y="2159"/>
                    </a:lnTo>
                    <a:lnTo>
                      <a:pt x="2363" y="2183"/>
                    </a:lnTo>
                    <a:lnTo>
                      <a:pt x="2379" y="2159"/>
                    </a:lnTo>
                    <a:lnTo>
                      <a:pt x="2395" y="2136"/>
                    </a:lnTo>
                    <a:lnTo>
                      <a:pt x="2367" y="2135"/>
                    </a:lnTo>
                    <a:close/>
                    <a:moveTo>
                      <a:pt x="1789" y="1809"/>
                    </a:moveTo>
                    <a:lnTo>
                      <a:pt x="1753" y="1811"/>
                    </a:lnTo>
                    <a:lnTo>
                      <a:pt x="1719" y="1819"/>
                    </a:lnTo>
                    <a:lnTo>
                      <a:pt x="1687" y="1833"/>
                    </a:lnTo>
                    <a:lnTo>
                      <a:pt x="1658" y="1852"/>
                    </a:lnTo>
                    <a:lnTo>
                      <a:pt x="1631" y="1874"/>
                    </a:lnTo>
                    <a:lnTo>
                      <a:pt x="1610" y="1900"/>
                    </a:lnTo>
                    <a:lnTo>
                      <a:pt x="1592" y="1930"/>
                    </a:lnTo>
                    <a:lnTo>
                      <a:pt x="1578" y="1962"/>
                    </a:lnTo>
                    <a:lnTo>
                      <a:pt x="1569" y="1997"/>
                    </a:lnTo>
                    <a:lnTo>
                      <a:pt x="1566" y="2033"/>
                    </a:lnTo>
                    <a:lnTo>
                      <a:pt x="1569" y="2070"/>
                    </a:lnTo>
                    <a:lnTo>
                      <a:pt x="1578" y="2104"/>
                    </a:lnTo>
                    <a:lnTo>
                      <a:pt x="1592" y="2136"/>
                    </a:lnTo>
                    <a:lnTo>
                      <a:pt x="1610" y="2166"/>
                    </a:lnTo>
                    <a:lnTo>
                      <a:pt x="1631" y="2193"/>
                    </a:lnTo>
                    <a:lnTo>
                      <a:pt x="1658" y="2214"/>
                    </a:lnTo>
                    <a:lnTo>
                      <a:pt x="1687" y="2232"/>
                    </a:lnTo>
                    <a:lnTo>
                      <a:pt x="1719" y="2247"/>
                    </a:lnTo>
                    <a:lnTo>
                      <a:pt x="1753" y="2255"/>
                    </a:lnTo>
                    <a:lnTo>
                      <a:pt x="1789" y="2258"/>
                    </a:lnTo>
                    <a:lnTo>
                      <a:pt x="1825" y="2255"/>
                    </a:lnTo>
                    <a:lnTo>
                      <a:pt x="1860" y="2247"/>
                    </a:lnTo>
                    <a:lnTo>
                      <a:pt x="1892" y="2232"/>
                    </a:lnTo>
                    <a:lnTo>
                      <a:pt x="1920" y="2214"/>
                    </a:lnTo>
                    <a:lnTo>
                      <a:pt x="1946" y="2193"/>
                    </a:lnTo>
                    <a:lnTo>
                      <a:pt x="1968" y="2166"/>
                    </a:lnTo>
                    <a:lnTo>
                      <a:pt x="1987" y="2136"/>
                    </a:lnTo>
                    <a:lnTo>
                      <a:pt x="2001" y="2104"/>
                    </a:lnTo>
                    <a:lnTo>
                      <a:pt x="2009" y="2070"/>
                    </a:lnTo>
                    <a:lnTo>
                      <a:pt x="2011" y="2033"/>
                    </a:lnTo>
                    <a:lnTo>
                      <a:pt x="2009" y="2001"/>
                    </a:lnTo>
                    <a:lnTo>
                      <a:pt x="2003" y="1969"/>
                    </a:lnTo>
                    <a:lnTo>
                      <a:pt x="1991" y="1940"/>
                    </a:lnTo>
                    <a:lnTo>
                      <a:pt x="1977" y="1913"/>
                    </a:lnTo>
                    <a:lnTo>
                      <a:pt x="1950" y="1897"/>
                    </a:lnTo>
                    <a:lnTo>
                      <a:pt x="1926" y="1878"/>
                    </a:lnTo>
                    <a:lnTo>
                      <a:pt x="1902" y="1855"/>
                    </a:lnTo>
                    <a:lnTo>
                      <a:pt x="1881" y="1828"/>
                    </a:lnTo>
                    <a:lnTo>
                      <a:pt x="1852" y="1817"/>
                    </a:lnTo>
                    <a:lnTo>
                      <a:pt x="1821" y="1811"/>
                    </a:lnTo>
                    <a:lnTo>
                      <a:pt x="1789" y="1809"/>
                    </a:lnTo>
                    <a:close/>
                    <a:moveTo>
                      <a:pt x="1789" y="1757"/>
                    </a:moveTo>
                    <a:lnTo>
                      <a:pt x="1749" y="1759"/>
                    </a:lnTo>
                    <a:lnTo>
                      <a:pt x="1710" y="1768"/>
                    </a:lnTo>
                    <a:lnTo>
                      <a:pt x="1674" y="1782"/>
                    </a:lnTo>
                    <a:lnTo>
                      <a:pt x="1640" y="1801"/>
                    </a:lnTo>
                    <a:lnTo>
                      <a:pt x="1610" y="1825"/>
                    </a:lnTo>
                    <a:lnTo>
                      <a:pt x="1582" y="1852"/>
                    </a:lnTo>
                    <a:lnTo>
                      <a:pt x="1560" y="1883"/>
                    </a:lnTo>
                    <a:lnTo>
                      <a:pt x="1540" y="1916"/>
                    </a:lnTo>
                    <a:lnTo>
                      <a:pt x="1527" y="1953"/>
                    </a:lnTo>
                    <a:lnTo>
                      <a:pt x="1518" y="1992"/>
                    </a:lnTo>
                    <a:lnTo>
                      <a:pt x="1515" y="2033"/>
                    </a:lnTo>
                    <a:lnTo>
                      <a:pt x="1518" y="2074"/>
                    </a:lnTo>
                    <a:lnTo>
                      <a:pt x="1527" y="2113"/>
                    </a:lnTo>
                    <a:lnTo>
                      <a:pt x="1540" y="2149"/>
                    </a:lnTo>
                    <a:lnTo>
                      <a:pt x="1560" y="2184"/>
                    </a:lnTo>
                    <a:lnTo>
                      <a:pt x="1582" y="2214"/>
                    </a:lnTo>
                    <a:lnTo>
                      <a:pt x="1610" y="2242"/>
                    </a:lnTo>
                    <a:lnTo>
                      <a:pt x="1640" y="2265"/>
                    </a:lnTo>
                    <a:lnTo>
                      <a:pt x="1674" y="2284"/>
                    </a:lnTo>
                    <a:lnTo>
                      <a:pt x="1710" y="2298"/>
                    </a:lnTo>
                    <a:lnTo>
                      <a:pt x="1749" y="2307"/>
                    </a:lnTo>
                    <a:lnTo>
                      <a:pt x="1789" y="2310"/>
                    </a:lnTo>
                    <a:lnTo>
                      <a:pt x="1830" y="2307"/>
                    </a:lnTo>
                    <a:lnTo>
                      <a:pt x="1868" y="2298"/>
                    </a:lnTo>
                    <a:lnTo>
                      <a:pt x="1904" y="2284"/>
                    </a:lnTo>
                    <a:lnTo>
                      <a:pt x="1939" y="2265"/>
                    </a:lnTo>
                    <a:lnTo>
                      <a:pt x="1968" y="2242"/>
                    </a:lnTo>
                    <a:lnTo>
                      <a:pt x="1995" y="2214"/>
                    </a:lnTo>
                    <a:lnTo>
                      <a:pt x="2019" y="2184"/>
                    </a:lnTo>
                    <a:lnTo>
                      <a:pt x="2038" y="2149"/>
                    </a:lnTo>
                    <a:lnTo>
                      <a:pt x="2052" y="2113"/>
                    </a:lnTo>
                    <a:lnTo>
                      <a:pt x="2060" y="2074"/>
                    </a:lnTo>
                    <a:lnTo>
                      <a:pt x="2062" y="2033"/>
                    </a:lnTo>
                    <a:lnTo>
                      <a:pt x="2060" y="1999"/>
                    </a:lnTo>
                    <a:lnTo>
                      <a:pt x="2054" y="1967"/>
                    </a:lnTo>
                    <a:lnTo>
                      <a:pt x="2044" y="1936"/>
                    </a:lnTo>
                    <a:lnTo>
                      <a:pt x="2031" y="1933"/>
                    </a:lnTo>
                    <a:lnTo>
                      <a:pt x="2017" y="1928"/>
                    </a:lnTo>
                    <a:lnTo>
                      <a:pt x="2001" y="1922"/>
                    </a:lnTo>
                    <a:lnTo>
                      <a:pt x="2012" y="1948"/>
                    </a:lnTo>
                    <a:lnTo>
                      <a:pt x="2022" y="1975"/>
                    </a:lnTo>
                    <a:lnTo>
                      <a:pt x="2027" y="2004"/>
                    </a:lnTo>
                    <a:lnTo>
                      <a:pt x="2029" y="2033"/>
                    </a:lnTo>
                    <a:lnTo>
                      <a:pt x="2026" y="2073"/>
                    </a:lnTo>
                    <a:lnTo>
                      <a:pt x="2017" y="2109"/>
                    </a:lnTo>
                    <a:lnTo>
                      <a:pt x="2003" y="2144"/>
                    </a:lnTo>
                    <a:lnTo>
                      <a:pt x="1982" y="2176"/>
                    </a:lnTo>
                    <a:lnTo>
                      <a:pt x="1959" y="2204"/>
                    </a:lnTo>
                    <a:lnTo>
                      <a:pt x="1931" y="2228"/>
                    </a:lnTo>
                    <a:lnTo>
                      <a:pt x="1899" y="2248"/>
                    </a:lnTo>
                    <a:lnTo>
                      <a:pt x="1865" y="2263"/>
                    </a:lnTo>
                    <a:lnTo>
                      <a:pt x="1828" y="2272"/>
                    </a:lnTo>
                    <a:lnTo>
                      <a:pt x="1789" y="2275"/>
                    </a:lnTo>
                    <a:lnTo>
                      <a:pt x="1751" y="2272"/>
                    </a:lnTo>
                    <a:lnTo>
                      <a:pt x="1713" y="2263"/>
                    </a:lnTo>
                    <a:lnTo>
                      <a:pt x="1679" y="2248"/>
                    </a:lnTo>
                    <a:lnTo>
                      <a:pt x="1648" y="2228"/>
                    </a:lnTo>
                    <a:lnTo>
                      <a:pt x="1619" y="2204"/>
                    </a:lnTo>
                    <a:lnTo>
                      <a:pt x="1596" y="2176"/>
                    </a:lnTo>
                    <a:lnTo>
                      <a:pt x="1577" y="2144"/>
                    </a:lnTo>
                    <a:lnTo>
                      <a:pt x="1562" y="2109"/>
                    </a:lnTo>
                    <a:lnTo>
                      <a:pt x="1552" y="2073"/>
                    </a:lnTo>
                    <a:lnTo>
                      <a:pt x="1550" y="2033"/>
                    </a:lnTo>
                    <a:lnTo>
                      <a:pt x="1552" y="1994"/>
                    </a:lnTo>
                    <a:lnTo>
                      <a:pt x="1562" y="1956"/>
                    </a:lnTo>
                    <a:lnTo>
                      <a:pt x="1577" y="1922"/>
                    </a:lnTo>
                    <a:lnTo>
                      <a:pt x="1596" y="1891"/>
                    </a:lnTo>
                    <a:lnTo>
                      <a:pt x="1619" y="1862"/>
                    </a:lnTo>
                    <a:lnTo>
                      <a:pt x="1648" y="1838"/>
                    </a:lnTo>
                    <a:lnTo>
                      <a:pt x="1679" y="1818"/>
                    </a:lnTo>
                    <a:lnTo>
                      <a:pt x="1713" y="1803"/>
                    </a:lnTo>
                    <a:lnTo>
                      <a:pt x="1751" y="1794"/>
                    </a:lnTo>
                    <a:lnTo>
                      <a:pt x="1789" y="1791"/>
                    </a:lnTo>
                    <a:lnTo>
                      <a:pt x="1816" y="1792"/>
                    </a:lnTo>
                    <a:lnTo>
                      <a:pt x="1840" y="1798"/>
                    </a:lnTo>
                    <a:lnTo>
                      <a:pt x="1865" y="1804"/>
                    </a:lnTo>
                    <a:lnTo>
                      <a:pt x="1850" y="1782"/>
                    </a:lnTo>
                    <a:lnTo>
                      <a:pt x="1841" y="1762"/>
                    </a:lnTo>
                    <a:lnTo>
                      <a:pt x="1816" y="1758"/>
                    </a:lnTo>
                    <a:lnTo>
                      <a:pt x="1789" y="1757"/>
                    </a:lnTo>
                    <a:close/>
                    <a:moveTo>
                      <a:pt x="978" y="1757"/>
                    </a:moveTo>
                    <a:lnTo>
                      <a:pt x="937" y="1759"/>
                    </a:lnTo>
                    <a:lnTo>
                      <a:pt x="899" y="1768"/>
                    </a:lnTo>
                    <a:lnTo>
                      <a:pt x="863" y="1782"/>
                    </a:lnTo>
                    <a:lnTo>
                      <a:pt x="828" y="1801"/>
                    </a:lnTo>
                    <a:lnTo>
                      <a:pt x="798" y="1825"/>
                    </a:lnTo>
                    <a:lnTo>
                      <a:pt x="771" y="1852"/>
                    </a:lnTo>
                    <a:lnTo>
                      <a:pt x="748" y="1883"/>
                    </a:lnTo>
                    <a:lnTo>
                      <a:pt x="729" y="1916"/>
                    </a:lnTo>
                    <a:lnTo>
                      <a:pt x="715" y="1953"/>
                    </a:lnTo>
                    <a:lnTo>
                      <a:pt x="707" y="1992"/>
                    </a:lnTo>
                    <a:lnTo>
                      <a:pt x="703" y="2033"/>
                    </a:lnTo>
                    <a:lnTo>
                      <a:pt x="707" y="2074"/>
                    </a:lnTo>
                    <a:lnTo>
                      <a:pt x="715" y="2113"/>
                    </a:lnTo>
                    <a:lnTo>
                      <a:pt x="729" y="2149"/>
                    </a:lnTo>
                    <a:lnTo>
                      <a:pt x="748" y="2184"/>
                    </a:lnTo>
                    <a:lnTo>
                      <a:pt x="771" y="2214"/>
                    </a:lnTo>
                    <a:lnTo>
                      <a:pt x="798" y="2242"/>
                    </a:lnTo>
                    <a:lnTo>
                      <a:pt x="828" y="2265"/>
                    </a:lnTo>
                    <a:lnTo>
                      <a:pt x="863" y="2284"/>
                    </a:lnTo>
                    <a:lnTo>
                      <a:pt x="899" y="2298"/>
                    </a:lnTo>
                    <a:lnTo>
                      <a:pt x="937" y="2307"/>
                    </a:lnTo>
                    <a:lnTo>
                      <a:pt x="978" y="2310"/>
                    </a:lnTo>
                    <a:lnTo>
                      <a:pt x="1018" y="2307"/>
                    </a:lnTo>
                    <a:lnTo>
                      <a:pt x="1057" y="2298"/>
                    </a:lnTo>
                    <a:lnTo>
                      <a:pt x="1093" y="2284"/>
                    </a:lnTo>
                    <a:lnTo>
                      <a:pt x="1126" y="2265"/>
                    </a:lnTo>
                    <a:lnTo>
                      <a:pt x="1157" y="2242"/>
                    </a:lnTo>
                    <a:lnTo>
                      <a:pt x="1184" y="2214"/>
                    </a:lnTo>
                    <a:lnTo>
                      <a:pt x="1207" y="2184"/>
                    </a:lnTo>
                    <a:lnTo>
                      <a:pt x="1225" y="2149"/>
                    </a:lnTo>
                    <a:lnTo>
                      <a:pt x="1239" y="2113"/>
                    </a:lnTo>
                    <a:lnTo>
                      <a:pt x="1249" y="2074"/>
                    </a:lnTo>
                    <a:lnTo>
                      <a:pt x="1251" y="2033"/>
                    </a:lnTo>
                    <a:lnTo>
                      <a:pt x="1249" y="1992"/>
                    </a:lnTo>
                    <a:lnTo>
                      <a:pt x="1239" y="1953"/>
                    </a:lnTo>
                    <a:lnTo>
                      <a:pt x="1225" y="1916"/>
                    </a:lnTo>
                    <a:lnTo>
                      <a:pt x="1207" y="1883"/>
                    </a:lnTo>
                    <a:lnTo>
                      <a:pt x="1184" y="1852"/>
                    </a:lnTo>
                    <a:lnTo>
                      <a:pt x="1157" y="1825"/>
                    </a:lnTo>
                    <a:lnTo>
                      <a:pt x="1126" y="1801"/>
                    </a:lnTo>
                    <a:lnTo>
                      <a:pt x="1093" y="1782"/>
                    </a:lnTo>
                    <a:lnTo>
                      <a:pt x="1057" y="1768"/>
                    </a:lnTo>
                    <a:lnTo>
                      <a:pt x="1018" y="1759"/>
                    </a:lnTo>
                    <a:lnTo>
                      <a:pt x="978" y="1757"/>
                    </a:lnTo>
                    <a:close/>
                    <a:moveTo>
                      <a:pt x="2471" y="1756"/>
                    </a:moveTo>
                    <a:lnTo>
                      <a:pt x="2491" y="1801"/>
                    </a:lnTo>
                    <a:lnTo>
                      <a:pt x="2513" y="1844"/>
                    </a:lnTo>
                    <a:lnTo>
                      <a:pt x="2536" y="1883"/>
                    </a:lnTo>
                    <a:lnTo>
                      <a:pt x="2543" y="1865"/>
                    </a:lnTo>
                    <a:lnTo>
                      <a:pt x="2549" y="1847"/>
                    </a:lnTo>
                    <a:lnTo>
                      <a:pt x="2524" y="1812"/>
                    </a:lnTo>
                    <a:lnTo>
                      <a:pt x="2497" y="1782"/>
                    </a:lnTo>
                    <a:lnTo>
                      <a:pt x="2471" y="1756"/>
                    </a:lnTo>
                    <a:close/>
                    <a:moveTo>
                      <a:pt x="2509" y="1416"/>
                    </a:moveTo>
                    <a:lnTo>
                      <a:pt x="2501" y="1424"/>
                    </a:lnTo>
                    <a:lnTo>
                      <a:pt x="2513" y="1423"/>
                    </a:lnTo>
                    <a:lnTo>
                      <a:pt x="2509" y="1416"/>
                    </a:lnTo>
                    <a:close/>
                    <a:moveTo>
                      <a:pt x="2628" y="1358"/>
                    </a:moveTo>
                    <a:lnTo>
                      <a:pt x="2632" y="1365"/>
                    </a:lnTo>
                    <a:lnTo>
                      <a:pt x="2632" y="1358"/>
                    </a:lnTo>
                    <a:lnTo>
                      <a:pt x="2628" y="1358"/>
                    </a:lnTo>
                    <a:close/>
                    <a:moveTo>
                      <a:pt x="2166" y="1002"/>
                    </a:moveTo>
                    <a:lnTo>
                      <a:pt x="2129" y="1002"/>
                    </a:lnTo>
                    <a:lnTo>
                      <a:pt x="2094" y="1008"/>
                    </a:lnTo>
                    <a:lnTo>
                      <a:pt x="2061" y="1019"/>
                    </a:lnTo>
                    <a:lnTo>
                      <a:pt x="2030" y="1035"/>
                    </a:lnTo>
                    <a:lnTo>
                      <a:pt x="2003" y="1054"/>
                    </a:lnTo>
                    <a:lnTo>
                      <a:pt x="1977" y="1078"/>
                    </a:lnTo>
                    <a:lnTo>
                      <a:pt x="1955" y="1105"/>
                    </a:lnTo>
                    <a:lnTo>
                      <a:pt x="1935" y="1135"/>
                    </a:lnTo>
                    <a:lnTo>
                      <a:pt x="1918" y="1168"/>
                    </a:lnTo>
                    <a:lnTo>
                      <a:pt x="1905" y="1202"/>
                    </a:lnTo>
                    <a:lnTo>
                      <a:pt x="1895" y="1238"/>
                    </a:lnTo>
                    <a:lnTo>
                      <a:pt x="1888" y="1276"/>
                    </a:lnTo>
                    <a:lnTo>
                      <a:pt x="1885" y="1313"/>
                    </a:lnTo>
                    <a:lnTo>
                      <a:pt x="1886" y="1351"/>
                    </a:lnTo>
                    <a:lnTo>
                      <a:pt x="1892" y="1388"/>
                    </a:lnTo>
                    <a:lnTo>
                      <a:pt x="1902" y="1374"/>
                    </a:lnTo>
                    <a:lnTo>
                      <a:pt x="1916" y="1364"/>
                    </a:lnTo>
                    <a:lnTo>
                      <a:pt x="1932" y="1359"/>
                    </a:lnTo>
                    <a:lnTo>
                      <a:pt x="1951" y="1358"/>
                    </a:lnTo>
                    <a:lnTo>
                      <a:pt x="1971" y="1360"/>
                    </a:lnTo>
                    <a:lnTo>
                      <a:pt x="1992" y="1364"/>
                    </a:lnTo>
                    <a:lnTo>
                      <a:pt x="2014" y="1373"/>
                    </a:lnTo>
                    <a:lnTo>
                      <a:pt x="2038" y="1382"/>
                    </a:lnTo>
                    <a:lnTo>
                      <a:pt x="2060" y="1394"/>
                    </a:lnTo>
                    <a:lnTo>
                      <a:pt x="2084" y="1407"/>
                    </a:lnTo>
                    <a:lnTo>
                      <a:pt x="2106" y="1421"/>
                    </a:lnTo>
                    <a:lnTo>
                      <a:pt x="2128" y="1435"/>
                    </a:lnTo>
                    <a:lnTo>
                      <a:pt x="2148" y="1449"/>
                    </a:lnTo>
                    <a:lnTo>
                      <a:pt x="2167" y="1463"/>
                    </a:lnTo>
                    <a:lnTo>
                      <a:pt x="2184" y="1476"/>
                    </a:lnTo>
                    <a:lnTo>
                      <a:pt x="2199" y="1488"/>
                    </a:lnTo>
                    <a:lnTo>
                      <a:pt x="2211" y="1498"/>
                    </a:lnTo>
                    <a:lnTo>
                      <a:pt x="2219" y="1505"/>
                    </a:lnTo>
                    <a:lnTo>
                      <a:pt x="2226" y="1510"/>
                    </a:lnTo>
                    <a:lnTo>
                      <a:pt x="2228" y="1512"/>
                    </a:lnTo>
                    <a:lnTo>
                      <a:pt x="2226" y="1511"/>
                    </a:lnTo>
                    <a:lnTo>
                      <a:pt x="2218" y="1508"/>
                    </a:lnTo>
                    <a:lnTo>
                      <a:pt x="2209" y="1503"/>
                    </a:lnTo>
                    <a:lnTo>
                      <a:pt x="2195" y="1497"/>
                    </a:lnTo>
                    <a:lnTo>
                      <a:pt x="2178" y="1490"/>
                    </a:lnTo>
                    <a:lnTo>
                      <a:pt x="2159" y="1483"/>
                    </a:lnTo>
                    <a:lnTo>
                      <a:pt x="2137" y="1475"/>
                    </a:lnTo>
                    <a:lnTo>
                      <a:pt x="2114" y="1468"/>
                    </a:lnTo>
                    <a:lnTo>
                      <a:pt x="2090" y="1461"/>
                    </a:lnTo>
                    <a:lnTo>
                      <a:pt x="2066" y="1455"/>
                    </a:lnTo>
                    <a:lnTo>
                      <a:pt x="2041" y="1450"/>
                    </a:lnTo>
                    <a:lnTo>
                      <a:pt x="2017" y="1447"/>
                    </a:lnTo>
                    <a:lnTo>
                      <a:pt x="1992" y="1446"/>
                    </a:lnTo>
                    <a:lnTo>
                      <a:pt x="1970" y="1447"/>
                    </a:lnTo>
                    <a:lnTo>
                      <a:pt x="1949" y="1450"/>
                    </a:lnTo>
                    <a:lnTo>
                      <a:pt x="1930" y="1457"/>
                    </a:lnTo>
                    <a:lnTo>
                      <a:pt x="1914" y="1467"/>
                    </a:lnTo>
                    <a:lnTo>
                      <a:pt x="1900" y="1481"/>
                    </a:lnTo>
                    <a:lnTo>
                      <a:pt x="1891" y="1498"/>
                    </a:lnTo>
                    <a:lnTo>
                      <a:pt x="1877" y="1541"/>
                    </a:lnTo>
                    <a:lnTo>
                      <a:pt x="1870" y="1583"/>
                    </a:lnTo>
                    <a:lnTo>
                      <a:pt x="1869" y="1625"/>
                    </a:lnTo>
                    <a:lnTo>
                      <a:pt x="1875" y="1665"/>
                    </a:lnTo>
                    <a:lnTo>
                      <a:pt x="1884" y="1704"/>
                    </a:lnTo>
                    <a:lnTo>
                      <a:pt x="1899" y="1739"/>
                    </a:lnTo>
                    <a:lnTo>
                      <a:pt x="1917" y="1773"/>
                    </a:lnTo>
                    <a:lnTo>
                      <a:pt x="1939" y="1802"/>
                    </a:lnTo>
                    <a:lnTo>
                      <a:pt x="1962" y="1827"/>
                    </a:lnTo>
                    <a:lnTo>
                      <a:pt x="1989" y="1847"/>
                    </a:lnTo>
                    <a:lnTo>
                      <a:pt x="2015" y="1862"/>
                    </a:lnTo>
                    <a:lnTo>
                      <a:pt x="2043" y="1871"/>
                    </a:lnTo>
                    <a:lnTo>
                      <a:pt x="2038" y="1853"/>
                    </a:lnTo>
                    <a:lnTo>
                      <a:pt x="2038" y="1833"/>
                    </a:lnTo>
                    <a:lnTo>
                      <a:pt x="2043" y="1814"/>
                    </a:lnTo>
                    <a:lnTo>
                      <a:pt x="2053" y="1794"/>
                    </a:lnTo>
                    <a:lnTo>
                      <a:pt x="2066" y="1775"/>
                    </a:lnTo>
                    <a:lnTo>
                      <a:pt x="2082" y="1756"/>
                    </a:lnTo>
                    <a:lnTo>
                      <a:pt x="2101" y="1736"/>
                    </a:lnTo>
                    <a:lnTo>
                      <a:pt x="2121" y="1718"/>
                    </a:lnTo>
                    <a:lnTo>
                      <a:pt x="2142" y="1701"/>
                    </a:lnTo>
                    <a:lnTo>
                      <a:pt x="2165" y="1684"/>
                    </a:lnTo>
                    <a:lnTo>
                      <a:pt x="2187" y="1668"/>
                    </a:lnTo>
                    <a:lnTo>
                      <a:pt x="2209" y="1655"/>
                    </a:lnTo>
                    <a:lnTo>
                      <a:pt x="2228" y="1642"/>
                    </a:lnTo>
                    <a:lnTo>
                      <a:pt x="2245" y="1632"/>
                    </a:lnTo>
                    <a:lnTo>
                      <a:pt x="2260" y="1623"/>
                    </a:lnTo>
                    <a:lnTo>
                      <a:pt x="2272" y="1618"/>
                    </a:lnTo>
                    <a:lnTo>
                      <a:pt x="2279" y="1613"/>
                    </a:lnTo>
                    <a:lnTo>
                      <a:pt x="2281" y="1612"/>
                    </a:lnTo>
                    <a:lnTo>
                      <a:pt x="2280" y="1614"/>
                    </a:lnTo>
                    <a:lnTo>
                      <a:pt x="2276" y="1622"/>
                    </a:lnTo>
                    <a:lnTo>
                      <a:pt x="2271" y="1634"/>
                    </a:lnTo>
                    <a:lnTo>
                      <a:pt x="2262" y="1649"/>
                    </a:lnTo>
                    <a:lnTo>
                      <a:pt x="2254" y="1668"/>
                    </a:lnTo>
                    <a:lnTo>
                      <a:pt x="2244" y="1690"/>
                    </a:lnTo>
                    <a:lnTo>
                      <a:pt x="2233" y="1715"/>
                    </a:lnTo>
                    <a:lnTo>
                      <a:pt x="2223" y="1741"/>
                    </a:lnTo>
                    <a:lnTo>
                      <a:pt x="2213" y="1769"/>
                    </a:lnTo>
                    <a:lnTo>
                      <a:pt x="2203" y="1797"/>
                    </a:lnTo>
                    <a:lnTo>
                      <a:pt x="2195" y="1826"/>
                    </a:lnTo>
                    <a:lnTo>
                      <a:pt x="2188" y="1855"/>
                    </a:lnTo>
                    <a:lnTo>
                      <a:pt x="2184" y="1884"/>
                    </a:lnTo>
                    <a:lnTo>
                      <a:pt x="2181" y="1911"/>
                    </a:lnTo>
                    <a:lnTo>
                      <a:pt x="2182" y="1937"/>
                    </a:lnTo>
                    <a:lnTo>
                      <a:pt x="2185" y="1962"/>
                    </a:lnTo>
                    <a:lnTo>
                      <a:pt x="2193" y="1983"/>
                    </a:lnTo>
                    <a:lnTo>
                      <a:pt x="2204" y="2003"/>
                    </a:lnTo>
                    <a:lnTo>
                      <a:pt x="2221" y="2021"/>
                    </a:lnTo>
                    <a:lnTo>
                      <a:pt x="2243" y="2035"/>
                    </a:lnTo>
                    <a:lnTo>
                      <a:pt x="2266" y="2048"/>
                    </a:lnTo>
                    <a:lnTo>
                      <a:pt x="2293" y="2058"/>
                    </a:lnTo>
                    <a:lnTo>
                      <a:pt x="2322" y="2065"/>
                    </a:lnTo>
                    <a:lnTo>
                      <a:pt x="2352" y="2071"/>
                    </a:lnTo>
                    <a:lnTo>
                      <a:pt x="2383" y="2073"/>
                    </a:lnTo>
                    <a:lnTo>
                      <a:pt x="2414" y="2073"/>
                    </a:lnTo>
                    <a:lnTo>
                      <a:pt x="2444" y="2071"/>
                    </a:lnTo>
                    <a:lnTo>
                      <a:pt x="2472" y="2065"/>
                    </a:lnTo>
                    <a:lnTo>
                      <a:pt x="2499" y="2058"/>
                    </a:lnTo>
                    <a:lnTo>
                      <a:pt x="2524" y="2048"/>
                    </a:lnTo>
                    <a:lnTo>
                      <a:pt x="2544" y="2036"/>
                    </a:lnTo>
                    <a:lnTo>
                      <a:pt x="2562" y="2022"/>
                    </a:lnTo>
                    <a:lnTo>
                      <a:pt x="2574" y="2006"/>
                    </a:lnTo>
                    <a:lnTo>
                      <a:pt x="2549" y="1990"/>
                    </a:lnTo>
                    <a:lnTo>
                      <a:pt x="2527" y="1970"/>
                    </a:lnTo>
                    <a:lnTo>
                      <a:pt x="2504" y="1947"/>
                    </a:lnTo>
                    <a:lnTo>
                      <a:pt x="2485" y="1921"/>
                    </a:lnTo>
                    <a:lnTo>
                      <a:pt x="2467" y="1892"/>
                    </a:lnTo>
                    <a:lnTo>
                      <a:pt x="2450" y="1861"/>
                    </a:lnTo>
                    <a:lnTo>
                      <a:pt x="2435" y="1830"/>
                    </a:lnTo>
                    <a:lnTo>
                      <a:pt x="2421" y="1799"/>
                    </a:lnTo>
                    <a:lnTo>
                      <a:pt x="2409" y="1769"/>
                    </a:lnTo>
                    <a:lnTo>
                      <a:pt x="2399" y="1738"/>
                    </a:lnTo>
                    <a:lnTo>
                      <a:pt x="2389" y="1710"/>
                    </a:lnTo>
                    <a:lnTo>
                      <a:pt x="2382" y="1686"/>
                    </a:lnTo>
                    <a:lnTo>
                      <a:pt x="2375" y="1663"/>
                    </a:lnTo>
                    <a:lnTo>
                      <a:pt x="2371" y="1645"/>
                    </a:lnTo>
                    <a:lnTo>
                      <a:pt x="2368" y="1631"/>
                    </a:lnTo>
                    <a:lnTo>
                      <a:pt x="2366" y="1622"/>
                    </a:lnTo>
                    <a:lnTo>
                      <a:pt x="2365" y="1619"/>
                    </a:lnTo>
                    <a:lnTo>
                      <a:pt x="2368" y="1619"/>
                    </a:lnTo>
                    <a:lnTo>
                      <a:pt x="2375" y="1622"/>
                    </a:lnTo>
                    <a:lnTo>
                      <a:pt x="2389" y="1627"/>
                    </a:lnTo>
                    <a:lnTo>
                      <a:pt x="2406" y="1635"/>
                    </a:lnTo>
                    <a:lnTo>
                      <a:pt x="2426" y="1646"/>
                    </a:lnTo>
                    <a:lnTo>
                      <a:pt x="2450" y="1661"/>
                    </a:lnTo>
                    <a:lnTo>
                      <a:pt x="2477" y="1679"/>
                    </a:lnTo>
                    <a:lnTo>
                      <a:pt x="2504" y="1702"/>
                    </a:lnTo>
                    <a:lnTo>
                      <a:pt x="2533" y="1729"/>
                    </a:lnTo>
                    <a:lnTo>
                      <a:pt x="2563" y="1761"/>
                    </a:lnTo>
                    <a:lnTo>
                      <a:pt x="2593" y="1800"/>
                    </a:lnTo>
                    <a:lnTo>
                      <a:pt x="2622" y="1843"/>
                    </a:lnTo>
                    <a:lnTo>
                      <a:pt x="2651" y="1894"/>
                    </a:lnTo>
                    <a:lnTo>
                      <a:pt x="2668" y="1881"/>
                    </a:lnTo>
                    <a:lnTo>
                      <a:pt x="2685" y="1864"/>
                    </a:lnTo>
                    <a:lnTo>
                      <a:pt x="2701" y="1842"/>
                    </a:lnTo>
                    <a:lnTo>
                      <a:pt x="2716" y="1818"/>
                    </a:lnTo>
                    <a:lnTo>
                      <a:pt x="2729" y="1791"/>
                    </a:lnTo>
                    <a:lnTo>
                      <a:pt x="2739" y="1762"/>
                    </a:lnTo>
                    <a:lnTo>
                      <a:pt x="2749" y="1731"/>
                    </a:lnTo>
                    <a:lnTo>
                      <a:pt x="2755" y="1701"/>
                    </a:lnTo>
                    <a:lnTo>
                      <a:pt x="2760" y="1669"/>
                    </a:lnTo>
                    <a:lnTo>
                      <a:pt x="2761" y="1638"/>
                    </a:lnTo>
                    <a:lnTo>
                      <a:pt x="2760" y="1609"/>
                    </a:lnTo>
                    <a:lnTo>
                      <a:pt x="2755" y="1581"/>
                    </a:lnTo>
                    <a:lnTo>
                      <a:pt x="2747" y="1555"/>
                    </a:lnTo>
                    <a:lnTo>
                      <a:pt x="2734" y="1532"/>
                    </a:lnTo>
                    <a:lnTo>
                      <a:pt x="2718" y="1514"/>
                    </a:lnTo>
                    <a:lnTo>
                      <a:pt x="2699" y="1500"/>
                    </a:lnTo>
                    <a:lnTo>
                      <a:pt x="2676" y="1490"/>
                    </a:lnTo>
                    <a:lnTo>
                      <a:pt x="2652" y="1484"/>
                    </a:lnTo>
                    <a:lnTo>
                      <a:pt x="2624" y="1479"/>
                    </a:lnTo>
                    <a:lnTo>
                      <a:pt x="2596" y="1478"/>
                    </a:lnTo>
                    <a:lnTo>
                      <a:pt x="2566" y="1479"/>
                    </a:lnTo>
                    <a:lnTo>
                      <a:pt x="2536" y="1483"/>
                    </a:lnTo>
                    <a:lnTo>
                      <a:pt x="2508" y="1487"/>
                    </a:lnTo>
                    <a:lnTo>
                      <a:pt x="2480" y="1492"/>
                    </a:lnTo>
                    <a:lnTo>
                      <a:pt x="2453" y="1498"/>
                    </a:lnTo>
                    <a:lnTo>
                      <a:pt x="2430" y="1504"/>
                    </a:lnTo>
                    <a:lnTo>
                      <a:pt x="2408" y="1510"/>
                    </a:lnTo>
                    <a:lnTo>
                      <a:pt x="2391" y="1515"/>
                    </a:lnTo>
                    <a:lnTo>
                      <a:pt x="2377" y="1519"/>
                    </a:lnTo>
                    <a:lnTo>
                      <a:pt x="2369" y="1522"/>
                    </a:lnTo>
                    <a:lnTo>
                      <a:pt x="2367" y="1523"/>
                    </a:lnTo>
                    <a:lnTo>
                      <a:pt x="2368" y="1520"/>
                    </a:lnTo>
                    <a:lnTo>
                      <a:pt x="2371" y="1513"/>
                    </a:lnTo>
                    <a:lnTo>
                      <a:pt x="2377" y="1501"/>
                    </a:lnTo>
                    <a:lnTo>
                      <a:pt x="2386" y="1486"/>
                    </a:lnTo>
                    <a:lnTo>
                      <a:pt x="2395" y="1468"/>
                    </a:lnTo>
                    <a:lnTo>
                      <a:pt x="2408" y="1447"/>
                    </a:lnTo>
                    <a:lnTo>
                      <a:pt x="2422" y="1427"/>
                    </a:lnTo>
                    <a:lnTo>
                      <a:pt x="2437" y="1404"/>
                    </a:lnTo>
                    <a:lnTo>
                      <a:pt x="2454" y="1382"/>
                    </a:lnTo>
                    <a:lnTo>
                      <a:pt x="2472" y="1361"/>
                    </a:lnTo>
                    <a:lnTo>
                      <a:pt x="2492" y="1341"/>
                    </a:lnTo>
                    <a:lnTo>
                      <a:pt x="2512" y="1324"/>
                    </a:lnTo>
                    <a:lnTo>
                      <a:pt x="2532" y="1310"/>
                    </a:lnTo>
                    <a:lnTo>
                      <a:pt x="2553" y="1299"/>
                    </a:lnTo>
                    <a:lnTo>
                      <a:pt x="2576" y="1293"/>
                    </a:lnTo>
                    <a:lnTo>
                      <a:pt x="2598" y="1292"/>
                    </a:lnTo>
                    <a:lnTo>
                      <a:pt x="2596" y="1264"/>
                    </a:lnTo>
                    <a:lnTo>
                      <a:pt x="2590" y="1236"/>
                    </a:lnTo>
                    <a:lnTo>
                      <a:pt x="2580" y="1208"/>
                    </a:lnTo>
                    <a:lnTo>
                      <a:pt x="2566" y="1181"/>
                    </a:lnTo>
                    <a:lnTo>
                      <a:pt x="2551" y="1155"/>
                    </a:lnTo>
                    <a:lnTo>
                      <a:pt x="2533" y="1130"/>
                    </a:lnTo>
                    <a:lnTo>
                      <a:pt x="2513" y="1107"/>
                    </a:lnTo>
                    <a:lnTo>
                      <a:pt x="2491" y="1087"/>
                    </a:lnTo>
                    <a:lnTo>
                      <a:pt x="2468" y="1068"/>
                    </a:lnTo>
                    <a:lnTo>
                      <a:pt x="2444" y="1053"/>
                    </a:lnTo>
                    <a:lnTo>
                      <a:pt x="2419" y="1040"/>
                    </a:lnTo>
                    <a:lnTo>
                      <a:pt x="2394" y="1031"/>
                    </a:lnTo>
                    <a:lnTo>
                      <a:pt x="2369" y="1025"/>
                    </a:lnTo>
                    <a:lnTo>
                      <a:pt x="2345" y="1023"/>
                    </a:lnTo>
                    <a:lnTo>
                      <a:pt x="2322" y="1025"/>
                    </a:lnTo>
                    <a:lnTo>
                      <a:pt x="2300" y="1032"/>
                    </a:lnTo>
                    <a:lnTo>
                      <a:pt x="2280" y="1044"/>
                    </a:lnTo>
                    <a:lnTo>
                      <a:pt x="2262" y="1060"/>
                    </a:lnTo>
                    <a:lnTo>
                      <a:pt x="2251" y="1076"/>
                    </a:lnTo>
                    <a:lnTo>
                      <a:pt x="2244" y="1097"/>
                    </a:lnTo>
                    <a:lnTo>
                      <a:pt x="2240" y="1120"/>
                    </a:lnTo>
                    <a:lnTo>
                      <a:pt x="2236" y="1147"/>
                    </a:lnTo>
                    <a:lnTo>
                      <a:pt x="2236" y="1175"/>
                    </a:lnTo>
                    <a:lnTo>
                      <a:pt x="2239" y="1207"/>
                    </a:lnTo>
                    <a:lnTo>
                      <a:pt x="2242" y="1238"/>
                    </a:lnTo>
                    <a:lnTo>
                      <a:pt x="2246" y="1269"/>
                    </a:lnTo>
                    <a:lnTo>
                      <a:pt x="2250" y="1300"/>
                    </a:lnTo>
                    <a:lnTo>
                      <a:pt x="2257" y="1331"/>
                    </a:lnTo>
                    <a:lnTo>
                      <a:pt x="2262" y="1359"/>
                    </a:lnTo>
                    <a:lnTo>
                      <a:pt x="2268" y="1383"/>
                    </a:lnTo>
                    <a:lnTo>
                      <a:pt x="2274" y="1406"/>
                    </a:lnTo>
                    <a:lnTo>
                      <a:pt x="2278" y="1426"/>
                    </a:lnTo>
                    <a:lnTo>
                      <a:pt x="2282" y="1440"/>
                    </a:lnTo>
                    <a:lnTo>
                      <a:pt x="2284" y="1448"/>
                    </a:lnTo>
                    <a:lnTo>
                      <a:pt x="2286" y="1451"/>
                    </a:lnTo>
                    <a:lnTo>
                      <a:pt x="2283" y="1449"/>
                    </a:lnTo>
                    <a:lnTo>
                      <a:pt x="2279" y="1443"/>
                    </a:lnTo>
                    <a:lnTo>
                      <a:pt x="2271" y="1433"/>
                    </a:lnTo>
                    <a:lnTo>
                      <a:pt x="2261" y="1420"/>
                    </a:lnTo>
                    <a:lnTo>
                      <a:pt x="2249" y="1404"/>
                    </a:lnTo>
                    <a:lnTo>
                      <a:pt x="2236" y="1385"/>
                    </a:lnTo>
                    <a:lnTo>
                      <a:pt x="2223" y="1364"/>
                    </a:lnTo>
                    <a:lnTo>
                      <a:pt x="2209" y="1340"/>
                    </a:lnTo>
                    <a:lnTo>
                      <a:pt x="2195" y="1314"/>
                    </a:lnTo>
                    <a:lnTo>
                      <a:pt x="2182" y="1287"/>
                    </a:lnTo>
                    <a:lnTo>
                      <a:pt x="2170" y="1260"/>
                    </a:lnTo>
                    <a:lnTo>
                      <a:pt x="2161" y="1231"/>
                    </a:lnTo>
                    <a:lnTo>
                      <a:pt x="2153" y="1202"/>
                    </a:lnTo>
                    <a:lnTo>
                      <a:pt x="2148" y="1172"/>
                    </a:lnTo>
                    <a:lnTo>
                      <a:pt x="2147" y="1143"/>
                    </a:lnTo>
                    <a:lnTo>
                      <a:pt x="2149" y="1114"/>
                    </a:lnTo>
                    <a:lnTo>
                      <a:pt x="2155" y="1086"/>
                    </a:lnTo>
                    <a:lnTo>
                      <a:pt x="2166" y="1058"/>
                    </a:lnTo>
                    <a:lnTo>
                      <a:pt x="2183" y="1032"/>
                    </a:lnTo>
                    <a:lnTo>
                      <a:pt x="2204" y="1007"/>
                    </a:lnTo>
                    <a:lnTo>
                      <a:pt x="2166" y="1002"/>
                    </a:lnTo>
                    <a:close/>
                    <a:moveTo>
                      <a:pt x="1671" y="745"/>
                    </a:moveTo>
                    <a:lnTo>
                      <a:pt x="1588" y="750"/>
                    </a:lnTo>
                    <a:lnTo>
                      <a:pt x="1508" y="760"/>
                    </a:lnTo>
                    <a:lnTo>
                      <a:pt x="1429" y="777"/>
                    </a:lnTo>
                    <a:lnTo>
                      <a:pt x="1353" y="800"/>
                    </a:lnTo>
                    <a:lnTo>
                      <a:pt x="1277" y="828"/>
                    </a:lnTo>
                    <a:lnTo>
                      <a:pt x="1203" y="862"/>
                    </a:lnTo>
                    <a:lnTo>
                      <a:pt x="1132" y="901"/>
                    </a:lnTo>
                    <a:lnTo>
                      <a:pt x="1063" y="947"/>
                    </a:lnTo>
                    <a:lnTo>
                      <a:pt x="997" y="997"/>
                    </a:lnTo>
                    <a:lnTo>
                      <a:pt x="933" y="1053"/>
                    </a:lnTo>
                    <a:lnTo>
                      <a:pt x="905" y="1082"/>
                    </a:lnTo>
                    <a:lnTo>
                      <a:pt x="967" y="1056"/>
                    </a:lnTo>
                    <a:lnTo>
                      <a:pt x="1032" y="1033"/>
                    </a:lnTo>
                    <a:lnTo>
                      <a:pt x="1098" y="1013"/>
                    </a:lnTo>
                    <a:lnTo>
                      <a:pt x="1167" y="999"/>
                    </a:lnTo>
                    <a:lnTo>
                      <a:pt x="1237" y="989"/>
                    </a:lnTo>
                    <a:lnTo>
                      <a:pt x="1310" y="982"/>
                    </a:lnTo>
                    <a:lnTo>
                      <a:pt x="1383" y="980"/>
                    </a:lnTo>
                    <a:lnTo>
                      <a:pt x="1461" y="982"/>
                    </a:lnTo>
                    <a:lnTo>
                      <a:pt x="1538" y="990"/>
                    </a:lnTo>
                    <a:lnTo>
                      <a:pt x="1613" y="1002"/>
                    </a:lnTo>
                    <a:lnTo>
                      <a:pt x="1686" y="1018"/>
                    </a:lnTo>
                    <a:lnTo>
                      <a:pt x="1756" y="1039"/>
                    </a:lnTo>
                    <a:lnTo>
                      <a:pt x="1823" y="1066"/>
                    </a:lnTo>
                    <a:lnTo>
                      <a:pt x="1888" y="1098"/>
                    </a:lnTo>
                    <a:lnTo>
                      <a:pt x="1901" y="1075"/>
                    </a:lnTo>
                    <a:lnTo>
                      <a:pt x="1916" y="1053"/>
                    </a:lnTo>
                    <a:lnTo>
                      <a:pt x="1942" y="1026"/>
                    </a:lnTo>
                    <a:lnTo>
                      <a:pt x="1968" y="1003"/>
                    </a:lnTo>
                    <a:lnTo>
                      <a:pt x="1997" y="983"/>
                    </a:lnTo>
                    <a:lnTo>
                      <a:pt x="2028" y="967"/>
                    </a:lnTo>
                    <a:lnTo>
                      <a:pt x="2060" y="955"/>
                    </a:lnTo>
                    <a:lnTo>
                      <a:pt x="2093" y="947"/>
                    </a:lnTo>
                    <a:lnTo>
                      <a:pt x="2012" y="888"/>
                    </a:lnTo>
                    <a:lnTo>
                      <a:pt x="1928" y="837"/>
                    </a:lnTo>
                    <a:lnTo>
                      <a:pt x="1841" y="789"/>
                    </a:lnTo>
                    <a:lnTo>
                      <a:pt x="1752" y="747"/>
                    </a:lnTo>
                    <a:lnTo>
                      <a:pt x="1671" y="745"/>
                    </a:lnTo>
                    <a:close/>
                    <a:moveTo>
                      <a:pt x="920" y="581"/>
                    </a:moveTo>
                    <a:lnTo>
                      <a:pt x="821" y="584"/>
                    </a:lnTo>
                    <a:lnTo>
                      <a:pt x="724" y="592"/>
                    </a:lnTo>
                    <a:lnTo>
                      <a:pt x="630" y="602"/>
                    </a:lnTo>
                    <a:lnTo>
                      <a:pt x="539" y="619"/>
                    </a:lnTo>
                    <a:lnTo>
                      <a:pt x="452" y="638"/>
                    </a:lnTo>
                    <a:lnTo>
                      <a:pt x="368" y="661"/>
                    </a:lnTo>
                    <a:lnTo>
                      <a:pt x="321" y="732"/>
                    </a:lnTo>
                    <a:lnTo>
                      <a:pt x="279" y="806"/>
                    </a:lnTo>
                    <a:lnTo>
                      <a:pt x="241" y="883"/>
                    </a:lnTo>
                    <a:lnTo>
                      <a:pt x="209" y="963"/>
                    </a:lnTo>
                    <a:lnTo>
                      <a:pt x="182" y="1046"/>
                    </a:lnTo>
                    <a:lnTo>
                      <a:pt x="160" y="1131"/>
                    </a:lnTo>
                    <a:lnTo>
                      <a:pt x="145" y="1218"/>
                    </a:lnTo>
                    <a:lnTo>
                      <a:pt x="136" y="1307"/>
                    </a:lnTo>
                    <a:lnTo>
                      <a:pt x="132" y="1397"/>
                    </a:lnTo>
                    <a:lnTo>
                      <a:pt x="136" y="1486"/>
                    </a:lnTo>
                    <a:lnTo>
                      <a:pt x="144" y="1572"/>
                    </a:lnTo>
                    <a:lnTo>
                      <a:pt x="159" y="1657"/>
                    </a:lnTo>
                    <a:lnTo>
                      <a:pt x="179" y="1739"/>
                    </a:lnTo>
                    <a:lnTo>
                      <a:pt x="204" y="1820"/>
                    </a:lnTo>
                    <a:lnTo>
                      <a:pt x="235" y="1898"/>
                    </a:lnTo>
                    <a:lnTo>
                      <a:pt x="270" y="1974"/>
                    </a:lnTo>
                    <a:lnTo>
                      <a:pt x="311" y="2047"/>
                    </a:lnTo>
                    <a:lnTo>
                      <a:pt x="354" y="2116"/>
                    </a:lnTo>
                    <a:lnTo>
                      <a:pt x="403" y="2183"/>
                    </a:lnTo>
                    <a:lnTo>
                      <a:pt x="397" y="2114"/>
                    </a:lnTo>
                    <a:lnTo>
                      <a:pt x="395" y="2045"/>
                    </a:lnTo>
                    <a:lnTo>
                      <a:pt x="397" y="1966"/>
                    </a:lnTo>
                    <a:lnTo>
                      <a:pt x="402" y="1891"/>
                    </a:lnTo>
                    <a:lnTo>
                      <a:pt x="411" y="1818"/>
                    </a:lnTo>
                    <a:lnTo>
                      <a:pt x="423" y="1749"/>
                    </a:lnTo>
                    <a:lnTo>
                      <a:pt x="438" y="1683"/>
                    </a:lnTo>
                    <a:lnTo>
                      <a:pt x="456" y="1621"/>
                    </a:lnTo>
                    <a:lnTo>
                      <a:pt x="477" y="1561"/>
                    </a:lnTo>
                    <a:lnTo>
                      <a:pt x="501" y="1504"/>
                    </a:lnTo>
                    <a:lnTo>
                      <a:pt x="525" y="1431"/>
                    </a:lnTo>
                    <a:lnTo>
                      <a:pt x="555" y="1359"/>
                    </a:lnTo>
                    <a:lnTo>
                      <a:pt x="591" y="1286"/>
                    </a:lnTo>
                    <a:lnTo>
                      <a:pt x="632" y="1216"/>
                    </a:lnTo>
                    <a:lnTo>
                      <a:pt x="678" y="1147"/>
                    </a:lnTo>
                    <a:lnTo>
                      <a:pt x="728" y="1081"/>
                    </a:lnTo>
                    <a:lnTo>
                      <a:pt x="784" y="1017"/>
                    </a:lnTo>
                    <a:lnTo>
                      <a:pt x="843" y="956"/>
                    </a:lnTo>
                    <a:lnTo>
                      <a:pt x="908" y="898"/>
                    </a:lnTo>
                    <a:lnTo>
                      <a:pt x="977" y="845"/>
                    </a:lnTo>
                    <a:lnTo>
                      <a:pt x="1047" y="798"/>
                    </a:lnTo>
                    <a:lnTo>
                      <a:pt x="1121" y="756"/>
                    </a:lnTo>
                    <a:lnTo>
                      <a:pt x="1196" y="719"/>
                    </a:lnTo>
                    <a:lnTo>
                      <a:pt x="1274" y="688"/>
                    </a:lnTo>
                    <a:lnTo>
                      <a:pt x="1353" y="661"/>
                    </a:lnTo>
                    <a:lnTo>
                      <a:pt x="1434" y="640"/>
                    </a:lnTo>
                    <a:lnTo>
                      <a:pt x="1330" y="619"/>
                    </a:lnTo>
                    <a:lnTo>
                      <a:pt x="1227" y="601"/>
                    </a:lnTo>
                    <a:lnTo>
                      <a:pt x="1123" y="589"/>
                    </a:lnTo>
                    <a:lnTo>
                      <a:pt x="1021" y="583"/>
                    </a:lnTo>
                    <a:lnTo>
                      <a:pt x="920" y="581"/>
                    </a:lnTo>
                    <a:close/>
                    <a:moveTo>
                      <a:pt x="1383" y="133"/>
                    </a:moveTo>
                    <a:lnTo>
                      <a:pt x="1293" y="136"/>
                    </a:lnTo>
                    <a:lnTo>
                      <a:pt x="1203" y="146"/>
                    </a:lnTo>
                    <a:lnTo>
                      <a:pt x="1117" y="162"/>
                    </a:lnTo>
                    <a:lnTo>
                      <a:pt x="1031" y="185"/>
                    </a:lnTo>
                    <a:lnTo>
                      <a:pt x="949" y="213"/>
                    </a:lnTo>
                    <a:lnTo>
                      <a:pt x="869" y="246"/>
                    </a:lnTo>
                    <a:lnTo>
                      <a:pt x="792" y="284"/>
                    </a:lnTo>
                    <a:lnTo>
                      <a:pt x="717" y="328"/>
                    </a:lnTo>
                    <a:lnTo>
                      <a:pt x="647" y="377"/>
                    </a:lnTo>
                    <a:lnTo>
                      <a:pt x="580" y="431"/>
                    </a:lnTo>
                    <a:lnTo>
                      <a:pt x="517" y="488"/>
                    </a:lnTo>
                    <a:lnTo>
                      <a:pt x="597" y="474"/>
                    </a:lnTo>
                    <a:lnTo>
                      <a:pt x="679" y="463"/>
                    </a:lnTo>
                    <a:lnTo>
                      <a:pt x="763" y="456"/>
                    </a:lnTo>
                    <a:lnTo>
                      <a:pt x="849" y="451"/>
                    </a:lnTo>
                    <a:lnTo>
                      <a:pt x="937" y="450"/>
                    </a:lnTo>
                    <a:lnTo>
                      <a:pt x="1026" y="452"/>
                    </a:lnTo>
                    <a:lnTo>
                      <a:pt x="1116" y="458"/>
                    </a:lnTo>
                    <a:lnTo>
                      <a:pt x="1206" y="467"/>
                    </a:lnTo>
                    <a:lnTo>
                      <a:pt x="1297" y="479"/>
                    </a:lnTo>
                    <a:lnTo>
                      <a:pt x="1388" y="497"/>
                    </a:lnTo>
                    <a:lnTo>
                      <a:pt x="1478" y="517"/>
                    </a:lnTo>
                    <a:lnTo>
                      <a:pt x="1569" y="542"/>
                    </a:lnTo>
                    <a:lnTo>
                      <a:pt x="1659" y="570"/>
                    </a:lnTo>
                    <a:lnTo>
                      <a:pt x="1747" y="604"/>
                    </a:lnTo>
                    <a:lnTo>
                      <a:pt x="1835" y="641"/>
                    </a:lnTo>
                    <a:lnTo>
                      <a:pt x="1922" y="683"/>
                    </a:lnTo>
                    <a:lnTo>
                      <a:pt x="2006" y="730"/>
                    </a:lnTo>
                    <a:lnTo>
                      <a:pt x="2088" y="780"/>
                    </a:lnTo>
                    <a:lnTo>
                      <a:pt x="2167" y="837"/>
                    </a:lnTo>
                    <a:lnTo>
                      <a:pt x="2244" y="897"/>
                    </a:lnTo>
                    <a:lnTo>
                      <a:pt x="2319" y="963"/>
                    </a:lnTo>
                    <a:lnTo>
                      <a:pt x="2345" y="960"/>
                    </a:lnTo>
                    <a:lnTo>
                      <a:pt x="2382" y="963"/>
                    </a:lnTo>
                    <a:lnTo>
                      <a:pt x="2418" y="972"/>
                    </a:lnTo>
                    <a:lnTo>
                      <a:pt x="2453" y="986"/>
                    </a:lnTo>
                    <a:lnTo>
                      <a:pt x="2487" y="1006"/>
                    </a:lnTo>
                    <a:lnTo>
                      <a:pt x="2520" y="1030"/>
                    </a:lnTo>
                    <a:lnTo>
                      <a:pt x="2550" y="1057"/>
                    </a:lnTo>
                    <a:lnTo>
                      <a:pt x="2578" y="1087"/>
                    </a:lnTo>
                    <a:lnTo>
                      <a:pt x="2603" y="1120"/>
                    </a:lnTo>
                    <a:lnTo>
                      <a:pt x="2581" y="1037"/>
                    </a:lnTo>
                    <a:lnTo>
                      <a:pt x="2555" y="955"/>
                    </a:lnTo>
                    <a:lnTo>
                      <a:pt x="2523" y="878"/>
                    </a:lnTo>
                    <a:lnTo>
                      <a:pt x="2485" y="801"/>
                    </a:lnTo>
                    <a:lnTo>
                      <a:pt x="2444" y="729"/>
                    </a:lnTo>
                    <a:lnTo>
                      <a:pt x="2397" y="659"/>
                    </a:lnTo>
                    <a:lnTo>
                      <a:pt x="2345" y="592"/>
                    </a:lnTo>
                    <a:lnTo>
                      <a:pt x="2291" y="529"/>
                    </a:lnTo>
                    <a:lnTo>
                      <a:pt x="2232" y="471"/>
                    </a:lnTo>
                    <a:lnTo>
                      <a:pt x="2169" y="416"/>
                    </a:lnTo>
                    <a:lnTo>
                      <a:pt x="2103" y="365"/>
                    </a:lnTo>
                    <a:lnTo>
                      <a:pt x="2034" y="319"/>
                    </a:lnTo>
                    <a:lnTo>
                      <a:pt x="1961" y="277"/>
                    </a:lnTo>
                    <a:lnTo>
                      <a:pt x="1886" y="240"/>
                    </a:lnTo>
                    <a:lnTo>
                      <a:pt x="1807" y="209"/>
                    </a:lnTo>
                    <a:lnTo>
                      <a:pt x="1727" y="182"/>
                    </a:lnTo>
                    <a:lnTo>
                      <a:pt x="1644" y="161"/>
                    </a:lnTo>
                    <a:lnTo>
                      <a:pt x="1559" y="146"/>
                    </a:lnTo>
                    <a:lnTo>
                      <a:pt x="1472" y="136"/>
                    </a:lnTo>
                    <a:lnTo>
                      <a:pt x="1383" y="133"/>
                    </a:lnTo>
                    <a:close/>
                    <a:moveTo>
                      <a:pt x="1383" y="0"/>
                    </a:moveTo>
                    <a:lnTo>
                      <a:pt x="1477" y="4"/>
                    </a:lnTo>
                    <a:lnTo>
                      <a:pt x="1570" y="13"/>
                    </a:lnTo>
                    <a:lnTo>
                      <a:pt x="1662" y="29"/>
                    </a:lnTo>
                    <a:lnTo>
                      <a:pt x="1751" y="50"/>
                    </a:lnTo>
                    <a:lnTo>
                      <a:pt x="1837" y="78"/>
                    </a:lnTo>
                    <a:lnTo>
                      <a:pt x="1922" y="111"/>
                    </a:lnTo>
                    <a:lnTo>
                      <a:pt x="2003" y="148"/>
                    </a:lnTo>
                    <a:lnTo>
                      <a:pt x="2081" y="191"/>
                    </a:lnTo>
                    <a:lnTo>
                      <a:pt x="2156" y="239"/>
                    </a:lnTo>
                    <a:lnTo>
                      <a:pt x="2228" y="292"/>
                    </a:lnTo>
                    <a:lnTo>
                      <a:pt x="2296" y="349"/>
                    </a:lnTo>
                    <a:lnTo>
                      <a:pt x="2360" y="410"/>
                    </a:lnTo>
                    <a:lnTo>
                      <a:pt x="2421" y="475"/>
                    </a:lnTo>
                    <a:lnTo>
                      <a:pt x="2478" y="544"/>
                    </a:lnTo>
                    <a:lnTo>
                      <a:pt x="2530" y="618"/>
                    </a:lnTo>
                    <a:lnTo>
                      <a:pt x="2577" y="693"/>
                    </a:lnTo>
                    <a:lnTo>
                      <a:pt x="2620" y="772"/>
                    </a:lnTo>
                    <a:lnTo>
                      <a:pt x="2657" y="855"/>
                    </a:lnTo>
                    <a:lnTo>
                      <a:pt x="2690" y="939"/>
                    </a:lnTo>
                    <a:lnTo>
                      <a:pt x="2717" y="1026"/>
                    </a:lnTo>
                    <a:lnTo>
                      <a:pt x="2738" y="1117"/>
                    </a:lnTo>
                    <a:lnTo>
                      <a:pt x="2753" y="1209"/>
                    </a:lnTo>
                    <a:lnTo>
                      <a:pt x="2763" y="1303"/>
                    </a:lnTo>
                    <a:lnTo>
                      <a:pt x="2766" y="1397"/>
                    </a:lnTo>
                    <a:lnTo>
                      <a:pt x="2765" y="1434"/>
                    </a:lnTo>
                    <a:lnTo>
                      <a:pt x="2763" y="1471"/>
                    </a:lnTo>
                    <a:lnTo>
                      <a:pt x="2781" y="1492"/>
                    </a:lnTo>
                    <a:lnTo>
                      <a:pt x="2797" y="1517"/>
                    </a:lnTo>
                    <a:lnTo>
                      <a:pt x="2809" y="1544"/>
                    </a:lnTo>
                    <a:lnTo>
                      <a:pt x="2817" y="1574"/>
                    </a:lnTo>
                    <a:lnTo>
                      <a:pt x="2823" y="1608"/>
                    </a:lnTo>
                    <a:lnTo>
                      <a:pt x="2824" y="1643"/>
                    </a:lnTo>
                    <a:lnTo>
                      <a:pt x="2821" y="1681"/>
                    </a:lnTo>
                    <a:lnTo>
                      <a:pt x="2816" y="1714"/>
                    </a:lnTo>
                    <a:lnTo>
                      <a:pt x="2809" y="1748"/>
                    </a:lnTo>
                    <a:lnTo>
                      <a:pt x="2799" y="1783"/>
                    </a:lnTo>
                    <a:lnTo>
                      <a:pt x="2785" y="1816"/>
                    </a:lnTo>
                    <a:lnTo>
                      <a:pt x="2770" y="1848"/>
                    </a:lnTo>
                    <a:lnTo>
                      <a:pt x="2752" y="1879"/>
                    </a:lnTo>
                    <a:lnTo>
                      <a:pt x="2731" y="1907"/>
                    </a:lnTo>
                    <a:lnTo>
                      <a:pt x="2708" y="1929"/>
                    </a:lnTo>
                    <a:lnTo>
                      <a:pt x="2682" y="1949"/>
                    </a:lnTo>
                    <a:lnTo>
                      <a:pt x="2644" y="1970"/>
                    </a:lnTo>
                    <a:lnTo>
                      <a:pt x="2644" y="1970"/>
                    </a:lnTo>
                    <a:lnTo>
                      <a:pt x="2661" y="1979"/>
                    </a:lnTo>
                    <a:lnTo>
                      <a:pt x="2628" y="2036"/>
                    </a:lnTo>
                    <a:lnTo>
                      <a:pt x="2618" y="2053"/>
                    </a:lnTo>
                    <a:lnTo>
                      <a:pt x="2604" y="2069"/>
                    </a:lnTo>
                    <a:lnTo>
                      <a:pt x="2587" y="2083"/>
                    </a:lnTo>
                    <a:lnTo>
                      <a:pt x="2548" y="2147"/>
                    </a:lnTo>
                    <a:lnTo>
                      <a:pt x="2505" y="2210"/>
                    </a:lnTo>
                    <a:lnTo>
                      <a:pt x="2461" y="2271"/>
                    </a:lnTo>
                    <a:lnTo>
                      <a:pt x="2413" y="2328"/>
                    </a:lnTo>
                    <a:lnTo>
                      <a:pt x="2360" y="2384"/>
                    </a:lnTo>
                    <a:lnTo>
                      <a:pt x="2307" y="2436"/>
                    </a:lnTo>
                    <a:lnTo>
                      <a:pt x="2280" y="2510"/>
                    </a:lnTo>
                    <a:lnTo>
                      <a:pt x="2249" y="2581"/>
                    </a:lnTo>
                    <a:lnTo>
                      <a:pt x="2216" y="2650"/>
                    </a:lnTo>
                    <a:lnTo>
                      <a:pt x="2179" y="2717"/>
                    </a:lnTo>
                    <a:lnTo>
                      <a:pt x="2139" y="2782"/>
                    </a:lnTo>
                    <a:lnTo>
                      <a:pt x="2098" y="2843"/>
                    </a:lnTo>
                    <a:lnTo>
                      <a:pt x="2054" y="2902"/>
                    </a:lnTo>
                    <a:lnTo>
                      <a:pt x="2009" y="2960"/>
                    </a:lnTo>
                    <a:lnTo>
                      <a:pt x="1962" y="3012"/>
                    </a:lnTo>
                    <a:lnTo>
                      <a:pt x="1914" y="3063"/>
                    </a:lnTo>
                    <a:lnTo>
                      <a:pt x="1865" y="3111"/>
                    </a:lnTo>
                    <a:lnTo>
                      <a:pt x="1817" y="3154"/>
                    </a:lnTo>
                    <a:lnTo>
                      <a:pt x="1768" y="3195"/>
                    </a:lnTo>
                    <a:lnTo>
                      <a:pt x="1719" y="3231"/>
                    </a:lnTo>
                    <a:lnTo>
                      <a:pt x="1671" y="3264"/>
                    </a:lnTo>
                    <a:lnTo>
                      <a:pt x="1624" y="3293"/>
                    </a:lnTo>
                    <a:lnTo>
                      <a:pt x="1579" y="3318"/>
                    </a:lnTo>
                    <a:lnTo>
                      <a:pt x="1535" y="3338"/>
                    </a:lnTo>
                    <a:lnTo>
                      <a:pt x="1493" y="3354"/>
                    </a:lnTo>
                    <a:lnTo>
                      <a:pt x="1454" y="3366"/>
                    </a:lnTo>
                    <a:lnTo>
                      <a:pt x="1417" y="3374"/>
                    </a:lnTo>
                    <a:lnTo>
                      <a:pt x="1383" y="3376"/>
                    </a:lnTo>
                    <a:lnTo>
                      <a:pt x="1349" y="3374"/>
                    </a:lnTo>
                    <a:lnTo>
                      <a:pt x="1313" y="3366"/>
                    </a:lnTo>
                    <a:lnTo>
                      <a:pt x="1274" y="3354"/>
                    </a:lnTo>
                    <a:lnTo>
                      <a:pt x="1232" y="3338"/>
                    </a:lnTo>
                    <a:lnTo>
                      <a:pt x="1188" y="3318"/>
                    </a:lnTo>
                    <a:lnTo>
                      <a:pt x="1142" y="3293"/>
                    </a:lnTo>
                    <a:lnTo>
                      <a:pt x="1096" y="3264"/>
                    </a:lnTo>
                    <a:lnTo>
                      <a:pt x="1048" y="3231"/>
                    </a:lnTo>
                    <a:lnTo>
                      <a:pt x="999" y="3195"/>
                    </a:lnTo>
                    <a:lnTo>
                      <a:pt x="950" y="3154"/>
                    </a:lnTo>
                    <a:lnTo>
                      <a:pt x="902" y="3111"/>
                    </a:lnTo>
                    <a:lnTo>
                      <a:pt x="853" y="3063"/>
                    </a:lnTo>
                    <a:lnTo>
                      <a:pt x="805" y="3012"/>
                    </a:lnTo>
                    <a:lnTo>
                      <a:pt x="758" y="2960"/>
                    </a:lnTo>
                    <a:lnTo>
                      <a:pt x="713" y="2902"/>
                    </a:lnTo>
                    <a:lnTo>
                      <a:pt x="669" y="2843"/>
                    </a:lnTo>
                    <a:lnTo>
                      <a:pt x="628" y="2782"/>
                    </a:lnTo>
                    <a:lnTo>
                      <a:pt x="588" y="2717"/>
                    </a:lnTo>
                    <a:lnTo>
                      <a:pt x="551" y="2650"/>
                    </a:lnTo>
                    <a:lnTo>
                      <a:pt x="518" y="2581"/>
                    </a:lnTo>
                    <a:lnTo>
                      <a:pt x="487" y="2510"/>
                    </a:lnTo>
                    <a:lnTo>
                      <a:pt x="461" y="2436"/>
                    </a:lnTo>
                    <a:lnTo>
                      <a:pt x="397" y="2375"/>
                    </a:lnTo>
                    <a:lnTo>
                      <a:pt x="338" y="2310"/>
                    </a:lnTo>
                    <a:lnTo>
                      <a:pt x="283" y="2241"/>
                    </a:lnTo>
                    <a:lnTo>
                      <a:pt x="232" y="2170"/>
                    </a:lnTo>
                    <a:lnTo>
                      <a:pt x="186" y="2094"/>
                    </a:lnTo>
                    <a:lnTo>
                      <a:pt x="144" y="2016"/>
                    </a:lnTo>
                    <a:lnTo>
                      <a:pt x="107" y="1935"/>
                    </a:lnTo>
                    <a:lnTo>
                      <a:pt x="75" y="1851"/>
                    </a:lnTo>
                    <a:lnTo>
                      <a:pt x="49" y="1764"/>
                    </a:lnTo>
                    <a:lnTo>
                      <a:pt x="28" y="1676"/>
                    </a:lnTo>
                    <a:lnTo>
                      <a:pt x="13" y="1585"/>
                    </a:lnTo>
                    <a:lnTo>
                      <a:pt x="3" y="1492"/>
                    </a:lnTo>
                    <a:lnTo>
                      <a:pt x="0" y="1397"/>
                    </a:lnTo>
                    <a:lnTo>
                      <a:pt x="3" y="1303"/>
                    </a:lnTo>
                    <a:lnTo>
                      <a:pt x="13" y="1209"/>
                    </a:lnTo>
                    <a:lnTo>
                      <a:pt x="29" y="1117"/>
                    </a:lnTo>
                    <a:lnTo>
                      <a:pt x="50" y="1026"/>
                    </a:lnTo>
                    <a:lnTo>
                      <a:pt x="77" y="939"/>
                    </a:lnTo>
                    <a:lnTo>
                      <a:pt x="109" y="855"/>
                    </a:lnTo>
                    <a:lnTo>
                      <a:pt x="146" y="772"/>
                    </a:lnTo>
                    <a:lnTo>
                      <a:pt x="189" y="693"/>
                    </a:lnTo>
                    <a:lnTo>
                      <a:pt x="237" y="618"/>
                    </a:lnTo>
                    <a:lnTo>
                      <a:pt x="289" y="544"/>
                    </a:lnTo>
                    <a:lnTo>
                      <a:pt x="345" y="475"/>
                    </a:lnTo>
                    <a:lnTo>
                      <a:pt x="406" y="410"/>
                    </a:lnTo>
                    <a:lnTo>
                      <a:pt x="471" y="349"/>
                    </a:lnTo>
                    <a:lnTo>
                      <a:pt x="539" y="292"/>
                    </a:lnTo>
                    <a:lnTo>
                      <a:pt x="611" y="239"/>
                    </a:lnTo>
                    <a:lnTo>
                      <a:pt x="685" y="191"/>
                    </a:lnTo>
                    <a:lnTo>
                      <a:pt x="764" y="148"/>
                    </a:lnTo>
                    <a:lnTo>
                      <a:pt x="845" y="111"/>
                    </a:lnTo>
                    <a:lnTo>
                      <a:pt x="930" y="78"/>
                    </a:lnTo>
                    <a:lnTo>
                      <a:pt x="1016" y="50"/>
                    </a:lnTo>
                    <a:lnTo>
                      <a:pt x="1105" y="29"/>
                    </a:lnTo>
                    <a:lnTo>
                      <a:pt x="1196" y="13"/>
                    </a:lnTo>
                    <a:lnTo>
                      <a:pt x="1288" y="4"/>
                    </a:lnTo>
                    <a:lnTo>
                      <a:pt x="13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07" name="Group 106"/>
          <p:cNvGrpSpPr/>
          <p:nvPr/>
        </p:nvGrpSpPr>
        <p:grpSpPr>
          <a:xfrm>
            <a:off x="628652" y="4005684"/>
            <a:ext cx="1551215" cy="403807"/>
            <a:chOff x="838202" y="5340910"/>
            <a:chExt cx="2068286" cy="538409"/>
          </a:xfrm>
        </p:grpSpPr>
        <p:sp>
          <p:nvSpPr>
            <p:cNvPr id="13" name="Rectangle 12"/>
            <p:cNvSpPr/>
            <p:nvPr/>
          </p:nvSpPr>
          <p:spPr>
            <a:xfrm>
              <a:off x="838202" y="5340910"/>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閱讀</a:t>
              </a:r>
              <a:r>
                <a:rPr lang="en-US" sz="900" dirty="0">
                  <a:solidFill>
                    <a:prstClr val="white"/>
                  </a:solidFill>
                  <a:ea typeface="Heiti TC Light"/>
                  <a:cs typeface="Heiti TC Light"/>
                </a:rPr>
                <a:t>Reading</a:t>
              </a:r>
            </a:p>
          </p:txBody>
        </p:sp>
        <p:grpSp>
          <p:nvGrpSpPr>
            <p:cNvPr id="89" name="Group 77"/>
            <p:cNvGrpSpPr>
              <a:grpSpLocks noChangeAspect="1"/>
            </p:cNvGrpSpPr>
            <p:nvPr/>
          </p:nvGrpSpPr>
          <p:grpSpPr bwMode="auto">
            <a:xfrm>
              <a:off x="1096681" y="5434422"/>
              <a:ext cx="272877" cy="336005"/>
              <a:chOff x="-84" y="495"/>
              <a:chExt cx="268" cy="330"/>
            </a:xfrm>
            <a:solidFill>
              <a:srgbClr val="0CB27C"/>
            </a:solidFill>
          </p:grpSpPr>
          <p:sp>
            <p:nvSpPr>
              <p:cNvPr id="92" name="Freeform 79"/>
              <p:cNvSpPr>
                <a:spLocks noEditPoints="1"/>
              </p:cNvSpPr>
              <p:nvPr/>
            </p:nvSpPr>
            <p:spPr bwMode="auto">
              <a:xfrm>
                <a:off x="-40" y="495"/>
                <a:ext cx="189" cy="114"/>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93" name="Freeform 80"/>
              <p:cNvSpPr>
                <a:spLocks noEditPoints="1"/>
              </p:cNvSpPr>
              <p:nvPr/>
            </p:nvSpPr>
            <p:spPr bwMode="auto">
              <a:xfrm>
                <a:off x="-84" y="607"/>
                <a:ext cx="268" cy="218"/>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06" name="Group 105"/>
          <p:cNvGrpSpPr/>
          <p:nvPr/>
        </p:nvGrpSpPr>
        <p:grpSpPr>
          <a:xfrm>
            <a:off x="628652" y="4404958"/>
            <a:ext cx="1553240" cy="403806"/>
            <a:chOff x="838202" y="5873277"/>
            <a:chExt cx="2070985" cy="538408"/>
          </a:xfrm>
        </p:grpSpPr>
        <p:sp>
          <p:nvSpPr>
            <p:cNvPr id="14" name="Round Single Corner Rectangle 13"/>
            <p:cNvSpPr/>
            <p:nvPr/>
          </p:nvSpPr>
          <p:spPr>
            <a:xfrm flipH="1" flipV="1">
              <a:off x="838202" y="5873277"/>
              <a:ext cx="2068286"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00" dirty="0">
                <a:solidFill>
                  <a:prstClr val="white"/>
                </a:solidFill>
                <a:ea typeface="Heiti TC Light"/>
                <a:cs typeface="Heiti TC Light"/>
              </a:endParaRPr>
            </a:p>
          </p:txBody>
        </p:sp>
        <p:sp>
          <p:nvSpPr>
            <p:cNvPr id="17" name="Rectangle 16"/>
            <p:cNvSpPr/>
            <p:nvPr/>
          </p:nvSpPr>
          <p:spPr>
            <a:xfrm>
              <a:off x="1292700" y="6003982"/>
              <a:ext cx="1616487" cy="307776"/>
            </a:xfrm>
            <a:prstGeom prst="rect">
              <a:avLst/>
            </a:prstGeom>
            <a:solidFill>
              <a:srgbClr val="07595A"/>
            </a:solidFill>
            <a:ln>
              <a:noFill/>
            </a:ln>
          </p:spPr>
          <p:txBody>
            <a:bodyPr wrap="none">
              <a:spAutoFit/>
            </a:bodyPr>
            <a:lstStyle/>
            <a:p>
              <a:pPr algn="ctr" defTabSz="685783"/>
              <a:r>
                <a:rPr lang="zh-TW" altLang="en-US" sz="900" dirty="0">
                  <a:solidFill>
                    <a:prstClr val="white"/>
                  </a:solidFill>
                  <a:ea typeface="Heiti TC Light"/>
                  <a:cs typeface="Heiti TC Light"/>
                </a:rPr>
                <a:t>雜項</a:t>
              </a:r>
              <a:r>
                <a:rPr lang="en-US" sz="900" dirty="0">
                  <a:solidFill>
                    <a:prstClr val="white"/>
                  </a:solidFill>
                  <a:ea typeface="Heiti TC Light"/>
                  <a:cs typeface="Heiti TC Light"/>
                </a:rPr>
                <a:t>MISCELLANEOUS</a:t>
              </a:r>
            </a:p>
          </p:txBody>
        </p:sp>
        <p:grpSp>
          <p:nvGrpSpPr>
            <p:cNvPr id="95" name="Group 83"/>
            <p:cNvGrpSpPr>
              <a:grpSpLocks noChangeAspect="1"/>
            </p:cNvGrpSpPr>
            <p:nvPr/>
          </p:nvGrpSpPr>
          <p:grpSpPr bwMode="auto">
            <a:xfrm>
              <a:off x="1084601" y="5967837"/>
              <a:ext cx="328173" cy="349289"/>
              <a:chOff x="-271" y="303"/>
              <a:chExt cx="373" cy="397"/>
            </a:xfrm>
            <a:solidFill>
              <a:srgbClr val="0CB27C"/>
            </a:solidFill>
          </p:grpSpPr>
          <p:sp>
            <p:nvSpPr>
              <p:cNvPr id="98" name="Freeform 85"/>
              <p:cNvSpPr>
                <a:spLocks noEditPoints="1"/>
              </p:cNvSpPr>
              <p:nvPr/>
            </p:nvSpPr>
            <p:spPr bwMode="auto">
              <a:xfrm>
                <a:off x="-271" y="361"/>
                <a:ext cx="373" cy="28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99" name="Freeform 86"/>
              <p:cNvSpPr>
                <a:spLocks noEditPoints="1"/>
              </p:cNvSpPr>
              <p:nvPr/>
            </p:nvSpPr>
            <p:spPr bwMode="auto">
              <a:xfrm>
                <a:off x="-149" y="303"/>
                <a:ext cx="135" cy="51"/>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00" name="Freeform 87"/>
              <p:cNvSpPr>
                <a:spLocks noEditPoints="1"/>
              </p:cNvSpPr>
              <p:nvPr/>
            </p:nvSpPr>
            <p:spPr bwMode="auto">
              <a:xfrm>
                <a:off x="-149" y="649"/>
                <a:ext cx="135" cy="51"/>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01" name="Freeform 88"/>
              <p:cNvSpPr>
                <a:spLocks/>
              </p:cNvSpPr>
              <p:nvPr/>
            </p:nvSpPr>
            <p:spPr bwMode="auto">
              <a:xfrm>
                <a:off x="-161" y="400"/>
                <a:ext cx="50" cy="51"/>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02" name="Freeform 89"/>
              <p:cNvSpPr>
                <a:spLocks/>
              </p:cNvSpPr>
              <p:nvPr/>
            </p:nvSpPr>
            <p:spPr bwMode="auto">
              <a:xfrm>
                <a:off x="-181" y="453"/>
                <a:ext cx="90" cy="157"/>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03" name="Freeform 90"/>
              <p:cNvSpPr>
                <a:spLocks/>
              </p:cNvSpPr>
              <p:nvPr/>
            </p:nvSpPr>
            <p:spPr bwMode="auto">
              <a:xfrm>
                <a:off x="-52" y="400"/>
                <a:ext cx="51" cy="51"/>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04" name="Freeform 91"/>
              <p:cNvSpPr>
                <a:spLocks/>
              </p:cNvSpPr>
              <p:nvPr/>
            </p:nvSpPr>
            <p:spPr bwMode="auto">
              <a:xfrm>
                <a:off x="-72" y="453"/>
                <a:ext cx="90" cy="157"/>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sp>
        <p:nvSpPr>
          <p:cNvPr id="115" name="Isosceles Triangle 114"/>
          <p:cNvSpPr/>
          <p:nvPr/>
        </p:nvSpPr>
        <p:spPr>
          <a:xfrm rot="5400000">
            <a:off x="2131842" y="2135101"/>
            <a:ext cx="179614" cy="107414"/>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cxnSp>
        <p:nvCxnSpPr>
          <p:cNvPr id="117" name="Straight Connector 116"/>
          <p:cNvCxnSpPr/>
          <p:nvPr/>
        </p:nvCxnSpPr>
        <p:spPr>
          <a:xfrm>
            <a:off x="2179865" y="1583096"/>
            <a:ext cx="630936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a:off x="3791495" y="2993512"/>
            <a:ext cx="3634740" cy="0"/>
          </a:xfrm>
          <a:prstGeom prst="line">
            <a:avLst/>
          </a:prstGeom>
          <a:ln>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5326380" y="3005063"/>
            <a:ext cx="3634740" cy="0"/>
          </a:xfrm>
          <a:prstGeom prst="line">
            <a:avLst/>
          </a:prstGeom>
          <a:ln>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189664" y="2390710"/>
            <a:ext cx="630936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167942" y="2795162"/>
            <a:ext cx="630936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sp>
        <p:nvSpPr>
          <p:cNvPr id="96" name="Isosceles Triangle 95"/>
          <p:cNvSpPr/>
          <p:nvPr/>
        </p:nvSpPr>
        <p:spPr>
          <a:xfrm rot="5400000">
            <a:off x="2139651" y="2542540"/>
            <a:ext cx="179614" cy="107414"/>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sp>
        <p:nvSpPr>
          <p:cNvPr id="97" name="Isosceles Triangle 96"/>
          <p:cNvSpPr/>
          <p:nvPr/>
        </p:nvSpPr>
        <p:spPr>
          <a:xfrm rot="5400000">
            <a:off x="2131842" y="2943358"/>
            <a:ext cx="179614" cy="107414"/>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sp>
        <p:nvSpPr>
          <p:cNvPr id="105" name="Rectangle 104"/>
          <p:cNvSpPr/>
          <p:nvPr/>
        </p:nvSpPr>
        <p:spPr>
          <a:xfrm>
            <a:off x="6147931" y="1860527"/>
            <a:ext cx="459680" cy="238525"/>
          </a:xfrm>
          <a:prstGeom prst="rect">
            <a:avLst/>
          </a:prstGeom>
        </p:spPr>
        <p:txBody>
          <a:bodyPr wrap="none" lIns="68579" tIns="34289" rIns="68579" bIns="34289">
            <a:spAutoFit/>
          </a:bodyPr>
          <a:lstStyle/>
          <a:p>
            <a:pPr algn="r" defTabSz="685783" fontAlgn="b"/>
            <a:r>
              <a:rPr lang="en-US" sz="1100" dirty="0" smtClean="0">
                <a:solidFill>
                  <a:prstClr val="white"/>
                </a:solidFill>
                <a:ea typeface="Heiti TC Light"/>
                <a:cs typeface="Heiti TC Light"/>
              </a:rPr>
              <a:t>3,432</a:t>
            </a:r>
            <a:endParaRPr lang="en-US" sz="1100" dirty="0">
              <a:solidFill>
                <a:prstClr val="white"/>
              </a:solidFill>
              <a:ea typeface="Heiti TC Light"/>
              <a:cs typeface="Heiti TC Light"/>
            </a:endParaRPr>
          </a:p>
        </p:txBody>
      </p:sp>
      <p:sp>
        <p:nvSpPr>
          <p:cNvPr id="116" name="Rectangle 115"/>
          <p:cNvSpPr/>
          <p:nvPr/>
        </p:nvSpPr>
        <p:spPr>
          <a:xfrm>
            <a:off x="7607965" y="1860527"/>
            <a:ext cx="459680" cy="238525"/>
          </a:xfrm>
          <a:prstGeom prst="rect">
            <a:avLst/>
          </a:prstGeom>
        </p:spPr>
        <p:txBody>
          <a:bodyPr wrap="none" lIns="68579" tIns="34289" rIns="68579" bIns="34289">
            <a:spAutoFit/>
          </a:bodyPr>
          <a:lstStyle/>
          <a:p>
            <a:pPr algn="r" defTabSz="685783" fontAlgn="b"/>
            <a:r>
              <a:rPr lang="en-US" sz="1100" dirty="0" smtClean="0">
                <a:solidFill>
                  <a:prstClr val="white"/>
                </a:solidFill>
                <a:ea typeface="Heiti TC Light"/>
                <a:cs typeface="Heiti TC Light"/>
              </a:rPr>
              <a:t>3,432</a:t>
            </a:r>
            <a:endParaRPr lang="en-US" sz="1100" dirty="0">
              <a:solidFill>
                <a:prstClr val="white"/>
              </a:solidFill>
              <a:ea typeface="Heiti TC Light"/>
              <a:cs typeface="Heiti TC Light"/>
            </a:endParaRPr>
          </a:p>
        </p:txBody>
      </p:sp>
      <p:sp>
        <p:nvSpPr>
          <p:cNvPr id="125" name="Rectangle 124"/>
          <p:cNvSpPr/>
          <p:nvPr/>
        </p:nvSpPr>
        <p:spPr>
          <a:xfrm>
            <a:off x="6285298" y="2489914"/>
            <a:ext cx="281490" cy="238525"/>
          </a:xfrm>
          <a:prstGeom prst="rect">
            <a:avLst/>
          </a:prstGeom>
        </p:spPr>
        <p:txBody>
          <a:bodyPr wrap="none" lIns="68579" tIns="34289" rIns="68579" bIns="34289">
            <a:spAutoFit/>
          </a:bodyPr>
          <a:lstStyle/>
          <a:p>
            <a:pPr algn="r" defTabSz="685783" fontAlgn="b"/>
            <a:r>
              <a:rPr lang="en-US" sz="1100" dirty="0" smtClean="0">
                <a:solidFill>
                  <a:prstClr val="white"/>
                </a:solidFill>
                <a:ea typeface="Heiti TC Light"/>
                <a:cs typeface="Heiti TC Light"/>
              </a:rPr>
              <a:t>80</a:t>
            </a:r>
            <a:endParaRPr lang="en-US" sz="1100" dirty="0">
              <a:solidFill>
                <a:prstClr val="white"/>
              </a:solidFill>
              <a:ea typeface="Heiti TC Light"/>
              <a:cs typeface="Heiti TC Light"/>
            </a:endParaRPr>
          </a:p>
        </p:txBody>
      </p:sp>
      <p:sp>
        <p:nvSpPr>
          <p:cNvPr id="126" name="Rectangle 125"/>
          <p:cNvSpPr/>
          <p:nvPr/>
        </p:nvSpPr>
        <p:spPr>
          <a:xfrm>
            <a:off x="7745334" y="2489914"/>
            <a:ext cx="281490" cy="238525"/>
          </a:xfrm>
          <a:prstGeom prst="rect">
            <a:avLst/>
          </a:prstGeom>
        </p:spPr>
        <p:txBody>
          <a:bodyPr wrap="none" lIns="68579" tIns="34289" rIns="68579" bIns="34289">
            <a:spAutoFit/>
          </a:bodyPr>
          <a:lstStyle/>
          <a:p>
            <a:pPr algn="r" defTabSz="685783" fontAlgn="b"/>
            <a:r>
              <a:rPr lang="en-US" sz="1100" dirty="0" smtClean="0">
                <a:solidFill>
                  <a:prstClr val="white"/>
                </a:solidFill>
                <a:ea typeface="Heiti TC Light"/>
                <a:cs typeface="Heiti TC Light"/>
              </a:rPr>
              <a:t>80</a:t>
            </a:r>
            <a:endParaRPr lang="en-US" sz="1100" dirty="0">
              <a:solidFill>
                <a:prstClr val="white"/>
              </a:solidFill>
              <a:ea typeface="Heiti TC Light"/>
              <a:cs typeface="Heiti TC Light"/>
            </a:endParaRPr>
          </a:p>
        </p:txBody>
      </p:sp>
      <p:sp>
        <p:nvSpPr>
          <p:cNvPr id="2" name="Rectangle 1"/>
          <p:cNvSpPr/>
          <p:nvPr/>
        </p:nvSpPr>
        <p:spPr>
          <a:xfrm>
            <a:off x="2471364" y="1858003"/>
            <a:ext cx="2215613" cy="238525"/>
          </a:xfrm>
          <a:prstGeom prst="rect">
            <a:avLst/>
          </a:prstGeom>
        </p:spPr>
        <p:txBody>
          <a:bodyPr wrap="none" lIns="68579" tIns="34289" rIns="68579" bIns="34289">
            <a:spAutoFit/>
          </a:bodyPr>
          <a:lstStyle/>
          <a:p>
            <a:pPr defTabSz="685783" fontAlgn="ctr"/>
            <a:r>
              <a:rPr lang="zh-TW" altLang="en-US" sz="1100" dirty="0">
                <a:solidFill>
                  <a:prstClr val="white"/>
                </a:solidFill>
                <a:ea typeface="Heiti TC Light"/>
                <a:cs typeface="Heiti TC Light"/>
              </a:rPr>
              <a:t>服裝與服務</a:t>
            </a:r>
            <a:r>
              <a:rPr lang="en-US" sz="1100" dirty="0" smtClean="0">
                <a:solidFill>
                  <a:prstClr val="white"/>
                </a:solidFill>
                <a:ea typeface="Heiti TC Light"/>
                <a:cs typeface="Heiti TC Light"/>
              </a:rPr>
              <a:t>APPAREL </a:t>
            </a:r>
            <a:r>
              <a:rPr lang="en-US" sz="1100" dirty="0">
                <a:solidFill>
                  <a:prstClr val="white"/>
                </a:solidFill>
                <a:ea typeface="Heiti TC Light"/>
                <a:cs typeface="Heiti TC Light"/>
              </a:rPr>
              <a:t>AND SERVICES</a:t>
            </a:r>
          </a:p>
        </p:txBody>
      </p:sp>
      <p:sp>
        <p:nvSpPr>
          <p:cNvPr id="129" name="Rectangle 128"/>
          <p:cNvSpPr/>
          <p:nvPr/>
        </p:nvSpPr>
        <p:spPr>
          <a:xfrm>
            <a:off x="2471365" y="2416745"/>
            <a:ext cx="3063101" cy="407802"/>
          </a:xfrm>
          <a:prstGeom prst="rect">
            <a:avLst/>
          </a:prstGeom>
        </p:spPr>
        <p:txBody>
          <a:bodyPr wrap="none" lIns="68579" tIns="34289" rIns="68579" bIns="34289">
            <a:spAutoFit/>
          </a:bodyPr>
          <a:lstStyle/>
          <a:p>
            <a:pPr defTabSz="685783" fontAlgn="ctr"/>
            <a:r>
              <a:rPr lang="zh-TW" altLang="en-US" sz="1100" cap="all" dirty="0">
                <a:solidFill>
                  <a:prstClr val="white"/>
                </a:solidFill>
                <a:ea typeface="Heiti TC Light"/>
                <a:cs typeface="Heiti TC Light"/>
              </a:rPr>
              <a:t>購買的和修理汽</a:t>
            </a:r>
            <a:r>
              <a:rPr lang="zh-TW" altLang="en-US" sz="1100" cap="all" dirty="0" smtClean="0">
                <a:solidFill>
                  <a:prstClr val="white"/>
                </a:solidFill>
                <a:ea typeface="Heiti TC Light"/>
                <a:cs typeface="Heiti TC Light"/>
              </a:rPr>
              <a:t>車</a:t>
            </a:r>
            <a:endParaRPr lang="en-US" altLang="zh-TW" sz="1100" cap="all" dirty="0" smtClean="0">
              <a:solidFill>
                <a:prstClr val="white"/>
              </a:solidFill>
              <a:ea typeface="Heiti TC Light"/>
              <a:cs typeface="Heiti TC Light"/>
            </a:endParaRPr>
          </a:p>
          <a:p>
            <a:pPr defTabSz="685783" fontAlgn="ctr"/>
            <a:r>
              <a:rPr lang="en-US" sz="1100" cap="all" dirty="0" smtClean="0">
                <a:solidFill>
                  <a:prstClr val="white"/>
                </a:solidFill>
                <a:ea typeface="Heiti TC Light"/>
                <a:cs typeface="Heiti TC Light"/>
              </a:rPr>
              <a:t>Purchases </a:t>
            </a:r>
            <a:r>
              <a:rPr lang="en-US" sz="1100" cap="all" dirty="0">
                <a:solidFill>
                  <a:prstClr val="white"/>
                </a:solidFill>
                <a:ea typeface="Heiti TC Light"/>
                <a:cs typeface="Heiti TC Light"/>
              </a:rPr>
              <a:t>of and repairs to motor vehicles</a:t>
            </a:r>
          </a:p>
        </p:txBody>
      </p:sp>
      <p:sp>
        <p:nvSpPr>
          <p:cNvPr id="130" name="Rectangle 129"/>
          <p:cNvSpPr/>
          <p:nvPr/>
        </p:nvSpPr>
        <p:spPr>
          <a:xfrm>
            <a:off x="6213801" y="2916452"/>
            <a:ext cx="352987" cy="238525"/>
          </a:xfrm>
          <a:prstGeom prst="rect">
            <a:avLst/>
          </a:prstGeom>
        </p:spPr>
        <p:txBody>
          <a:bodyPr wrap="none" lIns="68579" tIns="34289" rIns="68579" bIns="34289">
            <a:spAutoFit/>
          </a:bodyPr>
          <a:lstStyle/>
          <a:p>
            <a:pPr algn="r" defTabSz="685783" fontAlgn="b"/>
            <a:r>
              <a:rPr lang="en-US" sz="1100" dirty="0" smtClean="0">
                <a:solidFill>
                  <a:prstClr val="white"/>
                </a:solidFill>
                <a:ea typeface="Heiti TC Light"/>
                <a:cs typeface="Heiti TC Light"/>
              </a:rPr>
              <a:t>119</a:t>
            </a:r>
            <a:endParaRPr lang="en-US" sz="1100" dirty="0">
              <a:solidFill>
                <a:prstClr val="white"/>
              </a:solidFill>
              <a:ea typeface="Heiti TC Light"/>
              <a:cs typeface="Heiti TC Light"/>
            </a:endParaRPr>
          </a:p>
        </p:txBody>
      </p:sp>
      <p:sp>
        <p:nvSpPr>
          <p:cNvPr id="131" name="Rectangle 130"/>
          <p:cNvSpPr/>
          <p:nvPr/>
        </p:nvSpPr>
        <p:spPr>
          <a:xfrm>
            <a:off x="7673837" y="3087185"/>
            <a:ext cx="352987" cy="238525"/>
          </a:xfrm>
          <a:prstGeom prst="rect">
            <a:avLst/>
          </a:prstGeom>
        </p:spPr>
        <p:txBody>
          <a:bodyPr wrap="none" lIns="68579" tIns="34289" rIns="68579" bIns="34289">
            <a:spAutoFit/>
          </a:bodyPr>
          <a:lstStyle/>
          <a:p>
            <a:pPr algn="r" defTabSz="685783" fontAlgn="b"/>
            <a:r>
              <a:rPr lang="en-US" sz="1100" dirty="0" smtClean="0">
                <a:solidFill>
                  <a:prstClr val="white"/>
                </a:solidFill>
                <a:ea typeface="Heiti TC Light"/>
                <a:cs typeface="Heiti TC Light"/>
              </a:rPr>
              <a:t>712</a:t>
            </a:r>
            <a:endParaRPr lang="en-US" sz="1100" dirty="0">
              <a:solidFill>
                <a:prstClr val="white"/>
              </a:solidFill>
              <a:ea typeface="Heiti TC Light"/>
              <a:cs typeface="Heiti TC Light"/>
            </a:endParaRPr>
          </a:p>
        </p:txBody>
      </p:sp>
      <p:sp>
        <p:nvSpPr>
          <p:cNvPr id="132" name="Rectangle 131"/>
          <p:cNvSpPr/>
          <p:nvPr/>
        </p:nvSpPr>
        <p:spPr>
          <a:xfrm>
            <a:off x="2471365" y="2896448"/>
            <a:ext cx="828321" cy="238525"/>
          </a:xfrm>
          <a:prstGeom prst="rect">
            <a:avLst/>
          </a:prstGeom>
        </p:spPr>
        <p:txBody>
          <a:bodyPr wrap="none" lIns="68579" tIns="34289" rIns="68579" bIns="34289">
            <a:spAutoFit/>
          </a:bodyPr>
          <a:lstStyle/>
          <a:p>
            <a:pPr defTabSz="685783" fontAlgn="ctr"/>
            <a:r>
              <a:rPr lang="zh-TW" altLang="en-US" sz="1100" cap="all" dirty="0" smtClean="0">
                <a:solidFill>
                  <a:prstClr val="white"/>
                </a:solidFill>
                <a:ea typeface="Heiti TC Light"/>
                <a:cs typeface="Heiti TC Light"/>
              </a:rPr>
              <a:t>藥物</a:t>
            </a:r>
            <a:r>
              <a:rPr lang="en-US" sz="1100" cap="all" dirty="0" smtClean="0">
                <a:solidFill>
                  <a:prstClr val="white"/>
                </a:solidFill>
                <a:ea typeface="Heiti TC Light"/>
                <a:cs typeface="Heiti TC Light"/>
              </a:rPr>
              <a:t>Drugs</a:t>
            </a:r>
            <a:endParaRPr lang="en-US" sz="1100" cap="all" dirty="0">
              <a:solidFill>
                <a:prstClr val="white"/>
              </a:solidFill>
              <a:ea typeface="Heiti TC Light"/>
              <a:cs typeface="Heiti TC Light"/>
            </a:endParaRPr>
          </a:p>
        </p:txBody>
      </p:sp>
      <p:sp>
        <p:nvSpPr>
          <p:cNvPr id="133" name="Rectangle 132"/>
          <p:cNvSpPr/>
          <p:nvPr/>
        </p:nvSpPr>
        <p:spPr>
          <a:xfrm>
            <a:off x="6213801" y="3350717"/>
            <a:ext cx="352987" cy="238525"/>
          </a:xfrm>
          <a:prstGeom prst="rect">
            <a:avLst/>
          </a:prstGeom>
        </p:spPr>
        <p:txBody>
          <a:bodyPr wrap="none" lIns="68579" tIns="34289" rIns="68579" bIns="34289">
            <a:spAutoFit/>
          </a:bodyPr>
          <a:lstStyle/>
          <a:p>
            <a:pPr algn="r" defTabSz="685783" fontAlgn="b"/>
            <a:r>
              <a:rPr lang="en-US" sz="1100" dirty="0" smtClean="0">
                <a:solidFill>
                  <a:prstClr val="white"/>
                </a:solidFill>
                <a:ea typeface="Heiti TC Light"/>
                <a:cs typeface="Heiti TC Light"/>
              </a:rPr>
              <a:t>593</a:t>
            </a:r>
            <a:endParaRPr lang="en-US" sz="1100" dirty="0">
              <a:solidFill>
                <a:prstClr val="white"/>
              </a:solidFill>
              <a:ea typeface="Heiti TC Light"/>
              <a:cs typeface="Heiti TC Light"/>
            </a:endParaRPr>
          </a:p>
        </p:txBody>
      </p:sp>
      <p:sp>
        <p:nvSpPr>
          <p:cNvPr id="135" name="Rectangle 134"/>
          <p:cNvSpPr/>
          <p:nvPr/>
        </p:nvSpPr>
        <p:spPr>
          <a:xfrm>
            <a:off x="2471366" y="3330713"/>
            <a:ext cx="1515252" cy="238525"/>
          </a:xfrm>
          <a:prstGeom prst="rect">
            <a:avLst/>
          </a:prstGeom>
        </p:spPr>
        <p:txBody>
          <a:bodyPr wrap="none" lIns="68579" tIns="34289" rIns="68579" bIns="34289">
            <a:spAutoFit/>
          </a:bodyPr>
          <a:lstStyle/>
          <a:p>
            <a:pPr defTabSz="685783" fontAlgn="ctr"/>
            <a:r>
              <a:rPr lang="zh-TW" altLang="en-US" sz="1100" cap="all" dirty="0" smtClean="0">
                <a:solidFill>
                  <a:prstClr val="white"/>
                </a:solidFill>
                <a:ea typeface="Heiti TC Light"/>
                <a:cs typeface="Heiti TC Light"/>
              </a:rPr>
              <a:t>醫療</a:t>
            </a:r>
            <a:r>
              <a:rPr lang="en-US" sz="1100" cap="all" dirty="0" smtClean="0">
                <a:solidFill>
                  <a:prstClr val="white"/>
                </a:solidFill>
                <a:ea typeface="Heiti TC Light"/>
                <a:cs typeface="Heiti TC Light"/>
              </a:rPr>
              <a:t>Medical </a:t>
            </a:r>
            <a:r>
              <a:rPr lang="en-US" sz="1100" cap="all" dirty="0">
                <a:solidFill>
                  <a:prstClr val="white"/>
                </a:solidFill>
                <a:ea typeface="Heiti TC Light"/>
                <a:cs typeface="Heiti TC Light"/>
              </a:rPr>
              <a:t>Services</a:t>
            </a:r>
          </a:p>
        </p:txBody>
      </p:sp>
      <p:cxnSp>
        <p:nvCxnSpPr>
          <p:cNvPr id="136" name="Straight Connector 135"/>
          <p:cNvCxnSpPr/>
          <p:nvPr/>
        </p:nvCxnSpPr>
        <p:spPr>
          <a:xfrm>
            <a:off x="2424794" y="3210108"/>
            <a:ext cx="473202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sp>
        <p:nvSpPr>
          <p:cNvPr id="94" name="Rectangle 93"/>
          <p:cNvSpPr/>
          <p:nvPr/>
        </p:nvSpPr>
        <p:spPr>
          <a:xfrm>
            <a:off x="2265254" y="1226821"/>
            <a:ext cx="3343611" cy="377024"/>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ea typeface="Heiti TC Light"/>
                <a:cs typeface="Heiti TC Light"/>
              </a:rPr>
              <a:t>可於</a:t>
            </a:r>
            <a:r>
              <a:rPr lang="en-US" altLang="zh-TW" sz="1000" dirty="0" smtClean="0">
                <a:solidFill>
                  <a:srgbClr val="0CB27C"/>
                </a:solidFill>
                <a:ea typeface="Heiti TC Light"/>
                <a:cs typeface="Heiti TC Light"/>
              </a:rPr>
              <a:t>SHOP.COM</a:t>
            </a:r>
            <a:r>
              <a:rPr lang="zh-TW" altLang="en-US" sz="1000" dirty="0" smtClean="0">
                <a:solidFill>
                  <a:srgbClr val="0CB27C"/>
                </a:solidFill>
                <a:ea typeface="Heiti TC Light"/>
                <a:cs typeface="Heiti TC Light"/>
              </a:rPr>
              <a:t>購買並建立購物年金的項目</a:t>
            </a:r>
            <a:r>
              <a:rPr lang="en-US" sz="1000" dirty="0" smtClean="0">
                <a:solidFill>
                  <a:srgbClr val="0CB27C"/>
                </a:solidFill>
                <a:ea typeface="Heiti TC Light"/>
                <a:cs typeface="Heiti TC Light"/>
              </a:rPr>
              <a:t>SHOPPING </a:t>
            </a:r>
            <a:r>
              <a:rPr lang="en-US" sz="1000" dirty="0">
                <a:solidFill>
                  <a:srgbClr val="0CB27C"/>
                </a:solidFill>
                <a:ea typeface="Heiti TC Light"/>
                <a:cs typeface="Heiti TC Light"/>
              </a:rPr>
              <a:t>ANNUITY ITEMS PURCHASEABLE ON SHOP.COM</a:t>
            </a:r>
          </a:p>
        </p:txBody>
      </p:sp>
      <p:sp>
        <p:nvSpPr>
          <p:cNvPr id="123" name="Rectangle 122"/>
          <p:cNvSpPr/>
          <p:nvPr/>
        </p:nvSpPr>
        <p:spPr>
          <a:xfrm>
            <a:off x="5608866" y="1279986"/>
            <a:ext cx="1551215" cy="223138"/>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ea typeface="Heiti TC Light"/>
                <a:cs typeface="Heiti TC Light"/>
              </a:rPr>
              <a:t>開支</a:t>
            </a:r>
            <a:r>
              <a:rPr lang="en-US" sz="1000" dirty="0" smtClean="0">
                <a:solidFill>
                  <a:srgbClr val="0CB27C"/>
                </a:solidFill>
                <a:ea typeface="Heiti TC Light"/>
                <a:cs typeface="Heiti TC Light"/>
              </a:rPr>
              <a:t>Consumer </a:t>
            </a:r>
            <a:r>
              <a:rPr lang="en-US" sz="1000" dirty="0">
                <a:solidFill>
                  <a:srgbClr val="0CB27C"/>
                </a:solidFill>
                <a:ea typeface="Heiti TC Light"/>
                <a:cs typeface="Heiti TC Light"/>
              </a:rPr>
              <a:t>Units</a:t>
            </a:r>
          </a:p>
        </p:txBody>
      </p:sp>
      <p:sp>
        <p:nvSpPr>
          <p:cNvPr id="124" name="Rectangle 123"/>
          <p:cNvSpPr/>
          <p:nvPr/>
        </p:nvSpPr>
        <p:spPr>
          <a:xfrm>
            <a:off x="7150287" y="1279986"/>
            <a:ext cx="1329145" cy="223138"/>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ea typeface="Heiti TC Light"/>
                <a:cs typeface="Heiti TC Light"/>
              </a:rPr>
              <a:t>小計</a:t>
            </a:r>
            <a:r>
              <a:rPr lang="en-US" sz="1000" dirty="0" smtClean="0">
                <a:solidFill>
                  <a:srgbClr val="0CB27C"/>
                </a:solidFill>
                <a:ea typeface="Heiti TC Light"/>
                <a:cs typeface="Heiti TC Light"/>
              </a:rPr>
              <a:t>Sub </a:t>
            </a:r>
            <a:r>
              <a:rPr lang="en-US" sz="1000" dirty="0">
                <a:solidFill>
                  <a:srgbClr val="0CB27C"/>
                </a:solidFill>
                <a:ea typeface="Heiti TC Light"/>
                <a:cs typeface="Heiti TC Light"/>
              </a:rPr>
              <a:t>Total</a:t>
            </a:r>
          </a:p>
        </p:txBody>
      </p:sp>
      <p:sp>
        <p:nvSpPr>
          <p:cNvPr id="127" name="Rectangle 126"/>
          <p:cNvSpPr/>
          <p:nvPr/>
        </p:nvSpPr>
        <p:spPr>
          <a:xfrm>
            <a:off x="2221484" y="384015"/>
            <a:ext cx="4850387" cy="346247"/>
          </a:xfrm>
          <a:prstGeom prst="rect">
            <a:avLst/>
          </a:prstGeom>
        </p:spPr>
        <p:txBody>
          <a:bodyPr wrap="none" lIns="68579" tIns="34289" rIns="68579" bIns="34289">
            <a:spAutoFit/>
          </a:bodyPr>
          <a:lstStyle/>
          <a:p>
            <a:pPr defTabSz="685783"/>
            <a:r>
              <a:rPr lang="zh-TW" altLang="en-US" b="1" dirty="0" smtClean="0">
                <a:solidFill>
                  <a:srgbClr val="00B0F0"/>
                </a:solidFill>
                <a:ea typeface="Heiti TC Light"/>
                <a:cs typeface="Heiti TC Light"/>
                <a:sym typeface="Century Gothic"/>
              </a:rPr>
              <a:t>錢都花到哪裡去了</a:t>
            </a:r>
            <a:r>
              <a:rPr lang="en-US" altLang="zh-TW" b="1" dirty="0" smtClean="0">
                <a:solidFill>
                  <a:srgbClr val="00B0F0"/>
                </a:solidFill>
                <a:ea typeface="Heiti TC Light"/>
                <a:cs typeface="Heiti TC Light"/>
                <a:sym typeface="Century Gothic"/>
              </a:rPr>
              <a:t>﹖</a:t>
            </a:r>
            <a:r>
              <a:rPr lang="en-US" b="1" dirty="0" smtClean="0">
                <a:solidFill>
                  <a:srgbClr val="00B0F0"/>
                </a:solidFill>
                <a:ea typeface="Heiti TC Light"/>
                <a:cs typeface="Heiti TC Light"/>
                <a:sym typeface="Century Gothic"/>
              </a:rPr>
              <a:t>Where </a:t>
            </a:r>
            <a:r>
              <a:rPr lang="en-US" b="1" dirty="0">
                <a:solidFill>
                  <a:srgbClr val="00B0F0"/>
                </a:solidFill>
                <a:ea typeface="Heiti TC Light"/>
                <a:cs typeface="Heiti TC Light"/>
                <a:sym typeface="Century Gothic"/>
              </a:rPr>
              <a:t>does the money go?</a:t>
            </a:r>
            <a:endParaRPr lang="en-US" b="1" dirty="0">
              <a:solidFill>
                <a:srgbClr val="00B0F0"/>
              </a:solidFill>
              <a:ea typeface="Heiti TC Light"/>
              <a:cs typeface="Heiti TC Light"/>
            </a:endParaRPr>
          </a:p>
        </p:txBody>
      </p:sp>
      <p:sp>
        <p:nvSpPr>
          <p:cNvPr id="128" name="Rectangle 127"/>
          <p:cNvSpPr/>
          <p:nvPr/>
        </p:nvSpPr>
        <p:spPr>
          <a:xfrm>
            <a:off x="622300" y="762001"/>
            <a:ext cx="7886700" cy="438580"/>
          </a:xfrm>
          <a:prstGeom prst="rect">
            <a:avLst/>
          </a:prstGeom>
        </p:spPr>
        <p:txBody>
          <a:bodyPr wrap="square" lIns="68579" tIns="34289" rIns="68579" bIns="34289">
            <a:spAutoFit/>
          </a:bodyPr>
          <a:lstStyle/>
          <a:p>
            <a:pPr algn="ctr" defTabSz="685783">
              <a:buClr>
                <a:srgbClr val="404040"/>
              </a:buClr>
              <a:buSzPct val="100000"/>
            </a:pPr>
            <a:r>
              <a:rPr lang="zh-TW" altLang="en-US" sz="1200" dirty="0" smtClean="0">
                <a:solidFill>
                  <a:prstClr val="white"/>
                </a:solidFill>
                <a:ea typeface="Heiti TC Light"/>
                <a:cs typeface="Heiti TC Light"/>
              </a:rPr>
              <a:t>稍後，你將會有一個簡單的每月開支和平均開支比較。</a:t>
            </a:r>
            <a:r>
              <a:rPr lang="en-US" sz="1200" dirty="0" smtClean="0">
                <a:solidFill>
                  <a:prstClr val="white"/>
                </a:solidFill>
                <a:ea typeface="Heiti TC Light"/>
                <a:cs typeface="Heiti TC Light"/>
              </a:rPr>
              <a:t>Later</a:t>
            </a:r>
            <a:r>
              <a:rPr lang="en-US" sz="1200" dirty="0">
                <a:solidFill>
                  <a:prstClr val="white"/>
                </a:solidFill>
                <a:ea typeface="Heiti TC Light"/>
                <a:cs typeface="Heiti TC Light"/>
              </a:rPr>
              <a:t>, you will go through a simple exercise to identify how your monthly spending compares to the average  spending.  </a:t>
            </a:r>
            <a:endParaRPr lang="en-US" sz="1200" dirty="0">
              <a:solidFill>
                <a:prstClr val="white"/>
              </a:solidFill>
              <a:ea typeface="Heiti TC Light"/>
              <a:cs typeface="Heiti TC Light"/>
              <a:sym typeface="Century Gothic"/>
            </a:endParaRPr>
          </a:p>
        </p:txBody>
      </p:sp>
    </p:spTree>
    <p:extLst>
      <p:ext uri="{BB962C8B-B14F-4D97-AF65-F5344CB8AC3E}">
        <p14:creationId xmlns:p14="http://schemas.microsoft.com/office/powerpoint/2010/main" val="3953961145"/>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ound Same Side Corner Rectangle 17"/>
          <p:cNvSpPr/>
          <p:nvPr/>
        </p:nvSpPr>
        <p:spPr>
          <a:xfrm rot="5400000">
            <a:off x="3499015" y="-161211"/>
            <a:ext cx="3620798" cy="6319157"/>
          </a:xfrm>
          <a:prstGeom prst="round2SameRect">
            <a:avLst>
              <a:gd name="adj1" fmla="val 2703"/>
              <a:gd name="adj2" fmla="val 0"/>
            </a:avLst>
          </a:prstGeom>
          <a:solidFill>
            <a:srgbClr val="033438"/>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473858" defTabSz="685783"/>
            <a:endParaRPr lang="en-US" sz="900" dirty="0">
              <a:solidFill>
                <a:prstClr val="white"/>
              </a:solidFill>
              <a:ea typeface="Heiti TC Light"/>
              <a:cs typeface="Heiti TC Light"/>
            </a:endParaRPr>
          </a:p>
        </p:txBody>
      </p:sp>
      <p:grpSp>
        <p:nvGrpSpPr>
          <p:cNvPr id="114" name="Group 113"/>
          <p:cNvGrpSpPr/>
          <p:nvPr/>
        </p:nvGrpSpPr>
        <p:grpSpPr>
          <a:xfrm>
            <a:off x="628652" y="1183822"/>
            <a:ext cx="1551215" cy="403806"/>
            <a:chOff x="838202" y="1578429"/>
            <a:chExt cx="2068286" cy="538408"/>
          </a:xfrm>
        </p:grpSpPr>
        <p:sp>
          <p:nvSpPr>
            <p:cNvPr id="6" name="Round Single Corner Rectangle 5"/>
            <p:cNvSpPr/>
            <p:nvPr/>
          </p:nvSpPr>
          <p:spPr>
            <a:xfrm flipH="1">
              <a:off x="838202" y="1578429"/>
              <a:ext cx="2068286"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2186" defTabSz="685783"/>
              <a:r>
                <a:rPr lang="zh-TW" altLang="en-US" sz="900" dirty="0">
                  <a:solidFill>
                    <a:prstClr val="white"/>
                  </a:solidFill>
                  <a:ea typeface="Heiti TC Light"/>
                  <a:cs typeface="Heiti TC Light"/>
                </a:rPr>
                <a:t>食物</a:t>
              </a:r>
              <a:r>
                <a:rPr lang="en-US" sz="900" dirty="0">
                  <a:solidFill>
                    <a:prstClr val="white"/>
                  </a:solidFill>
                  <a:ea typeface="Heiti TC Light"/>
                  <a:cs typeface="Heiti TC Light"/>
                </a:rPr>
                <a:t>Food</a:t>
              </a:r>
            </a:p>
          </p:txBody>
        </p:sp>
        <p:grpSp>
          <p:nvGrpSpPr>
            <p:cNvPr id="3" name="Group 4"/>
            <p:cNvGrpSpPr>
              <a:grpSpLocks noChangeAspect="1"/>
            </p:cNvGrpSpPr>
            <p:nvPr/>
          </p:nvGrpSpPr>
          <p:grpSpPr bwMode="auto">
            <a:xfrm>
              <a:off x="1034142" y="1708167"/>
              <a:ext cx="390423" cy="259409"/>
              <a:chOff x="-306" y="415"/>
              <a:chExt cx="298" cy="198"/>
            </a:xfrm>
            <a:solidFill>
              <a:srgbClr val="0CB27C"/>
            </a:solidFill>
          </p:grpSpPr>
          <p:sp>
            <p:nvSpPr>
              <p:cNvPr id="19" name="Freeform 6"/>
              <p:cNvSpPr>
                <a:spLocks/>
              </p:cNvSpPr>
              <p:nvPr/>
            </p:nvSpPr>
            <p:spPr bwMode="auto">
              <a:xfrm>
                <a:off x="-306" y="553"/>
                <a:ext cx="298" cy="60"/>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20" name="Freeform 7"/>
              <p:cNvSpPr>
                <a:spLocks/>
              </p:cNvSpPr>
              <p:nvPr/>
            </p:nvSpPr>
            <p:spPr bwMode="auto">
              <a:xfrm>
                <a:off x="-281" y="430"/>
                <a:ext cx="228" cy="135"/>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21" name="Freeform 8"/>
              <p:cNvSpPr>
                <a:spLocks/>
              </p:cNvSpPr>
              <p:nvPr/>
            </p:nvSpPr>
            <p:spPr bwMode="auto">
              <a:xfrm>
                <a:off x="-142" y="415"/>
                <a:ext cx="125" cy="126"/>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13" name="Group 112"/>
          <p:cNvGrpSpPr/>
          <p:nvPr/>
        </p:nvGrpSpPr>
        <p:grpSpPr>
          <a:xfrm>
            <a:off x="628652" y="1583098"/>
            <a:ext cx="1551215" cy="403807"/>
            <a:chOff x="838202" y="2110795"/>
            <a:chExt cx="2068286" cy="538409"/>
          </a:xfrm>
        </p:grpSpPr>
        <p:sp>
          <p:nvSpPr>
            <p:cNvPr id="7" name="Rectangle 6"/>
            <p:cNvSpPr/>
            <p:nvPr/>
          </p:nvSpPr>
          <p:spPr>
            <a:xfrm>
              <a:off x="838202" y="2110795"/>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住屋</a:t>
              </a:r>
              <a:r>
                <a:rPr lang="en-US" sz="900" dirty="0">
                  <a:solidFill>
                    <a:prstClr val="white"/>
                  </a:solidFill>
                  <a:ea typeface="Heiti TC Light"/>
                  <a:cs typeface="Heiti TC Light"/>
                </a:rPr>
                <a:t>Housing</a:t>
              </a:r>
            </a:p>
          </p:txBody>
        </p:sp>
        <p:grpSp>
          <p:nvGrpSpPr>
            <p:cNvPr id="23" name="Group 11"/>
            <p:cNvGrpSpPr>
              <a:grpSpLocks noChangeAspect="1"/>
            </p:cNvGrpSpPr>
            <p:nvPr/>
          </p:nvGrpSpPr>
          <p:grpSpPr bwMode="auto">
            <a:xfrm>
              <a:off x="1066896" y="2246575"/>
              <a:ext cx="271463" cy="242888"/>
              <a:chOff x="-286" y="391"/>
              <a:chExt cx="171" cy="153"/>
            </a:xfrm>
            <a:solidFill>
              <a:srgbClr val="0CB27C"/>
            </a:solidFill>
          </p:grpSpPr>
          <p:sp>
            <p:nvSpPr>
              <p:cNvPr id="26" name="Freeform 13"/>
              <p:cNvSpPr>
                <a:spLocks/>
              </p:cNvSpPr>
              <p:nvPr/>
            </p:nvSpPr>
            <p:spPr bwMode="auto">
              <a:xfrm>
                <a:off x="-263" y="420"/>
                <a:ext cx="123" cy="124"/>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27" name="Freeform 14"/>
              <p:cNvSpPr>
                <a:spLocks/>
              </p:cNvSpPr>
              <p:nvPr/>
            </p:nvSpPr>
            <p:spPr bwMode="auto">
              <a:xfrm>
                <a:off x="-286" y="391"/>
                <a:ext cx="171" cy="82"/>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28" name="Freeform 15"/>
              <p:cNvSpPr>
                <a:spLocks/>
              </p:cNvSpPr>
              <p:nvPr/>
            </p:nvSpPr>
            <p:spPr bwMode="auto">
              <a:xfrm>
                <a:off x="-152" y="408"/>
                <a:ext cx="17" cy="35"/>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12" name="Group 111"/>
          <p:cNvGrpSpPr/>
          <p:nvPr/>
        </p:nvGrpSpPr>
        <p:grpSpPr>
          <a:xfrm>
            <a:off x="628652" y="1986904"/>
            <a:ext cx="1551215" cy="403807"/>
            <a:chOff x="838202" y="2649204"/>
            <a:chExt cx="2068286" cy="538409"/>
          </a:xfrm>
        </p:grpSpPr>
        <p:sp>
          <p:nvSpPr>
            <p:cNvPr id="8" name="Rectangle 7"/>
            <p:cNvSpPr/>
            <p:nvPr/>
          </p:nvSpPr>
          <p:spPr>
            <a:xfrm>
              <a:off x="838202" y="2649204"/>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服裝與服務</a:t>
              </a:r>
              <a:r>
                <a:rPr lang="en-US" sz="900" dirty="0">
                  <a:solidFill>
                    <a:prstClr val="white"/>
                  </a:solidFill>
                  <a:ea typeface="Heiti TC Light"/>
                  <a:cs typeface="Heiti TC Light"/>
                </a:rPr>
                <a:t>Apparel  &amp; Service</a:t>
              </a:r>
            </a:p>
          </p:txBody>
        </p:sp>
        <p:sp>
          <p:nvSpPr>
            <p:cNvPr id="33" name="Freeform 20"/>
            <p:cNvSpPr>
              <a:spLocks noEditPoints="1"/>
            </p:cNvSpPr>
            <p:nvPr/>
          </p:nvSpPr>
          <p:spPr bwMode="auto">
            <a:xfrm>
              <a:off x="1066895" y="2756203"/>
              <a:ext cx="298713" cy="324410"/>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nvGrpSpPr>
          <p:cNvPr id="111" name="Group 110"/>
          <p:cNvGrpSpPr/>
          <p:nvPr/>
        </p:nvGrpSpPr>
        <p:grpSpPr>
          <a:xfrm>
            <a:off x="628652" y="2394344"/>
            <a:ext cx="1551215" cy="403807"/>
            <a:chOff x="838202" y="3192457"/>
            <a:chExt cx="2068286" cy="538409"/>
          </a:xfrm>
        </p:grpSpPr>
        <p:sp>
          <p:nvSpPr>
            <p:cNvPr id="9" name="Rectangle 8"/>
            <p:cNvSpPr/>
            <p:nvPr/>
          </p:nvSpPr>
          <p:spPr>
            <a:xfrm>
              <a:off x="838202" y="3192457"/>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交通</a:t>
              </a:r>
              <a:r>
                <a:rPr lang="en-US" sz="900" dirty="0">
                  <a:solidFill>
                    <a:prstClr val="white"/>
                  </a:solidFill>
                  <a:ea typeface="Heiti TC Light"/>
                  <a:cs typeface="Heiti TC Light"/>
                </a:rPr>
                <a:t>Transportation</a:t>
              </a:r>
            </a:p>
          </p:txBody>
        </p:sp>
        <p:sp>
          <p:nvSpPr>
            <p:cNvPr id="38" name="Freeform 25"/>
            <p:cNvSpPr>
              <a:spLocks noEditPoints="1"/>
            </p:cNvSpPr>
            <p:nvPr/>
          </p:nvSpPr>
          <p:spPr bwMode="auto">
            <a:xfrm>
              <a:off x="1024163" y="3292924"/>
              <a:ext cx="340632" cy="334737"/>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nvGrpSpPr>
          <p:cNvPr id="110" name="Group 109"/>
          <p:cNvGrpSpPr/>
          <p:nvPr/>
        </p:nvGrpSpPr>
        <p:grpSpPr>
          <a:xfrm>
            <a:off x="628652" y="2795163"/>
            <a:ext cx="1551215" cy="403807"/>
            <a:chOff x="838202" y="3726882"/>
            <a:chExt cx="2068286" cy="538409"/>
          </a:xfrm>
        </p:grpSpPr>
        <p:sp>
          <p:nvSpPr>
            <p:cNvPr id="10" name="Rectangle 9"/>
            <p:cNvSpPr/>
            <p:nvPr/>
          </p:nvSpPr>
          <p:spPr>
            <a:xfrm>
              <a:off x="838202" y="3726882"/>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健康護理</a:t>
              </a:r>
              <a:r>
                <a:rPr lang="en-US" sz="900" dirty="0">
                  <a:solidFill>
                    <a:prstClr val="white"/>
                  </a:solidFill>
                  <a:ea typeface="Heiti TC Light"/>
                  <a:cs typeface="Heiti TC Light"/>
                </a:rPr>
                <a:t>Healthcare</a:t>
              </a:r>
            </a:p>
          </p:txBody>
        </p:sp>
        <p:sp>
          <p:nvSpPr>
            <p:cNvPr id="43" name="Freeform 30"/>
            <p:cNvSpPr>
              <a:spLocks/>
            </p:cNvSpPr>
            <p:nvPr/>
          </p:nvSpPr>
          <p:spPr bwMode="auto">
            <a:xfrm>
              <a:off x="1084601" y="3892453"/>
              <a:ext cx="246289" cy="228595"/>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nvGrpSpPr>
          <p:cNvPr id="109" name="Group 108"/>
          <p:cNvGrpSpPr/>
          <p:nvPr/>
        </p:nvGrpSpPr>
        <p:grpSpPr>
          <a:xfrm>
            <a:off x="628652" y="3202602"/>
            <a:ext cx="1551215" cy="403807"/>
            <a:chOff x="838202" y="4270134"/>
            <a:chExt cx="2068286" cy="538409"/>
          </a:xfrm>
        </p:grpSpPr>
        <p:sp>
          <p:nvSpPr>
            <p:cNvPr id="11" name="Rectangle 10"/>
            <p:cNvSpPr/>
            <p:nvPr/>
          </p:nvSpPr>
          <p:spPr>
            <a:xfrm>
              <a:off x="838202" y="4270134"/>
              <a:ext cx="2068286" cy="538409"/>
            </a:xfrm>
            <a:prstGeom prst="rect">
              <a:avLst/>
            </a:prstGeom>
            <a:solidFill>
              <a:srgbClr val="000000"/>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娛樂</a:t>
              </a:r>
              <a:r>
                <a:rPr lang="en-US" sz="900" dirty="0">
                  <a:solidFill>
                    <a:prstClr val="white"/>
                  </a:solidFill>
                  <a:ea typeface="Heiti TC Light"/>
                  <a:cs typeface="Heiti TC Light"/>
                </a:rPr>
                <a:t>Entertainment</a:t>
              </a:r>
            </a:p>
          </p:txBody>
        </p:sp>
        <p:sp>
          <p:nvSpPr>
            <p:cNvPr id="64" name="Freeform 51"/>
            <p:cNvSpPr>
              <a:spLocks noEditPoints="1"/>
            </p:cNvSpPr>
            <p:nvPr/>
          </p:nvSpPr>
          <p:spPr bwMode="auto">
            <a:xfrm>
              <a:off x="1052949" y="4428038"/>
              <a:ext cx="365760" cy="274320"/>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nvGrpSpPr>
          <p:cNvPr id="108" name="Group 107"/>
          <p:cNvGrpSpPr/>
          <p:nvPr/>
        </p:nvGrpSpPr>
        <p:grpSpPr>
          <a:xfrm>
            <a:off x="628652" y="3606408"/>
            <a:ext cx="1551215" cy="403807"/>
            <a:chOff x="838202" y="4808543"/>
            <a:chExt cx="2068286" cy="538409"/>
          </a:xfrm>
        </p:grpSpPr>
        <p:sp>
          <p:nvSpPr>
            <p:cNvPr id="12" name="Rectangle 11"/>
            <p:cNvSpPr/>
            <p:nvPr/>
          </p:nvSpPr>
          <p:spPr>
            <a:xfrm>
              <a:off x="838202" y="4808543"/>
              <a:ext cx="2068286" cy="538409"/>
            </a:xfrm>
            <a:prstGeom prst="rect">
              <a:avLst/>
            </a:prstGeom>
            <a:solidFill>
              <a:srgbClr val="000000"/>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smtClean="0">
                  <a:solidFill>
                    <a:prstClr val="white"/>
                  </a:solidFill>
                  <a:ea typeface="Heiti TC Light"/>
                  <a:cs typeface="Heiti TC Light"/>
                </a:rPr>
                <a:t>個人護理產品及服務</a:t>
              </a:r>
              <a:r>
                <a:rPr lang="en-US" sz="900" dirty="0" smtClean="0">
                  <a:solidFill>
                    <a:prstClr val="white"/>
                  </a:solidFill>
                  <a:ea typeface="Heiti TC Light"/>
                  <a:cs typeface="Heiti TC Light"/>
                </a:rPr>
                <a:t>Personal Care Product &amp; Service</a:t>
              </a:r>
              <a:endParaRPr lang="en-US" sz="900" dirty="0">
                <a:solidFill>
                  <a:prstClr val="white"/>
                </a:solidFill>
                <a:ea typeface="Heiti TC Light"/>
                <a:cs typeface="Heiti TC Light"/>
              </a:endParaRPr>
            </a:p>
          </p:txBody>
        </p:sp>
        <p:grpSp>
          <p:nvGrpSpPr>
            <p:cNvPr id="66" name="Group 54"/>
            <p:cNvGrpSpPr>
              <a:grpSpLocks noChangeAspect="1"/>
            </p:cNvGrpSpPr>
            <p:nvPr/>
          </p:nvGrpSpPr>
          <p:grpSpPr bwMode="auto">
            <a:xfrm>
              <a:off x="1100270" y="4914728"/>
              <a:ext cx="264526" cy="316495"/>
              <a:chOff x="-351" y="477"/>
              <a:chExt cx="565" cy="676"/>
            </a:xfrm>
            <a:solidFill>
              <a:srgbClr val="0CB27C"/>
            </a:solidFill>
          </p:grpSpPr>
          <p:sp>
            <p:nvSpPr>
              <p:cNvPr id="69" name="Freeform 56"/>
              <p:cNvSpPr>
                <a:spLocks/>
              </p:cNvSpPr>
              <p:nvPr/>
            </p:nvSpPr>
            <p:spPr bwMode="auto">
              <a:xfrm>
                <a:off x="-152" y="866"/>
                <a:ext cx="15" cy="14"/>
              </a:xfrm>
              <a:custGeom>
                <a:avLst/>
                <a:gdLst>
                  <a:gd name="T0" fmla="*/ 73 w 73"/>
                  <a:gd name="T1" fmla="*/ 0 h 74"/>
                  <a:gd name="T2" fmla="*/ 73 w 73"/>
                  <a:gd name="T3" fmla="*/ 3 h 74"/>
                  <a:gd name="T4" fmla="*/ 70 w 73"/>
                  <a:gd name="T5" fmla="*/ 12 h 74"/>
                  <a:gd name="T6" fmla="*/ 66 w 73"/>
                  <a:gd name="T7" fmla="*/ 23 h 74"/>
                  <a:gd name="T8" fmla="*/ 59 w 73"/>
                  <a:gd name="T9" fmla="*/ 37 h 74"/>
                  <a:gd name="T10" fmla="*/ 48 w 73"/>
                  <a:gd name="T11" fmla="*/ 50 h 74"/>
                  <a:gd name="T12" fmla="*/ 35 w 73"/>
                  <a:gd name="T13" fmla="*/ 60 h 74"/>
                  <a:gd name="T14" fmla="*/ 22 w 73"/>
                  <a:gd name="T15" fmla="*/ 67 h 74"/>
                  <a:gd name="T16" fmla="*/ 12 w 73"/>
                  <a:gd name="T17" fmla="*/ 71 h 74"/>
                  <a:gd name="T18" fmla="*/ 3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7 w 73"/>
                  <a:gd name="T33" fmla="*/ 14 h 74"/>
                  <a:gd name="T34" fmla="*/ 50 w 73"/>
                  <a:gd name="T35" fmla="*/ 8 h 74"/>
                  <a:gd name="T36" fmla="*/ 62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3" y="3"/>
                    </a:lnTo>
                    <a:lnTo>
                      <a:pt x="70" y="12"/>
                    </a:lnTo>
                    <a:lnTo>
                      <a:pt x="66" y="23"/>
                    </a:lnTo>
                    <a:lnTo>
                      <a:pt x="59" y="37"/>
                    </a:lnTo>
                    <a:lnTo>
                      <a:pt x="48" y="50"/>
                    </a:lnTo>
                    <a:lnTo>
                      <a:pt x="35" y="60"/>
                    </a:lnTo>
                    <a:lnTo>
                      <a:pt x="22" y="67"/>
                    </a:lnTo>
                    <a:lnTo>
                      <a:pt x="12" y="71"/>
                    </a:lnTo>
                    <a:lnTo>
                      <a:pt x="3" y="74"/>
                    </a:lnTo>
                    <a:lnTo>
                      <a:pt x="0" y="74"/>
                    </a:lnTo>
                    <a:lnTo>
                      <a:pt x="0" y="70"/>
                    </a:lnTo>
                    <a:lnTo>
                      <a:pt x="3" y="63"/>
                    </a:lnTo>
                    <a:lnTo>
                      <a:pt x="7" y="51"/>
                    </a:lnTo>
                    <a:lnTo>
                      <a:pt x="14" y="38"/>
                    </a:lnTo>
                    <a:lnTo>
                      <a:pt x="25" y="25"/>
                    </a:lnTo>
                    <a:lnTo>
                      <a:pt x="37" y="14"/>
                    </a:lnTo>
                    <a:lnTo>
                      <a:pt x="50" y="8"/>
                    </a:lnTo>
                    <a:lnTo>
                      <a:pt x="62"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0" name="Freeform 57"/>
              <p:cNvSpPr>
                <a:spLocks/>
              </p:cNvSpPr>
              <p:nvPr/>
            </p:nvSpPr>
            <p:spPr bwMode="auto">
              <a:xfrm>
                <a:off x="-152" y="888"/>
                <a:ext cx="15" cy="15"/>
              </a:xfrm>
              <a:custGeom>
                <a:avLst/>
                <a:gdLst>
                  <a:gd name="T0" fmla="*/ 0 w 73"/>
                  <a:gd name="T1" fmla="*/ 0 h 75"/>
                  <a:gd name="T2" fmla="*/ 3 w 73"/>
                  <a:gd name="T3" fmla="*/ 1 h 75"/>
                  <a:gd name="T4" fmla="*/ 12 w 73"/>
                  <a:gd name="T5" fmla="*/ 3 h 75"/>
                  <a:gd name="T6" fmla="*/ 22 w 73"/>
                  <a:gd name="T7" fmla="*/ 8 h 75"/>
                  <a:gd name="T8" fmla="*/ 35 w 73"/>
                  <a:gd name="T9" fmla="*/ 14 h 75"/>
                  <a:gd name="T10" fmla="*/ 48 w 73"/>
                  <a:gd name="T11" fmla="*/ 25 h 75"/>
                  <a:gd name="T12" fmla="*/ 59 w 73"/>
                  <a:gd name="T13" fmla="*/ 38 h 75"/>
                  <a:gd name="T14" fmla="*/ 66 w 73"/>
                  <a:gd name="T15" fmla="*/ 51 h 75"/>
                  <a:gd name="T16" fmla="*/ 70 w 73"/>
                  <a:gd name="T17" fmla="*/ 63 h 75"/>
                  <a:gd name="T18" fmla="*/ 73 w 73"/>
                  <a:gd name="T19" fmla="*/ 71 h 75"/>
                  <a:gd name="T20" fmla="*/ 73 w 73"/>
                  <a:gd name="T21" fmla="*/ 75 h 75"/>
                  <a:gd name="T22" fmla="*/ 69 w 73"/>
                  <a:gd name="T23" fmla="*/ 74 h 75"/>
                  <a:gd name="T24" fmla="*/ 62 w 73"/>
                  <a:gd name="T25" fmla="*/ 71 h 75"/>
                  <a:gd name="T26" fmla="*/ 50 w 73"/>
                  <a:gd name="T27" fmla="*/ 67 h 75"/>
                  <a:gd name="T28" fmla="*/ 37 w 73"/>
                  <a:gd name="T29" fmla="*/ 60 h 75"/>
                  <a:gd name="T30" fmla="*/ 25 w 73"/>
                  <a:gd name="T31" fmla="*/ 50 h 75"/>
                  <a:gd name="T32" fmla="*/ 14 w 73"/>
                  <a:gd name="T33" fmla="*/ 37 h 75"/>
                  <a:gd name="T34" fmla="*/ 7 w 73"/>
                  <a:gd name="T35" fmla="*/ 24 h 75"/>
                  <a:gd name="T36" fmla="*/ 3 w 73"/>
                  <a:gd name="T37" fmla="*/ 12 h 75"/>
                  <a:gd name="T38" fmla="*/ 0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2" y="8"/>
                    </a:lnTo>
                    <a:lnTo>
                      <a:pt x="35" y="14"/>
                    </a:lnTo>
                    <a:lnTo>
                      <a:pt x="48" y="25"/>
                    </a:lnTo>
                    <a:lnTo>
                      <a:pt x="59" y="38"/>
                    </a:lnTo>
                    <a:lnTo>
                      <a:pt x="66" y="51"/>
                    </a:lnTo>
                    <a:lnTo>
                      <a:pt x="70" y="63"/>
                    </a:lnTo>
                    <a:lnTo>
                      <a:pt x="73" y="71"/>
                    </a:lnTo>
                    <a:lnTo>
                      <a:pt x="73" y="75"/>
                    </a:lnTo>
                    <a:lnTo>
                      <a:pt x="69" y="74"/>
                    </a:lnTo>
                    <a:lnTo>
                      <a:pt x="62" y="71"/>
                    </a:lnTo>
                    <a:lnTo>
                      <a:pt x="50" y="67"/>
                    </a:lnTo>
                    <a:lnTo>
                      <a:pt x="37" y="60"/>
                    </a:lnTo>
                    <a:lnTo>
                      <a:pt x="25" y="50"/>
                    </a:lnTo>
                    <a:lnTo>
                      <a:pt x="14" y="37"/>
                    </a:lnTo>
                    <a:lnTo>
                      <a:pt x="7" y="24"/>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1" name="Freeform 58"/>
              <p:cNvSpPr>
                <a:spLocks/>
              </p:cNvSpPr>
              <p:nvPr/>
            </p:nvSpPr>
            <p:spPr bwMode="auto">
              <a:xfrm>
                <a:off x="-151" y="881"/>
                <a:ext cx="21" cy="6"/>
              </a:xfrm>
              <a:custGeom>
                <a:avLst/>
                <a:gdLst>
                  <a:gd name="T0" fmla="*/ 52 w 104"/>
                  <a:gd name="T1" fmla="*/ 0 h 34"/>
                  <a:gd name="T2" fmla="*/ 66 w 104"/>
                  <a:gd name="T3" fmla="*/ 1 h 34"/>
                  <a:gd name="T4" fmla="*/ 77 w 104"/>
                  <a:gd name="T5" fmla="*/ 4 h 34"/>
                  <a:gd name="T6" fmla="*/ 88 w 104"/>
                  <a:gd name="T7" fmla="*/ 8 h 34"/>
                  <a:gd name="T8" fmla="*/ 97 w 104"/>
                  <a:gd name="T9" fmla="*/ 13 h 34"/>
                  <a:gd name="T10" fmla="*/ 102 w 104"/>
                  <a:gd name="T11" fmla="*/ 16 h 34"/>
                  <a:gd name="T12" fmla="*/ 104 w 104"/>
                  <a:gd name="T13" fmla="*/ 17 h 34"/>
                  <a:gd name="T14" fmla="*/ 102 w 104"/>
                  <a:gd name="T15" fmla="*/ 19 h 34"/>
                  <a:gd name="T16" fmla="*/ 97 w 104"/>
                  <a:gd name="T17" fmla="*/ 21 h 34"/>
                  <a:gd name="T18" fmla="*/ 88 w 104"/>
                  <a:gd name="T19" fmla="*/ 26 h 34"/>
                  <a:gd name="T20" fmla="*/ 77 w 104"/>
                  <a:gd name="T21" fmla="*/ 30 h 34"/>
                  <a:gd name="T22" fmla="*/ 66 w 104"/>
                  <a:gd name="T23" fmla="*/ 33 h 34"/>
                  <a:gd name="T24" fmla="*/ 52 w 104"/>
                  <a:gd name="T25" fmla="*/ 34 h 34"/>
                  <a:gd name="T26" fmla="*/ 38 w 104"/>
                  <a:gd name="T27" fmla="*/ 33 h 34"/>
                  <a:gd name="T28" fmla="*/ 26 w 104"/>
                  <a:gd name="T29" fmla="*/ 30 h 34"/>
                  <a:gd name="T30" fmla="*/ 15 w 104"/>
                  <a:gd name="T31" fmla="*/ 26 h 34"/>
                  <a:gd name="T32" fmla="*/ 7 w 104"/>
                  <a:gd name="T33" fmla="*/ 21 h 34"/>
                  <a:gd name="T34" fmla="*/ 3 w 104"/>
                  <a:gd name="T35" fmla="*/ 19 h 34"/>
                  <a:gd name="T36" fmla="*/ 0 w 104"/>
                  <a:gd name="T37" fmla="*/ 17 h 34"/>
                  <a:gd name="T38" fmla="*/ 3 w 104"/>
                  <a:gd name="T39" fmla="*/ 16 h 34"/>
                  <a:gd name="T40" fmla="*/ 7 w 104"/>
                  <a:gd name="T41" fmla="*/ 13 h 34"/>
                  <a:gd name="T42" fmla="*/ 15 w 104"/>
                  <a:gd name="T43" fmla="*/ 8 h 34"/>
                  <a:gd name="T44" fmla="*/ 26 w 104"/>
                  <a:gd name="T45" fmla="*/ 4 h 34"/>
                  <a:gd name="T46" fmla="*/ 38 w 104"/>
                  <a:gd name="T47" fmla="*/ 1 h 34"/>
                  <a:gd name="T48" fmla="*/ 52 w 104"/>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34">
                    <a:moveTo>
                      <a:pt x="52" y="0"/>
                    </a:moveTo>
                    <a:lnTo>
                      <a:pt x="66" y="1"/>
                    </a:lnTo>
                    <a:lnTo>
                      <a:pt x="77" y="4"/>
                    </a:lnTo>
                    <a:lnTo>
                      <a:pt x="88" y="8"/>
                    </a:lnTo>
                    <a:lnTo>
                      <a:pt x="97" y="13"/>
                    </a:lnTo>
                    <a:lnTo>
                      <a:pt x="102" y="16"/>
                    </a:lnTo>
                    <a:lnTo>
                      <a:pt x="104" y="17"/>
                    </a:lnTo>
                    <a:lnTo>
                      <a:pt x="102" y="19"/>
                    </a:lnTo>
                    <a:lnTo>
                      <a:pt x="97" y="21"/>
                    </a:lnTo>
                    <a:lnTo>
                      <a:pt x="88" y="26"/>
                    </a:lnTo>
                    <a:lnTo>
                      <a:pt x="77" y="30"/>
                    </a:lnTo>
                    <a:lnTo>
                      <a:pt x="66" y="33"/>
                    </a:lnTo>
                    <a:lnTo>
                      <a:pt x="52" y="34"/>
                    </a:lnTo>
                    <a:lnTo>
                      <a:pt x="38" y="33"/>
                    </a:lnTo>
                    <a:lnTo>
                      <a:pt x="26" y="30"/>
                    </a:lnTo>
                    <a:lnTo>
                      <a:pt x="15" y="26"/>
                    </a:lnTo>
                    <a:lnTo>
                      <a:pt x="7" y="21"/>
                    </a:lnTo>
                    <a:lnTo>
                      <a:pt x="3" y="19"/>
                    </a:lnTo>
                    <a:lnTo>
                      <a:pt x="0" y="17"/>
                    </a:lnTo>
                    <a:lnTo>
                      <a:pt x="3" y="16"/>
                    </a:lnTo>
                    <a:lnTo>
                      <a:pt x="7" y="13"/>
                    </a:lnTo>
                    <a:lnTo>
                      <a:pt x="15" y="8"/>
                    </a:lnTo>
                    <a:lnTo>
                      <a:pt x="26" y="4"/>
                    </a:lnTo>
                    <a:lnTo>
                      <a:pt x="38" y="1"/>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2" name="Freeform 59"/>
              <p:cNvSpPr>
                <a:spLocks noEditPoints="1"/>
              </p:cNvSpPr>
              <p:nvPr/>
            </p:nvSpPr>
            <p:spPr bwMode="auto">
              <a:xfrm>
                <a:off x="-204" y="836"/>
                <a:ext cx="96" cy="96"/>
              </a:xfrm>
              <a:custGeom>
                <a:avLst/>
                <a:gdLst>
                  <a:gd name="T0" fmla="*/ 204 w 480"/>
                  <a:gd name="T1" fmla="*/ 20 h 484"/>
                  <a:gd name="T2" fmla="*/ 137 w 480"/>
                  <a:gd name="T3" fmla="*/ 42 h 484"/>
                  <a:gd name="T4" fmla="*/ 82 w 480"/>
                  <a:gd name="T5" fmla="*/ 83 h 484"/>
                  <a:gd name="T6" fmla="*/ 42 w 480"/>
                  <a:gd name="T7" fmla="*/ 139 h 484"/>
                  <a:gd name="T8" fmla="*/ 20 w 480"/>
                  <a:gd name="T9" fmla="*/ 206 h 484"/>
                  <a:gd name="T10" fmla="*/ 20 w 480"/>
                  <a:gd name="T11" fmla="*/ 279 h 484"/>
                  <a:gd name="T12" fmla="*/ 42 w 480"/>
                  <a:gd name="T13" fmla="*/ 345 h 484"/>
                  <a:gd name="T14" fmla="*/ 82 w 480"/>
                  <a:gd name="T15" fmla="*/ 402 h 484"/>
                  <a:gd name="T16" fmla="*/ 137 w 480"/>
                  <a:gd name="T17" fmla="*/ 441 h 484"/>
                  <a:gd name="T18" fmla="*/ 204 w 480"/>
                  <a:gd name="T19" fmla="*/ 464 h 484"/>
                  <a:gd name="T20" fmla="*/ 276 w 480"/>
                  <a:gd name="T21" fmla="*/ 464 h 484"/>
                  <a:gd name="T22" fmla="*/ 342 w 480"/>
                  <a:gd name="T23" fmla="*/ 441 h 484"/>
                  <a:gd name="T24" fmla="*/ 397 w 480"/>
                  <a:gd name="T25" fmla="*/ 402 h 484"/>
                  <a:gd name="T26" fmla="*/ 437 w 480"/>
                  <a:gd name="T27" fmla="*/ 345 h 484"/>
                  <a:gd name="T28" fmla="*/ 459 w 480"/>
                  <a:gd name="T29" fmla="*/ 279 h 484"/>
                  <a:gd name="T30" fmla="*/ 459 w 480"/>
                  <a:gd name="T31" fmla="*/ 205 h 484"/>
                  <a:gd name="T32" fmla="*/ 437 w 480"/>
                  <a:gd name="T33" fmla="*/ 138 h 484"/>
                  <a:gd name="T34" fmla="*/ 397 w 480"/>
                  <a:gd name="T35" fmla="*/ 83 h 484"/>
                  <a:gd name="T36" fmla="*/ 342 w 480"/>
                  <a:gd name="T37" fmla="*/ 42 h 484"/>
                  <a:gd name="T38" fmla="*/ 276 w 480"/>
                  <a:gd name="T39" fmla="*/ 20 h 484"/>
                  <a:gd name="T40" fmla="*/ 240 w 480"/>
                  <a:gd name="T41" fmla="*/ 0 h 484"/>
                  <a:gd name="T42" fmla="*/ 316 w 480"/>
                  <a:gd name="T43" fmla="*/ 12 h 484"/>
                  <a:gd name="T44" fmla="*/ 382 w 480"/>
                  <a:gd name="T45" fmla="*/ 47 h 484"/>
                  <a:gd name="T46" fmla="*/ 433 w 480"/>
                  <a:gd name="T47" fmla="*/ 100 h 484"/>
                  <a:gd name="T48" fmla="*/ 467 w 480"/>
                  <a:gd name="T49" fmla="*/ 165 h 484"/>
                  <a:gd name="T50" fmla="*/ 480 w 480"/>
                  <a:gd name="T51" fmla="*/ 242 h 484"/>
                  <a:gd name="T52" fmla="*/ 467 w 480"/>
                  <a:gd name="T53" fmla="*/ 318 h 484"/>
                  <a:gd name="T54" fmla="*/ 433 w 480"/>
                  <a:gd name="T55" fmla="*/ 385 h 484"/>
                  <a:gd name="T56" fmla="*/ 382 w 480"/>
                  <a:gd name="T57" fmla="*/ 437 h 484"/>
                  <a:gd name="T58" fmla="*/ 316 w 480"/>
                  <a:gd name="T59" fmla="*/ 472 h 484"/>
                  <a:gd name="T60" fmla="*/ 240 w 480"/>
                  <a:gd name="T61" fmla="*/ 484 h 484"/>
                  <a:gd name="T62" fmla="*/ 164 w 480"/>
                  <a:gd name="T63" fmla="*/ 472 h 484"/>
                  <a:gd name="T64" fmla="*/ 98 w 480"/>
                  <a:gd name="T65" fmla="*/ 437 h 484"/>
                  <a:gd name="T66" fmla="*/ 47 w 480"/>
                  <a:gd name="T67" fmla="*/ 385 h 484"/>
                  <a:gd name="T68" fmla="*/ 12 w 480"/>
                  <a:gd name="T69" fmla="*/ 318 h 484"/>
                  <a:gd name="T70" fmla="*/ 0 w 480"/>
                  <a:gd name="T71" fmla="*/ 242 h 484"/>
                  <a:gd name="T72" fmla="*/ 12 w 480"/>
                  <a:gd name="T73" fmla="*/ 165 h 484"/>
                  <a:gd name="T74" fmla="*/ 47 w 480"/>
                  <a:gd name="T75" fmla="*/ 100 h 484"/>
                  <a:gd name="T76" fmla="*/ 98 w 480"/>
                  <a:gd name="T77" fmla="*/ 47 h 484"/>
                  <a:gd name="T78" fmla="*/ 164 w 480"/>
                  <a:gd name="T79" fmla="*/ 12 h 484"/>
                  <a:gd name="T80" fmla="*/ 240 w 480"/>
                  <a:gd name="T8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0" h="484">
                    <a:moveTo>
                      <a:pt x="240" y="18"/>
                    </a:moveTo>
                    <a:lnTo>
                      <a:pt x="204" y="20"/>
                    </a:lnTo>
                    <a:lnTo>
                      <a:pt x="169" y="28"/>
                    </a:lnTo>
                    <a:lnTo>
                      <a:pt x="137" y="42"/>
                    </a:lnTo>
                    <a:lnTo>
                      <a:pt x="108" y="61"/>
                    </a:lnTo>
                    <a:lnTo>
                      <a:pt x="82" y="83"/>
                    </a:lnTo>
                    <a:lnTo>
                      <a:pt x="59" y="109"/>
                    </a:lnTo>
                    <a:lnTo>
                      <a:pt x="42" y="139"/>
                    </a:lnTo>
                    <a:lnTo>
                      <a:pt x="28" y="171"/>
                    </a:lnTo>
                    <a:lnTo>
                      <a:pt x="20" y="206"/>
                    </a:lnTo>
                    <a:lnTo>
                      <a:pt x="17" y="242"/>
                    </a:lnTo>
                    <a:lnTo>
                      <a:pt x="20" y="279"/>
                    </a:lnTo>
                    <a:lnTo>
                      <a:pt x="28" y="313"/>
                    </a:lnTo>
                    <a:lnTo>
                      <a:pt x="42" y="345"/>
                    </a:lnTo>
                    <a:lnTo>
                      <a:pt x="59" y="375"/>
                    </a:lnTo>
                    <a:lnTo>
                      <a:pt x="82" y="402"/>
                    </a:lnTo>
                    <a:lnTo>
                      <a:pt x="108" y="423"/>
                    </a:lnTo>
                    <a:lnTo>
                      <a:pt x="137" y="441"/>
                    </a:lnTo>
                    <a:lnTo>
                      <a:pt x="169" y="456"/>
                    </a:lnTo>
                    <a:lnTo>
                      <a:pt x="204" y="464"/>
                    </a:lnTo>
                    <a:lnTo>
                      <a:pt x="240" y="467"/>
                    </a:lnTo>
                    <a:lnTo>
                      <a:pt x="276" y="464"/>
                    </a:lnTo>
                    <a:lnTo>
                      <a:pt x="310" y="456"/>
                    </a:lnTo>
                    <a:lnTo>
                      <a:pt x="342" y="441"/>
                    </a:lnTo>
                    <a:lnTo>
                      <a:pt x="371" y="423"/>
                    </a:lnTo>
                    <a:lnTo>
                      <a:pt x="397" y="402"/>
                    </a:lnTo>
                    <a:lnTo>
                      <a:pt x="419" y="375"/>
                    </a:lnTo>
                    <a:lnTo>
                      <a:pt x="437" y="345"/>
                    </a:lnTo>
                    <a:lnTo>
                      <a:pt x="451" y="313"/>
                    </a:lnTo>
                    <a:lnTo>
                      <a:pt x="459" y="279"/>
                    </a:lnTo>
                    <a:lnTo>
                      <a:pt x="462" y="242"/>
                    </a:lnTo>
                    <a:lnTo>
                      <a:pt x="459" y="205"/>
                    </a:lnTo>
                    <a:lnTo>
                      <a:pt x="451" y="171"/>
                    </a:lnTo>
                    <a:lnTo>
                      <a:pt x="437" y="138"/>
                    </a:lnTo>
                    <a:lnTo>
                      <a:pt x="419" y="109"/>
                    </a:lnTo>
                    <a:lnTo>
                      <a:pt x="397" y="83"/>
                    </a:lnTo>
                    <a:lnTo>
                      <a:pt x="371" y="61"/>
                    </a:lnTo>
                    <a:lnTo>
                      <a:pt x="342" y="42"/>
                    </a:lnTo>
                    <a:lnTo>
                      <a:pt x="310" y="28"/>
                    </a:lnTo>
                    <a:lnTo>
                      <a:pt x="276" y="20"/>
                    </a:lnTo>
                    <a:lnTo>
                      <a:pt x="240" y="18"/>
                    </a:lnTo>
                    <a:close/>
                    <a:moveTo>
                      <a:pt x="240" y="0"/>
                    </a:moveTo>
                    <a:lnTo>
                      <a:pt x="278" y="3"/>
                    </a:lnTo>
                    <a:lnTo>
                      <a:pt x="316" y="12"/>
                    </a:lnTo>
                    <a:lnTo>
                      <a:pt x="350" y="27"/>
                    </a:lnTo>
                    <a:lnTo>
                      <a:pt x="382" y="47"/>
                    </a:lnTo>
                    <a:lnTo>
                      <a:pt x="410" y="71"/>
                    </a:lnTo>
                    <a:lnTo>
                      <a:pt x="433" y="100"/>
                    </a:lnTo>
                    <a:lnTo>
                      <a:pt x="452" y="131"/>
                    </a:lnTo>
                    <a:lnTo>
                      <a:pt x="467" y="165"/>
                    </a:lnTo>
                    <a:lnTo>
                      <a:pt x="477" y="203"/>
                    </a:lnTo>
                    <a:lnTo>
                      <a:pt x="480" y="242"/>
                    </a:lnTo>
                    <a:lnTo>
                      <a:pt x="477" y="282"/>
                    </a:lnTo>
                    <a:lnTo>
                      <a:pt x="467" y="318"/>
                    </a:lnTo>
                    <a:lnTo>
                      <a:pt x="452" y="353"/>
                    </a:lnTo>
                    <a:lnTo>
                      <a:pt x="433" y="385"/>
                    </a:lnTo>
                    <a:lnTo>
                      <a:pt x="410" y="413"/>
                    </a:lnTo>
                    <a:lnTo>
                      <a:pt x="382" y="437"/>
                    </a:lnTo>
                    <a:lnTo>
                      <a:pt x="350" y="457"/>
                    </a:lnTo>
                    <a:lnTo>
                      <a:pt x="316" y="472"/>
                    </a:lnTo>
                    <a:lnTo>
                      <a:pt x="278" y="481"/>
                    </a:lnTo>
                    <a:lnTo>
                      <a:pt x="240" y="484"/>
                    </a:lnTo>
                    <a:lnTo>
                      <a:pt x="201" y="481"/>
                    </a:lnTo>
                    <a:lnTo>
                      <a:pt x="164" y="472"/>
                    </a:lnTo>
                    <a:lnTo>
                      <a:pt x="130" y="457"/>
                    </a:lnTo>
                    <a:lnTo>
                      <a:pt x="98" y="437"/>
                    </a:lnTo>
                    <a:lnTo>
                      <a:pt x="70" y="413"/>
                    </a:lnTo>
                    <a:lnTo>
                      <a:pt x="47" y="385"/>
                    </a:lnTo>
                    <a:lnTo>
                      <a:pt x="26" y="353"/>
                    </a:lnTo>
                    <a:lnTo>
                      <a:pt x="12" y="318"/>
                    </a:lnTo>
                    <a:lnTo>
                      <a:pt x="3" y="282"/>
                    </a:lnTo>
                    <a:lnTo>
                      <a:pt x="0" y="242"/>
                    </a:lnTo>
                    <a:lnTo>
                      <a:pt x="3" y="203"/>
                    </a:lnTo>
                    <a:lnTo>
                      <a:pt x="12" y="165"/>
                    </a:lnTo>
                    <a:lnTo>
                      <a:pt x="26" y="131"/>
                    </a:lnTo>
                    <a:lnTo>
                      <a:pt x="47" y="100"/>
                    </a:lnTo>
                    <a:lnTo>
                      <a:pt x="70" y="71"/>
                    </a:lnTo>
                    <a:lnTo>
                      <a:pt x="98" y="47"/>
                    </a:lnTo>
                    <a:lnTo>
                      <a:pt x="130" y="27"/>
                    </a:lnTo>
                    <a:lnTo>
                      <a:pt x="164" y="12"/>
                    </a:lnTo>
                    <a:lnTo>
                      <a:pt x="201" y="3"/>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3" name="Freeform 60"/>
              <p:cNvSpPr>
                <a:spLocks/>
              </p:cNvSpPr>
              <p:nvPr/>
            </p:nvSpPr>
            <p:spPr bwMode="auto">
              <a:xfrm>
                <a:off x="-174" y="866"/>
                <a:ext cx="15" cy="14"/>
              </a:xfrm>
              <a:custGeom>
                <a:avLst/>
                <a:gdLst>
                  <a:gd name="T0" fmla="*/ 0 w 73"/>
                  <a:gd name="T1" fmla="*/ 0 h 74"/>
                  <a:gd name="T2" fmla="*/ 3 w 73"/>
                  <a:gd name="T3" fmla="*/ 1 h 74"/>
                  <a:gd name="T4" fmla="*/ 11 w 73"/>
                  <a:gd name="T5" fmla="*/ 3 h 74"/>
                  <a:gd name="T6" fmla="*/ 22 w 73"/>
                  <a:gd name="T7" fmla="*/ 8 h 74"/>
                  <a:gd name="T8" fmla="*/ 35 w 73"/>
                  <a:gd name="T9" fmla="*/ 14 h 74"/>
                  <a:gd name="T10" fmla="*/ 48 w 73"/>
                  <a:gd name="T11" fmla="*/ 25 h 74"/>
                  <a:gd name="T12" fmla="*/ 59 w 73"/>
                  <a:gd name="T13" fmla="*/ 38 h 74"/>
                  <a:gd name="T14" fmla="*/ 65 w 73"/>
                  <a:gd name="T15" fmla="*/ 51 h 74"/>
                  <a:gd name="T16" fmla="*/ 69 w 73"/>
                  <a:gd name="T17" fmla="*/ 63 h 74"/>
                  <a:gd name="T18" fmla="*/ 72 w 73"/>
                  <a:gd name="T19" fmla="*/ 70 h 74"/>
                  <a:gd name="T20" fmla="*/ 73 w 73"/>
                  <a:gd name="T21" fmla="*/ 74 h 74"/>
                  <a:gd name="T22" fmla="*/ 69 w 73"/>
                  <a:gd name="T23" fmla="*/ 74 h 74"/>
                  <a:gd name="T24" fmla="*/ 61 w 73"/>
                  <a:gd name="T25" fmla="*/ 71 h 74"/>
                  <a:gd name="T26" fmla="*/ 50 w 73"/>
                  <a:gd name="T27" fmla="*/ 67 h 74"/>
                  <a:gd name="T28" fmla="*/ 37 w 73"/>
                  <a:gd name="T29" fmla="*/ 60 h 74"/>
                  <a:gd name="T30" fmla="*/ 25 w 73"/>
                  <a:gd name="T31" fmla="*/ 50 h 74"/>
                  <a:gd name="T32" fmla="*/ 14 w 73"/>
                  <a:gd name="T33" fmla="*/ 37 h 74"/>
                  <a:gd name="T34" fmla="*/ 6 w 73"/>
                  <a:gd name="T35" fmla="*/ 23 h 74"/>
                  <a:gd name="T36" fmla="*/ 2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3" y="1"/>
                    </a:lnTo>
                    <a:lnTo>
                      <a:pt x="11" y="3"/>
                    </a:lnTo>
                    <a:lnTo>
                      <a:pt x="22" y="8"/>
                    </a:lnTo>
                    <a:lnTo>
                      <a:pt x="35" y="14"/>
                    </a:lnTo>
                    <a:lnTo>
                      <a:pt x="48" y="25"/>
                    </a:lnTo>
                    <a:lnTo>
                      <a:pt x="59" y="38"/>
                    </a:lnTo>
                    <a:lnTo>
                      <a:pt x="65" y="51"/>
                    </a:lnTo>
                    <a:lnTo>
                      <a:pt x="69" y="63"/>
                    </a:lnTo>
                    <a:lnTo>
                      <a:pt x="72" y="70"/>
                    </a:lnTo>
                    <a:lnTo>
                      <a:pt x="73" y="74"/>
                    </a:lnTo>
                    <a:lnTo>
                      <a:pt x="69" y="74"/>
                    </a:lnTo>
                    <a:lnTo>
                      <a:pt x="61" y="71"/>
                    </a:lnTo>
                    <a:lnTo>
                      <a:pt x="50" y="67"/>
                    </a:lnTo>
                    <a:lnTo>
                      <a:pt x="37" y="60"/>
                    </a:lnTo>
                    <a:lnTo>
                      <a:pt x="25" y="50"/>
                    </a:lnTo>
                    <a:lnTo>
                      <a:pt x="14" y="37"/>
                    </a:lnTo>
                    <a:lnTo>
                      <a:pt x="6" y="23"/>
                    </a:lnTo>
                    <a:lnTo>
                      <a:pt x="2"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4" name="Freeform 61"/>
              <p:cNvSpPr>
                <a:spLocks/>
              </p:cNvSpPr>
              <p:nvPr/>
            </p:nvSpPr>
            <p:spPr bwMode="auto">
              <a:xfrm>
                <a:off x="-174" y="888"/>
                <a:ext cx="15" cy="14"/>
              </a:xfrm>
              <a:custGeom>
                <a:avLst/>
                <a:gdLst>
                  <a:gd name="T0" fmla="*/ 73 w 73"/>
                  <a:gd name="T1" fmla="*/ 0 h 74"/>
                  <a:gd name="T2" fmla="*/ 72 w 73"/>
                  <a:gd name="T3" fmla="*/ 3 h 74"/>
                  <a:gd name="T4" fmla="*/ 69 w 73"/>
                  <a:gd name="T5" fmla="*/ 12 h 74"/>
                  <a:gd name="T6" fmla="*/ 65 w 73"/>
                  <a:gd name="T7" fmla="*/ 24 h 74"/>
                  <a:gd name="T8" fmla="*/ 59 w 73"/>
                  <a:gd name="T9" fmla="*/ 37 h 74"/>
                  <a:gd name="T10" fmla="*/ 48 w 73"/>
                  <a:gd name="T11" fmla="*/ 50 h 74"/>
                  <a:gd name="T12" fmla="*/ 35 w 73"/>
                  <a:gd name="T13" fmla="*/ 60 h 74"/>
                  <a:gd name="T14" fmla="*/ 22 w 73"/>
                  <a:gd name="T15" fmla="*/ 67 h 74"/>
                  <a:gd name="T16" fmla="*/ 11 w 73"/>
                  <a:gd name="T17" fmla="*/ 71 h 74"/>
                  <a:gd name="T18" fmla="*/ 3 w 73"/>
                  <a:gd name="T19" fmla="*/ 74 h 74"/>
                  <a:gd name="T20" fmla="*/ 0 w 73"/>
                  <a:gd name="T21" fmla="*/ 74 h 74"/>
                  <a:gd name="T22" fmla="*/ 0 w 73"/>
                  <a:gd name="T23" fmla="*/ 70 h 74"/>
                  <a:gd name="T24" fmla="*/ 2 w 73"/>
                  <a:gd name="T25" fmla="*/ 63 h 74"/>
                  <a:gd name="T26" fmla="*/ 6 w 73"/>
                  <a:gd name="T27" fmla="*/ 51 h 74"/>
                  <a:gd name="T28" fmla="*/ 14 w 73"/>
                  <a:gd name="T29" fmla="*/ 38 h 74"/>
                  <a:gd name="T30" fmla="*/ 25 w 73"/>
                  <a:gd name="T31" fmla="*/ 25 h 74"/>
                  <a:gd name="T32" fmla="*/ 37 w 73"/>
                  <a:gd name="T33" fmla="*/ 14 h 74"/>
                  <a:gd name="T34" fmla="*/ 50 w 73"/>
                  <a:gd name="T35" fmla="*/ 8 h 74"/>
                  <a:gd name="T36" fmla="*/ 61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69" y="12"/>
                    </a:lnTo>
                    <a:lnTo>
                      <a:pt x="65" y="24"/>
                    </a:lnTo>
                    <a:lnTo>
                      <a:pt x="59" y="37"/>
                    </a:lnTo>
                    <a:lnTo>
                      <a:pt x="48" y="50"/>
                    </a:lnTo>
                    <a:lnTo>
                      <a:pt x="35" y="60"/>
                    </a:lnTo>
                    <a:lnTo>
                      <a:pt x="22" y="67"/>
                    </a:lnTo>
                    <a:lnTo>
                      <a:pt x="11" y="71"/>
                    </a:lnTo>
                    <a:lnTo>
                      <a:pt x="3" y="74"/>
                    </a:lnTo>
                    <a:lnTo>
                      <a:pt x="0" y="74"/>
                    </a:lnTo>
                    <a:lnTo>
                      <a:pt x="0" y="70"/>
                    </a:lnTo>
                    <a:lnTo>
                      <a:pt x="2" y="63"/>
                    </a:lnTo>
                    <a:lnTo>
                      <a:pt x="6" y="51"/>
                    </a:lnTo>
                    <a:lnTo>
                      <a:pt x="14" y="38"/>
                    </a:lnTo>
                    <a:lnTo>
                      <a:pt x="25" y="25"/>
                    </a:lnTo>
                    <a:lnTo>
                      <a:pt x="37" y="14"/>
                    </a:lnTo>
                    <a:lnTo>
                      <a:pt x="50" y="8"/>
                    </a:lnTo>
                    <a:lnTo>
                      <a:pt x="61"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5" name="Freeform 62"/>
              <p:cNvSpPr>
                <a:spLocks/>
              </p:cNvSpPr>
              <p:nvPr/>
            </p:nvSpPr>
            <p:spPr bwMode="auto">
              <a:xfrm>
                <a:off x="-181" y="881"/>
                <a:ext cx="20" cy="6"/>
              </a:xfrm>
              <a:custGeom>
                <a:avLst/>
                <a:gdLst>
                  <a:gd name="T0" fmla="*/ 51 w 102"/>
                  <a:gd name="T1" fmla="*/ 0 h 34"/>
                  <a:gd name="T2" fmla="*/ 65 w 102"/>
                  <a:gd name="T3" fmla="*/ 1 h 34"/>
                  <a:gd name="T4" fmla="*/ 77 w 102"/>
                  <a:gd name="T5" fmla="*/ 4 h 34"/>
                  <a:gd name="T6" fmla="*/ 87 w 102"/>
                  <a:gd name="T7" fmla="*/ 8 h 34"/>
                  <a:gd name="T8" fmla="*/ 95 w 102"/>
                  <a:gd name="T9" fmla="*/ 13 h 34"/>
                  <a:gd name="T10" fmla="*/ 100 w 102"/>
                  <a:gd name="T11" fmla="*/ 16 h 34"/>
                  <a:gd name="T12" fmla="*/ 102 w 102"/>
                  <a:gd name="T13" fmla="*/ 17 h 34"/>
                  <a:gd name="T14" fmla="*/ 100 w 102"/>
                  <a:gd name="T15" fmla="*/ 19 h 34"/>
                  <a:gd name="T16" fmla="*/ 95 w 102"/>
                  <a:gd name="T17" fmla="*/ 21 h 34"/>
                  <a:gd name="T18" fmla="*/ 87 w 102"/>
                  <a:gd name="T19" fmla="*/ 26 h 34"/>
                  <a:gd name="T20" fmla="*/ 77 w 102"/>
                  <a:gd name="T21" fmla="*/ 30 h 34"/>
                  <a:gd name="T22" fmla="*/ 65 w 102"/>
                  <a:gd name="T23" fmla="*/ 33 h 34"/>
                  <a:gd name="T24" fmla="*/ 51 w 102"/>
                  <a:gd name="T25" fmla="*/ 34 h 34"/>
                  <a:gd name="T26" fmla="*/ 37 w 102"/>
                  <a:gd name="T27" fmla="*/ 33 h 34"/>
                  <a:gd name="T28" fmla="*/ 24 w 102"/>
                  <a:gd name="T29" fmla="*/ 30 h 34"/>
                  <a:gd name="T30" fmla="*/ 15 w 102"/>
                  <a:gd name="T31" fmla="*/ 26 h 34"/>
                  <a:gd name="T32" fmla="*/ 6 w 102"/>
                  <a:gd name="T33" fmla="*/ 21 h 34"/>
                  <a:gd name="T34" fmla="*/ 1 w 102"/>
                  <a:gd name="T35" fmla="*/ 19 h 34"/>
                  <a:gd name="T36" fmla="*/ 0 w 102"/>
                  <a:gd name="T37" fmla="*/ 17 h 34"/>
                  <a:gd name="T38" fmla="*/ 1 w 102"/>
                  <a:gd name="T39" fmla="*/ 16 h 34"/>
                  <a:gd name="T40" fmla="*/ 6 w 102"/>
                  <a:gd name="T41" fmla="*/ 13 h 34"/>
                  <a:gd name="T42" fmla="*/ 15 w 102"/>
                  <a:gd name="T43" fmla="*/ 8 h 34"/>
                  <a:gd name="T44" fmla="*/ 24 w 102"/>
                  <a:gd name="T45" fmla="*/ 4 h 34"/>
                  <a:gd name="T46" fmla="*/ 37 w 102"/>
                  <a:gd name="T47" fmla="*/ 1 h 34"/>
                  <a:gd name="T48" fmla="*/ 51 w 102"/>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34">
                    <a:moveTo>
                      <a:pt x="51" y="0"/>
                    </a:moveTo>
                    <a:lnTo>
                      <a:pt x="65" y="1"/>
                    </a:lnTo>
                    <a:lnTo>
                      <a:pt x="77" y="4"/>
                    </a:lnTo>
                    <a:lnTo>
                      <a:pt x="87" y="8"/>
                    </a:lnTo>
                    <a:lnTo>
                      <a:pt x="95" y="13"/>
                    </a:lnTo>
                    <a:lnTo>
                      <a:pt x="100" y="16"/>
                    </a:lnTo>
                    <a:lnTo>
                      <a:pt x="102" y="17"/>
                    </a:lnTo>
                    <a:lnTo>
                      <a:pt x="100" y="19"/>
                    </a:lnTo>
                    <a:lnTo>
                      <a:pt x="95" y="21"/>
                    </a:lnTo>
                    <a:lnTo>
                      <a:pt x="87" y="26"/>
                    </a:lnTo>
                    <a:lnTo>
                      <a:pt x="77" y="30"/>
                    </a:lnTo>
                    <a:lnTo>
                      <a:pt x="65" y="33"/>
                    </a:lnTo>
                    <a:lnTo>
                      <a:pt x="51" y="34"/>
                    </a:lnTo>
                    <a:lnTo>
                      <a:pt x="37" y="33"/>
                    </a:lnTo>
                    <a:lnTo>
                      <a:pt x="24" y="30"/>
                    </a:lnTo>
                    <a:lnTo>
                      <a:pt x="15" y="26"/>
                    </a:lnTo>
                    <a:lnTo>
                      <a:pt x="6" y="21"/>
                    </a:lnTo>
                    <a:lnTo>
                      <a:pt x="1" y="19"/>
                    </a:lnTo>
                    <a:lnTo>
                      <a:pt x="0" y="17"/>
                    </a:lnTo>
                    <a:lnTo>
                      <a:pt x="1" y="16"/>
                    </a:lnTo>
                    <a:lnTo>
                      <a:pt x="6" y="13"/>
                    </a:lnTo>
                    <a:lnTo>
                      <a:pt x="15" y="8"/>
                    </a:lnTo>
                    <a:lnTo>
                      <a:pt x="24"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6" name="Freeform 63"/>
              <p:cNvSpPr>
                <a:spLocks/>
              </p:cNvSpPr>
              <p:nvPr/>
            </p:nvSpPr>
            <p:spPr bwMode="auto">
              <a:xfrm>
                <a:off x="-159" y="889"/>
                <a:ext cx="7" cy="21"/>
              </a:xfrm>
              <a:custGeom>
                <a:avLst/>
                <a:gdLst>
                  <a:gd name="T0" fmla="*/ 17 w 34"/>
                  <a:gd name="T1" fmla="*/ 0 h 104"/>
                  <a:gd name="T2" fmla="*/ 18 w 34"/>
                  <a:gd name="T3" fmla="*/ 2 h 104"/>
                  <a:gd name="T4" fmla="*/ 21 w 34"/>
                  <a:gd name="T5" fmla="*/ 7 h 104"/>
                  <a:gd name="T6" fmla="*/ 25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5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8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8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5" y="15"/>
                    </a:lnTo>
                    <a:lnTo>
                      <a:pt x="30" y="26"/>
                    </a:lnTo>
                    <a:lnTo>
                      <a:pt x="33" y="39"/>
                    </a:lnTo>
                    <a:lnTo>
                      <a:pt x="34" y="52"/>
                    </a:lnTo>
                    <a:lnTo>
                      <a:pt x="33" y="66"/>
                    </a:lnTo>
                    <a:lnTo>
                      <a:pt x="30" y="79"/>
                    </a:lnTo>
                    <a:lnTo>
                      <a:pt x="25" y="89"/>
                    </a:lnTo>
                    <a:lnTo>
                      <a:pt x="21" y="97"/>
                    </a:lnTo>
                    <a:lnTo>
                      <a:pt x="18" y="102"/>
                    </a:lnTo>
                    <a:lnTo>
                      <a:pt x="17" y="104"/>
                    </a:lnTo>
                    <a:lnTo>
                      <a:pt x="16" y="102"/>
                    </a:lnTo>
                    <a:lnTo>
                      <a:pt x="13" y="97"/>
                    </a:lnTo>
                    <a:lnTo>
                      <a:pt x="8" y="89"/>
                    </a:lnTo>
                    <a:lnTo>
                      <a:pt x="4" y="79"/>
                    </a:lnTo>
                    <a:lnTo>
                      <a:pt x="1" y="66"/>
                    </a:lnTo>
                    <a:lnTo>
                      <a:pt x="0" y="52"/>
                    </a:lnTo>
                    <a:lnTo>
                      <a:pt x="1" y="39"/>
                    </a:lnTo>
                    <a:lnTo>
                      <a:pt x="4" y="26"/>
                    </a:lnTo>
                    <a:lnTo>
                      <a:pt x="8"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7" name="Freeform 64"/>
              <p:cNvSpPr>
                <a:spLocks/>
              </p:cNvSpPr>
              <p:nvPr/>
            </p:nvSpPr>
            <p:spPr bwMode="auto">
              <a:xfrm>
                <a:off x="-151" y="1022"/>
                <a:ext cx="153" cy="19"/>
              </a:xfrm>
              <a:custGeom>
                <a:avLst/>
                <a:gdLst>
                  <a:gd name="T0" fmla="*/ 261 w 767"/>
                  <a:gd name="T1" fmla="*/ 1 h 96"/>
                  <a:gd name="T2" fmla="*/ 306 w 767"/>
                  <a:gd name="T3" fmla="*/ 11 h 96"/>
                  <a:gd name="T4" fmla="*/ 344 w 767"/>
                  <a:gd name="T5" fmla="*/ 23 h 96"/>
                  <a:gd name="T6" fmla="*/ 373 w 767"/>
                  <a:gd name="T7" fmla="*/ 32 h 96"/>
                  <a:gd name="T8" fmla="*/ 395 w 767"/>
                  <a:gd name="T9" fmla="*/ 32 h 96"/>
                  <a:gd name="T10" fmla="*/ 432 w 767"/>
                  <a:gd name="T11" fmla="*/ 24 h 96"/>
                  <a:gd name="T12" fmla="*/ 478 w 767"/>
                  <a:gd name="T13" fmla="*/ 14 h 96"/>
                  <a:gd name="T14" fmla="*/ 534 w 767"/>
                  <a:gd name="T15" fmla="*/ 6 h 96"/>
                  <a:gd name="T16" fmla="*/ 593 w 767"/>
                  <a:gd name="T17" fmla="*/ 6 h 96"/>
                  <a:gd name="T18" fmla="*/ 650 w 767"/>
                  <a:gd name="T19" fmla="*/ 11 h 96"/>
                  <a:gd name="T20" fmla="*/ 702 w 767"/>
                  <a:gd name="T21" fmla="*/ 19 h 96"/>
                  <a:gd name="T22" fmla="*/ 741 w 767"/>
                  <a:gd name="T23" fmla="*/ 27 h 96"/>
                  <a:gd name="T24" fmla="*/ 764 w 767"/>
                  <a:gd name="T25" fmla="*/ 33 h 96"/>
                  <a:gd name="T26" fmla="*/ 764 w 767"/>
                  <a:gd name="T27" fmla="*/ 35 h 96"/>
                  <a:gd name="T28" fmla="*/ 744 w 767"/>
                  <a:gd name="T29" fmla="*/ 45 h 96"/>
                  <a:gd name="T30" fmla="*/ 708 w 767"/>
                  <a:gd name="T31" fmla="*/ 60 h 96"/>
                  <a:gd name="T32" fmla="*/ 657 w 767"/>
                  <a:gd name="T33" fmla="*/ 76 h 96"/>
                  <a:gd name="T34" fmla="*/ 593 w 767"/>
                  <a:gd name="T35" fmla="*/ 89 h 96"/>
                  <a:gd name="T36" fmla="*/ 516 w 767"/>
                  <a:gd name="T37" fmla="*/ 92 h 96"/>
                  <a:gd name="T38" fmla="*/ 429 w 767"/>
                  <a:gd name="T39" fmla="*/ 87 h 96"/>
                  <a:gd name="T40" fmla="*/ 353 w 767"/>
                  <a:gd name="T41" fmla="*/ 87 h 96"/>
                  <a:gd name="T42" fmla="*/ 292 w 767"/>
                  <a:gd name="T43" fmla="*/ 93 h 96"/>
                  <a:gd name="T44" fmla="*/ 235 w 767"/>
                  <a:gd name="T45" fmla="*/ 96 h 96"/>
                  <a:gd name="T46" fmla="*/ 164 w 767"/>
                  <a:gd name="T47" fmla="*/ 89 h 96"/>
                  <a:gd name="T48" fmla="*/ 103 w 767"/>
                  <a:gd name="T49" fmla="*/ 75 h 96"/>
                  <a:gd name="T50" fmla="*/ 55 w 767"/>
                  <a:gd name="T51" fmla="*/ 59 h 96"/>
                  <a:gd name="T52" fmla="*/ 21 w 767"/>
                  <a:gd name="T53" fmla="*/ 43 h 96"/>
                  <a:gd name="T54" fmla="*/ 2 w 767"/>
                  <a:gd name="T55" fmla="*/ 34 h 96"/>
                  <a:gd name="T56" fmla="*/ 3 w 767"/>
                  <a:gd name="T57" fmla="*/ 33 h 96"/>
                  <a:gd name="T58" fmla="*/ 26 w 767"/>
                  <a:gd name="T59" fmla="*/ 27 h 96"/>
                  <a:gd name="T60" fmla="*/ 65 w 767"/>
                  <a:gd name="T61" fmla="*/ 19 h 96"/>
                  <a:gd name="T62" fmla="*/ 117 w 767"/>
                  <a:gd name="T63" fmla="*/ 10 h 96"/>
                  <a:gd name="T64" fmla="*/ 176 w 767"/>
                  <a:gd name="T65" fmla="*/ 4 h 96"/>
                  <a:gd name="T66" fmla="*/ 237 w 767"/>
                  <a:gd name="T6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7" h="96">
                    <a:moveTo>
                      <a:pt x="237" y="0"/>
                    </a:moveTo>
                    <a:lnTo>
                      <a:pt x="261" y="1"/>
                    </a:lnTo>
                    <a:lnTo>
                      <a:pt x="283" y="6"/>
                    </a:lnTo>
                    <a:lnTo>
                      <a:pt x="306" y="11"/>
                    </a:lnTo>
                    <a:lnTo>
                      <a:pt x="326" y="17"/>
                    </a:lnTo>
                    <a:lnTo>
                      <a:pt x="344" y="23"/>
                    </a:lnTo>
                    <a:lnTo>
                      <a:pt x="360" y="28"/>
                    </a:lnTo>
                    <a:lnTo>
                      <a:pt x="373" y="32"/>
                    </a:lnTo>
                    <a:lnTo>
                      <a:pt x="383" y="33"/>
                    </a:lnTo>
                    <a:lnTo>
                      <a:pt x="395" y="32"/>
                    </a:lnTo>
                    <a:lnTo>
                      <a:pt x="412" y="28"/>
                    </a:lnTo>
                    <a:lnTo>
                      <a:pt x="432" y="24"/>
                    </a:lnTo>
                    <a:lnTo>
                      <a:pt x="454" y="19"/>
                    </a:lnTo>
                    <a:lnTo>
                      <a:pt x="478" y="14"/>
                    </a:lnTo>
                    <a:lnTo>
                      <a:pt x="505" y="9"/>
                    </a:lnTo>
                    <a:lnTo>
                      <a:pt x="534" y="6"/>
                    </a:lnTo>
                    <a:lnTo>
                      <a:pt x="563" y="5"/>
                    </a:lnTo>
                    <a:lnTo>
                      <a:pt x="593" y="6"/>
                    </a:lnTo>
                    <a:lnTo>
                      <a:pt x="623" y="8"/>
                    </a:lnTo>
                    <a:lnTo>
                      <a:pt x="650" y="11"/>
                    </a:lnTo>
                    <a:lnTo>
                      <a:pt x="677" y="14"/>
                    </a:lnTo>
                    <a:lnTo>
                      <a:pt x="702" y="19"/>
                    </a:lnTo>
                    <a:lnTo>
                      <a:pt x="723" y="23"/>
                    </a:lnTo>
                    <a:lnTo>
                      <a:pt x="741" y="27"/>
                    </a:lnTo>
                    <a:lnTo>
                      <a:pt x="755" y="31"/>
                    </a:lnTo>
                    <a:lnTo>
                      <a:pt x="764" y="33"/>
                    </a:lnTo>
                    <a:lnTo>
                      <a:pt x="767" y="33"/>
                    </a:lnTo>
                    <a:lnTo>
                      <a:pt x="764" y="35"/>
                    </a:lnTo>
                    <a:lnTo>
                      <a:pt x="757" y="38"/>
                    </a:lnTo>
                    <a:lnTo>
                      <a:pt x="744" y="45"/>
                    </a:lnTo>
                    <a:lnTo>
                      <a:pt x="728" y="52"/>
                    </a:lnTo>
                    <a:lnTo>
                      <a:pt x="708" y="60"/>
                    </a:lnTo>
                    <a:lnTo>
                      <a:pt x="685" y="68"/>
                    </a:lnTo>
                    <a:lnTo>
                      <a:pt x="657" y="76"/>
                    </a:lnTo>
                    <a:lnTo>
                      <a:pt x="626" y="83"/>
                    </a:lnTo>
                    <a:lnTo>
                      <a:pt x="593" y="89"/>
                    </a:lnTo>
                    <a:lnTo>
                      <a:pt x="556" y="92"/>
                    </a:lnTo>
                    <a:lnTo>
                      <a:pt x="516" y="92"/>
                    </a:lnTo>
                    <a:lnTo>
                      <a:pt x="474" y="90"/>
                    </a:lnTo>
                    <a:lnTo>
                      <a:pt x="429" y="87"/>
                    </a:lnTo>
                    <a:lnTo>
                      <a:pt x="383" y="84"/>
                    </a:lnTo>
                    <a:lnTo>
                      <a:pt x="353" y="87"/>
                    </a:lnTo>
                    <a:lnTo>
                      <a:pt x="322" y="90"/>
                    </a:lnTo>
                    <a:lnTo>
                      <a:pt x="292" y="93"/>
                    </a:lnTo>
                    <a:lnTo>
                      <a:pt x="263" y="96"/>
                    </a:lnTo>
                    <a:lnTo>
                      <a:pt x="235" y="96"/>
                    </a:lnTo>
                    <a:lnTo>
                      <a:pt x="198" y="93"/>
                    </a:lnTo>
                    <a:lnTo>
                      <a:pt x="164" y="89"/>
                    </a:lnTo>
                    <a:lnTo>
                      <a:pt x="132" y="82"/>
                    </a:lnTo>
                    <a:lnTo>
                      <a:pt x="103" y="75"/>
                    </a:lnTo>
                    <a:lnTo>
                      <a:pt x="77" y="66"/>
                    </a:lnTo>
                    <a:lnTo>
                      <a:pt x="55" y="59"/>
                    </a:lnTo>
                    <a:lnTo>
                      <a:pt x="35" y="50"/>
                    </a:lnTo>
                    <a:lnTo>
                      <a:pt x="21" y="43"/>
                    </a:lnTo>
                    <a:lnTo>
                      <a:pt x="9" y="38"/>
                    </a:lnTo>
                    <a:lnTo>
                      <a:pt x="2" y="34"/>
                    </a:lnTo>
                    <a:lnTo>
                      <a:pt x="0" y="33"/>
                    </a:lnTo>
                    <a:lnTo>
                      <a:pt x="3" y="33"/>
                    </a:lnTo>
                    <a:lnTo>
                      <a:pt x="12" y="31"/>
                    </a:lnTo>
                    <a:lnTo>
                      <a:pt x="26" y="27"/>
                    </a:lnTo>
                    <a:lnTo>
                      <a:pt x="43" y="23"/>
                    </a:lnTo>
                    <a:lnTo>
                      <a:pt x="65" y="19"/>
                    </a:lnTo>
                    <a:lnTo>
                      <a:pt x="90" y="14"/>
                    </a:lnTo>
                    <a:lnTo>
                      <a:pt x="117" y="10"/>
                    </a:lnTo>
                    <a:lnTo>
                      <a:pt x="146" y="7"/>
                    </a:lnTo>
                    <a:lnTo>
                      <a:pt x="176" y="4"/>
                    </a:lnTo>
                    <a:lnTo>
                      <a:pt x="206" y="1"/>
                    </a:lnTo>
                    <a:lnTo>
                      <a:pt x="2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8" name="Freeform 65"/>
              <p:cNvSpPr>
                <a:spLocks/>
              </p:cNvSpPr>
              <p:nvPr/>
            </p:nvSpPr>
            <p:spPr bwMode="auto">
              <a:xfrm>
                <a:off x="-159" y="858"/>
                <a:ext cx="7" cy="21"/>
              </a:xfrm>
              <a:custGeom>
                <a:avLst/>
                <a:gdLst>
                  <a:gd name="T0" fmla="*/ 17 w 34"/>
                  <a:gd name="T1" fmla="*/ 0 h 104"/>
                  <a:gd name="T2" fmla="*/ 18 w 34"/>
                  <a:gd name="T3" fmla="*/ 3 h 104"/>
                  <a:gd name="T4" fmla="*/ 21 w 34"/>
                  <a:gd name="T5" fmla="*/ 8 h 104"/>
                  <a:gd name="T6" fmla="*/ 25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5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8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8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5" y="16"/>
                    </a:lnTo>
                    <a:lnTo>
                      <a:pt x="30" y="26"/>
                    </a:lnTo>
                    <a:lnTo>
                      <a:pt x="33" y="38"/>
                    </a:lnTo>
                    <a:lnTo>
                      <a:pt x="34" y="52"/>
                    </a:lnTo>
                    <a:lnTo>
                      <a:pt x="33" y="66"/>
                    </a:lnTo>
                    <a:lnTo>
                      <a:pt x="30" y="78"/>
                    </a:lnTo>
                    <a:lnTo>
                      <a:pt x="25" y="89"/>
                    </a:lnTo>
                    <a:lnTo>
                      <a:pt x="21" y="98"/>
                    </a:lnTo>
                    <a:lnTo>
                      <a:pt x="18" y="102"/>
                    </a:lnTo>
                    <a:lnTo>
                      <a:pt x="17" y="104"/>
                    </a:lnTo>
                    <a:lnTo>
                      <a:pt x="16" y="102"/>
                    </a:lnTo>
                    <a:lnTo>
                      <a:pt x="13" y="98"/>
                    </a:lnTo>
                    <a:lnTo>
                      <a:pt x="8" y="89"/>
                    </a:lnTo>
                    <a:lnTo>
                      <a:pt x="4" y="78"/>
                    </a:lnTo>
                    <a:lnTo>
                      <a:pt x="1" y="66"/>
                    </a:lnTo>
                    <a:lnTo>
                      <a:pt x="0" y="52"/>
                    </a:lnTo>
                    <a:lnTo>
                      <a:pt x="1" y="38"/>
                    </a:lnTo>
                    <a:lnTo>
                      <a:pt x="4" y="26"/>
                    </a:lnTo>
                    <a:lnTo>
                      <a:pt x="8"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79" name="Freeform 66"/>
              <p:cNvSpPr>
                <a:spLocks/>
              </p:cNvSpPr>
              <p:nvPr/>
            </p:nvSpPr>
            <p:spPr bwMode="auto">
              <a:xfrm>
                <a:off x="-12" y="866"/>
                <a:ext cx="15" cy="14"/>
              </a:xfrm>
              <a:custGeom>
                <a:avLst/>
                <a:gdLst>
                  <a:gd name="T0" fmla="*/ 0 w 73"/>
                  <a:gd name="T1" fmla="*/ 0 h 74"/>
                  <a:gd name="T2" fmla="*/ 4 w 73"/>
                  <a:gd name="T3" fmla="*/ 1 h 74"/>
                  <a:gd name="T4" fmla="*/ 11 w 73"/>
                  <a:gd name="T5" fmla="*/ 3 h 74"/>
                  <a:gd name="T6" fmla="*/ 23 w 73"/>
                  <a:gd name="T7" fmla="*/ 8 h 74"/>
                  <a:gd name="T8" fmla="*/ 36 w 73"/>
                  <a:gd name="T9" fmla="*/ 14 h 74"/>
                  <a:gd name="T10" fmla="*/ 48 w 73"/>
                  <a:gd name="T11" fmla="*/ 25 h 74"/>
                  <a:gd name="T12" fmla="*/ 59 w 73"/>
                  <a:gd name="T13" fmla="*/ 38 h 74"/>
                  <a:gd name="T14" fmla="*/ 66 w 73"/>
                  <a:gd name="T15" fmla="*/ 51 h 74"/>
                  <a:gd name="T16" fmla="*/ 70 w 73"/>
                  <a:gd name="T17" fmla="*/ 63 h 74"/>
                  <a:gd name="T18" fmla="*/ 72 w 73"/>
                  <a:gd name="T19" fmla="*/ 70 h 74"/>
                  <a:gd name="T20" fmla="*/ 73 w 73"/>
                  <a:gd name="T21" fmla="*/ 74 h 74"/>
                  <a:gd name="T22" fmla="*/ 70 w 73"/>
                  <a:gd name="T23" fmla="*/ 74 h 74"/>
                  <a:gd name="T24" fmla="*/ 61 w 73"/>
                  <a:gd name="T25" fmla="*/ 71 h 74"/>
                  <a:gd name="T26" fmla="*/ 51 w 73"/>
                  <a:gd name="T27" fmla="*/ 67 h 74"/>
                  <a:gd name="T28" fmla="*/ 38 w 73"/>
                  <a:gd name="T29" fmla="*/ 60 h 74"/>
                  <a:gd name="T30" fmla="*/ 25 w 73"/>
                  <a:gd name="T31" fmla="*/ 50 h 74"/>
                  <a:gd name="T32" fmla="*/ 14 w 73"/>
                  <a:gd name="T33" fmla="*/ 37 h 74"/>
                  <a:gd name="T34" fmla="*/ 7 w 73"/>
                  <a:gd name="T35" fmla="*/ 23 h 74"/>
                  <a:gd name="T36" fmla="*/ 3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4" y="1"/>
                    </a:lnTo>
                    <a:lnTo>
                      <a:pt x="11" y="3"/>
                    </a:lnTo>
                    <a:lnTo>
                      <a:pt x="23" y="8"/>
                    </a:lnTo>
                    <a:lnTo>
                      <a:pt x="36" y="14"/>
                    </a:lnTo>
                    <a:lnTo>
                      <a:pt x="48" y="25"/>
                    </a:lnTo>
                    <a:lnTo>
                      <a:pt x="59" y="38"/>
                    </a:lnTo>
                    <a:lnTo>
                      <a:pt x="66" y="51"/>
                    </a:lnTo>
                    <a:lnTo>
                      <a:pt x="70" y="63"/>
                    </a:lnTo>
                    <a:lnTo>
                      <a:pt x="72" y="70"/>
                    </a:lnTo>
                    <a:lnTo>
                      <a:pt x="73" y="74"/>
                    </a:lnTo>
                    <a:lnTo>
                      <a:pt x="70" y="74"/>
                    </a:lnTo>
                    <a:lnTo>
                      <a:pt x="61" y="71"/>
                    </a:lnTo>
                    <a:lnTo>
                      <a:pt x="51" y="67"/>
                    </a:lnTo>
                    <a:lnTo>
                      <a:pt x="38" y="60"/>
                    </a:lnTo>
                    <a:lnTo>
                      <a:pt x="25" y="50"/>
                    </a:lnTo>
                    <a:lnTo>
                      <a:pt x="14" y="37"/>
                    </a:lnTo>
                    <a:lnTo>
                      <a:pt x="7" y="23"/>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0" name="Freeform 67"/>
              <p:cNvSpPr>
                <a:spLocks/>
              </p:cNvSpPr>
              <p:nvPr/>
            </p:nvSpPr>
            <p:spPr bwMode="auto">
              <a:xfrm>
                <a:off x="10" y="888"/>
                <a:ext cx="15" cy="15"/>
              </a:xfrm>
              <a:custGeom>
                <a:avLst/>
                <a:gdLst>
                  <a:gd name="T0" fmla="*/ 0 w 73"/>
                  <a:gd name="T1" fmla="*/ 0 h 75"/>
                  <a:gd name="T2" fmla="*/ 3 w 73"/>
                  <a:gd name="T3" fmla="*/ 1 h 75"/>
                  <a:gd name="T4" fmla="*/ 12 w 73"/>
                  <a:gd name="T5" fmla="*/ 3 h 75"/>
                  <a:gd name="T6" fmla="*/ 23 w 73"/>
                  <a:gd name="T7" fmla="*/ 8 h 75"/>
                  <a:gd name="T8" fmla="*/ 36 w 73"/>
                  <a:gd name="T9" fmla="*/ 14 h 75"/>
                  <a:gd name="T10" fmla="*/ 48 w 73"/>
                  <a:gd name="T11" fmla="*/ 25 h 75"/>
                  <a:gd name="T12" fmla="*/ 59 w 73"/>
                  <a:gd name="T13" fmla="*/ 38 h 75"/>
                  <a:gd name="T14" fmla="*/ 65 w 73"/>
                  <a:gd name="T15" fmla="*/ 51 h 75"/>
                  <a:gd name="T16" fmla="*/ 70 w 73"/>
                  <a:gd name="T17" fmla="*/ 63 h 75"/>
                  <a:gd name="T18" fmla="*/ 72 w 73"/>
                  <a:gd name="T19" fmla="*/ 71 h 75"/>
                  <a:gd name="T20" fmla="*/ 73 w 73"/>
                  <a:gd name="T21" fmla="*/ 75 h 75"/>
                  <a:gd name="T22" fmla="*/ 70 w 73"/>
                  <a:gd name="T23" fmla="*/ 74 h 75"/>
                  <a:gd name="T24" fmla="*/ 61 w 73"/>
                  <a:gd name="T25" fmla="*/ 71 h 75"/>
                  <a:gd name="T26" fmla="*/ 50 w 73"/>
                  <a:gd name="T27" fmla="*/ 67 h 75"/>
                  <a:gd name="T28" fmla="*/ 38 w 73"/>
                  <a:gd name="T29" fmla="*/ 60 h 75"/>
                  <a:gd name="T30" fmla="*/ 25 w 73"/>
                  <a:gd name="T31" fmla="*/ 50 h 75"/>
                  <a:gd name="T32" fmla="*/ 14 w 73"/>
                  <a:gd name="T33" fmla="*/ 37 h 75"/>
                  <a:gd name="T34" fmla="*/ 8 w 73"/>
                  <a:gd name="T35" fmla="*/ 24 h 75"/>
                  <a:gd name="T36" fmla="*/ 3 w 73"/>
                  <a:gd name="T37" fmla="*/ 12 h 75"/>
                  <a:gd name="T38" fmla="*/ 1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3" y="8"/>
                    </a:lnTo>
                    <a:lnTo>
                      <a:pt x="36" y="14"/>
                    </a:lnTo>
                    <a:lnTo>
                      <a:pt x="48" y="25"/>
                    </a:lnTo>
                    <a:lnTo>
                      <a:pt x="59" y="38"/>
                    </a:lnTo>
                    <a:lnTo>
                      <a:pt x="65" y="51"/>
                    </a:lnTo>
                    <a:lnTo>
                      <a:pt x="70" y="63"/>
                    </a:lnTo>
                    <a:lnTo>
                      <a:pt x="72" y="71"/>
                    </a:lnTo>
                    <a:lnTo>
                      <a:pt x="73" y="75"/>
                    </a:lnTo>
                    <a:lnTo>
                      <a:pt x="70" y="74"/>
                    </a:lnTo>
                    <a:lnTo>
                      <a:pt x="61" y="71"/>
                    </a:lnTo>
                    <a:lnTo>
                      <a:pt x="50" y="67"/>
                    </a:lnTo>
                    <a:lnTo>
                      <a:pt x="38" y="60"/>
                    </a:lnTo>
                    <a:lnTo>
                      <a:pt x="25" y="50"/>
                    </a:lnTo>
                    <a:lnTo>
                      <a:pt x="14" y="37"/>
                    </a:lnTo>
                    <a:lnTo>
                      <a:pt x="8" y="24"/>
                    </a:lnTo>
                    <a:lnTo>
                      <a:pt x="3" y="12"/>
                    </a:lnTo>
                    <a:lnTo>
                      <a:pt x="1"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1" name="Freeform 68"/>
              <p:cNvSpPr>
                <a:spLocks/>
              </p:cNvSpPr>
              <p:nvPr/>
            </p:nvSpPr>
            <p:spPr bwMode="auto">
              <a:xfrm>
                <a:off x="3" y="889"/>
                <a:ext cx="7" cy="21"/>
              </a:xfrm>
              <a:custGeom>
                <a:avLst/>
                <a:gdLst>
                  <a:gd name="T0" fmla="*/ 17 w 34"/>
                  <a:gd name="T1" fmla="*/ 0 h 104"/>
                  <a:gd name="T2" fmla="*/ 18 w 34"/>
                  <a:gd name="T3" fmla="*/ 2 h 104"/>
                  <a:gd name="T4" fmla="*/ 21 w 34"/>
                  <a:gd name="T5" fmla="*/ 7 h 104"/>
                  <a:gd name="T6" fmla="*/ 26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6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9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9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6" y="15"/>
                    </a:lnTo>
                    <a:lnTo>
                      <a:pt x="30" y="26"/>
                    </a:lnTo>
                    <a:lnTo>
                      <a:pt x="33" y="39"/>
                    </a:lnTo>
                    <a:lnTo>
                      <a:pt x="34" y="52"/>
                    </a:lnTo>
                    <a:lnTo>
                      <a:pt x="33" y="66"/>
                    </a:lnTo>
                    <a:lnTo>
                      <a:pt x="30" y="79"/>
                    </a:lnTo>
                    <a:lnTo>
                      <a:pt x="26" y="89"/>
                    </a:lnTo>
                    <a:lnTo>
                      <a:pt x="21" y="97"/>
                    </a:lnTo>
                    <a:lnTo>
                      <a:pt x="18" y="102"/>
                    </a:lnTo>
                    <a:lnTo>
                      <a:pt x="17" y="104"/>
                    </a:lnTo>
                    <a:lnTo>
                      <a:pt x="16" y="102"/>
                    </a:lnTo>
                    <a:lnTo>
                      <a:pt x="13" y="97"/>
                    </a:lnTo>
                    <a:lnTo>
                      <a:pt x="9" y="89"/>
                    </a:lnTo>
                    <a:lnTo>
                      <a:pt x="4" y="79"/>
                    </a:lnTo>
                    <a:lnTo>
                      <a:pt x="1" y="66"/>
                    </a:lnTo>
                    <a:lnTo>
                      <a:pt x="0" y="52"/>
                    </a:lnTo>
                    <a:lnTo>
                      <a:pt x="1" y="39"/>
                    </a:lnTo>
                    <a:lnTo>
                      <a:pt x="4" y="26"/>
                    </a:lnTo>
                    <a:lnTo>
                      <a:pt x="9"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2" name="Freeform 69"/>
              <p:cNvSpPr>
                <a:spLocks/>
              </p:cNvSpPr>
              <p:nvPr/>
            </p:nvSpPr>
            <p:spPr bwMode="auto">
              <a:xfrm>
                <a:off x="10" y="866"/>
                <a:ext cx="15" cy="14"/>
              </a:xfrm>
              <a:custGeom>
                <a:avLst/>
                <a:gdLst>
                  <a:gd name="T0" fmla="*/ 73 w 73"/>
                  <a:gd name="T1" fmla="*/ 0 h 74"/>
                  <a:gd name="T2" fmla="*/ 72 w 73"/>
                  <a:gd name="T3" fmla="*/ 3 h 74"/>
                  <a:gd name="T4" fmla="*/ 70 w 73"/>
                  <a:gd name="T5" fmla="*/ 12 h 74"/>
                  <a:gd name="T6" fmla="*/ 65 w 73"/>
                  <a:gd name="T7" fmla="*/ 23 h 74"/>
                  <a:gd name="T8" fmla="*/ 59 w 73"/>
                  <a:gd name="T9" fmla="*/ 37 h 74"/>
                  <a:gd name="T10" fmla="*/ 48 w 73"/>
                  <a:gd name="T11" fmla="*/ 50 h 74"/>
                  <a:gd name="T12" fmla="*/ 36 w 73"/>
                  <a:gd name="T13" fmla="*/ 60 h 74"/>
                  <a:gd name="T14" fmla="*/ 23 w 73"/>
                  <a:gd name="T15" fmla="*/ 67 h 74"/>
                  <a:gd name="T16" fmla="*/ 12 w 73"/>
                  <a:gd name="T17" fmla="*/ 71 h 74"/>
                  <a:gd name="T18" fmla="*/ 3 w 73"/>
                  <a:gd name="T19" fmla="*/ 74 h 74"/>
                  <a:gd name="T20" fmla="*/ 0 w 73"/>
                  <a:gd name="T21" fmla="*/ 74 h 74"/>
                  <a:gd name="T22" fmla="*/ 1 w 73"/>
                  <a:gd name="T23" fmla="*/ 70 h 74"/>
                  <a:gd name="T24" fmla="*/ 3 w 73"/>
                  <a:gd name="T25" fmla="*/ 63 h 74"/>
                  <a:gd name="T26" fmla="*/ 8 w 73"/>
                  <a:gd name="T27" fmla="*/ 51 h 74"/>
                  <a:gd name="T28" fmla="*/ 14 w 73"/>
                  <a:gd name="T29" fmla="*/ 38 h 74"/>
                  <a:gd name="T30" fmla="*/ 25 w 73"/>
                  <a:gd name="T31" fmla="*/ 25 h 74"/>
                  <a:gd name="T32" fmla="*/ 38 w 73"/>
                  <a:gd name="T33" fmla="*/ 14 h 74"/>
                  <a:gd name="T34" fmla="*/ 50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5" y="23"/>
                    </a:lnTo>
                    <a:lnTo>
                      <a:pt x="59" y="37"/>
                    </a:lnTo>
                    <a:lnTo>
                      <a:pt x="48" y="50"/>
                    </a:lnTo>
                    <a:lnTo>
                      <a:pt x="36" y="60"/>
                    </a:lnTo>
                    <a:lnTo>
                      <a:pt x="23" y="67"/>
                    </a:lnTo>
                    <a:lnTo>
                      <a:pt x="12" y="71"/>
                    </a:lnTo>
                    <a:lnTo>
                      <a:pt x="3" y="74"/>
                    </a:lnTo>
                    <a:lnTo>
                      <a:pt x="0" y="74"/>
                    </a:lnTo>
                    <a:lnTo>
                      <a:pt x="1" y="70"/>
                    </a:lnTo>
                    <a:lnTo>
                      <a:pt x="3" y="63"/>
                    </a:lnTo>
                    <a:lnTo>
                      <a:pt x="8" y="51"/>
                    </a:lnTo>
                    <a:lnTo>
                      <a:pt x="14" y="38"/>
                    </a:lnTo>
                    <a:lnTo>
                      <a:pt x="25" y="25"/>
                    </a:lnTo>
                    <a:lnTo>
                      <a:pt x="38" y="14"/>
                    </a:lnTo>
                    <a:lnTo>
                      <a:pt x="50"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3" name="Freeform 70"/>
              <p:cNvSpPr>
                <a:spLocks/>
              </p:cNvSpPr>
              <p:nvPr/>
            </p:nvSpPr>
            <p:spPr bwMode="auto">
              <a:xfrm>
                <a:off x="12" y="881"/>
                <a:ext cx="20" cy="6"/>
              </a:xfrm>
              <a:custGeom>
                <a:avLst/>
                <a:gdLst>
                  <a:gd name="T0" fmla="*/ 51 w 103"/>
                  <a:gd name="T1" fmla="*/ 0 h 34"/>
                  <a:gd name="T2" fmla="*/ 65 w 103"/>
                  <a:gd name="T3" fmla="*/ 1 h 34"/>
                  <a:gd name="T4" fmla="*/ 77 w 103"/>
                  <a:gd name="T5" fmla="*/ 4 h 34"/>
                  <a:gd name="T6" fmla="*/ 87 w 103"/>
                  <a:gd name="T7" fmla="*/ 8 h 34"/>
                  <a:gd name="T8" fmla="*/ 96 w 103"/>
                  <a:gd name="T9" fmla="*/ 13 h 34"/>
                  <a:gd name="T10" fmla="*/ 101 w 103"/>
                  <a:gd name="T11" fmla="*/ 16 h 34"/>
                  <a:gd name="T12" fmla="*/ 103 w 103"/>
                  <a:gd name="T13" fmla="*/ 17 h 34"/>
                  <a:gd name="T14" fmla="*/ 101 w 103"/>
                  <a:gd name="T15" fmla="*/ 19 h 34"/>
                  <a:gd name="T16" fmla="*/ 96 w 103"/>
                  <a:gd name="T17" fmla="*/ 21 h 34"/>
                  <a:gd name="T18" fmla="*/ 87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7 w 103"/>
                  <a:gd name="T33" fmla="*/ 21 h 34"/>
                  <a:gd name="T34" fmla="*/ 2 w 103"/>
                  <a:gd name="T35" fmla="*/ 19 h 34"/>
                  <a:gd name="T36" fmla="*/ 0 w 103"/>
                  <a:gd name="T37" fmla="*/ 17 h 34"/>
                  <a:gd name="T38" fmla="*/ 2 w 103"/>
                  <a:gd name="T39" fmla="*/ 16 h 34"/>
                  <a:gd name="T40" fmla="*/ 7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7" y="8"/>
                    </a:lnTo>
                    <a:lnTo>
                      <a:pt x="96" y="13"/>
                    </a:lnTo>
                    <a:lnTo>
                      <a:pt x="101" y="16"/>
                    </a:lnTo>
                    <a:lnTo>
                      <a:pt x="103" y="17"/>
                    </a:lnTo>
                    <a:lnTo>
                      <a:pt x="101" y="19"/>
                    </a:lnTo>
                    <a:lnTo>
                      <a:pt x="96" y="21"/>
                    </a:lnTo>
                    <a:lnTo>
                      <a:pt x="87" y="26"/>
                    </a:lnTo>
                    <a:lnTo>
                      <a:pt x="77" y="30"/>
                    </a:lnTo>
                    <a:lnTo>
                      <a:pt x="65" y="33"/>
                    </a:lnTo>
                    <a:lnTo>
                      <a:pt x="51" y="34"/>
                    </a:lnTo>
                    <a:lnTo>
                      <a:pt x="37" y="33"/>
                    </a:lnTo>
                    <a:lnTo>
                      <a:pt x="25" y="30"/>
                    </a:lnTo>
                    <a:lnTo>
                      <a:pt x="15" y="26"/>
                    </a:lnTo>
                    <a:lnTo>
                      <a:pt x="7" y="21"/>
                    </a:lnTo>
                    <a:lnTo>
                      <a:pt x="2" y="19"/>
                    </a:lnTo>
                    <a:lnTo>
                      <a:pt x="0" y="17"/>
                    </a:lnTo>
                    <a:lnTo>
                      <a:pt x="2" y="16"/>
                    </a:lnTo>
                    <a:lnTo>
                      <a:pt x="7"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4" name="Freeform 71"/>
              <p:cNvSpPr>
                <a:spLocks/>
              </p:cNvSpPr>
              <p:nvPr/>
            </p:nvSpPr>
            <p:spPr bwMode="auto">
              <a:xfrm>
                <a:off x="3" y="858"/>
                <a:ext cx="7" cy="21"/>
              </a:xfrm>
              <a:custGeom>
                <a:avLst/>
                <a:gdLst>
                  <a:gd name="T0" fmla="*/ 17 w 34"/>
                  <a:gd name="T1" fmla="*/ 0 h 104"/>
                  <a:gd name="T2" fmla="*/ 18 w 34"/>
                  <a:gd name="T3" fmla="*/ 3 h 104"/>
                  <a:gd name="T4" fmla="*/ 21 w 34"/>
                  <a:gd name="T5" fmla="*/ 8 h 104"/>
                  <a:gd name="T6" fmla="*/ 26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6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9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9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6" y="16"/>
                    </a:lnTo>
                    <a:lnTo>
                      <a:pt x="30" y="26"/>
                    </a:lnTo>
                    <a:lnTo>
                      <a:pt x="33" y="38"/>
                    </a:lnTo>
                    <a:lnTo>
                      <a:pt x="34" y="52"/>
                    </a:lnTo>
                    <a:lnTo>
                      <a:pt x="33" y="66"/>
                    </a:lnTo>
                    <a:lnTo>
                      <a:pt x="30" y="78"/>
                    </a:lnTo>
                    <a:lnTo>
                      <a:pt x="26" y="89"/>
                    </a:lnTo>
                    <a:lnTo>
                      <a:pt x="21" y="98"/>
                    </a:lnTo>
                    <a:lnTo>
                      <a:pt x="18" y="102"/>
                    </a:lnTo>
                    <a:lnTo>
                      <a:pt x="17" y="104"/>
                    </a:lnTo>
                    <a:lnTo>
                      <a:pt x="16" y="102"/>
                    </a:lnTo>
                    <a:lnTo>
                      <a:pt x="13" y="98"/>
                    </a:lnTo>
                    <a:lnTo>
                      <a:pt x="9" y="89"/>
                    </a:lnTo>
                    <a:lnTo>
                      <a:pt x="4" y="78"/>
                    </a:lnTo>
                    <a:lnTo>
                      <a:pt x="1" y="66"/>
                    </a:lnTo>
                    <a:lnTo>
                      <a:pt x="0" y="52"/>
                    </a:lnTo>
                    <a:lnTo>
                      <a:pt x="1" y="38"/>
                    </a:lnTo>
                    <a:lnTo>
                      <a:pt x="4" y="26"/>
                    </a:lnTo>
                    <a:lnTo>
                      <a:pt x="9"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5" name="Freeform 72"/>
              <p:cNvSpPr>
                <a:spLocks/>
              </p:cNvSpPr>
              <p:nvPr/>
            </p:nvSpPr>
            <p:spPr bwMode="auto">
              <a:xfrm>
                <a:off x="-12" y="888"/>
                <a:ext cx="15" cy="14"/>
              </a:xfrm>
              <a:custGeom>
                <a:avLst/>
                <a:gdLst>
                  <a:gd name="T0" fmla="*/ 73 w 73"/>
                  <a:gd name="T1" fmla="*/ 0 h 74"/>
                  <a:gd name="T2" fmla="*/ 72 w 73"/>
                  <a:gd name="T3" fmla="*/ 3 h 74"/>
                  <a:gd name="T4" fmla="*/ 70 w 73"/>
                  <a:gd name="T5" fmla="*/ 12 h 74"/>
                  <a:gd name="T6" fmla="*/ 66 w 73"/>
                  <a:gd name="T7" fmla="*/ 24 h 74"/>
                  <a:gd name="T8" fmla="*/ 59 w 73"/>
                  <a:gd name="T9" fmla="*/ 37 h 74"/>
                  <a:gd name="T10" fmla="*/ 48 w 73"/>
                  <a:gd name="T11" fmla="*/ 50 h 74"/>
                  <a:gd name="T12" fmla="*/ 36 w 73"/>
                  <a:gd name="T13" fmla="*/ 60 h 74"/>
                  <a:gd name="T14" fmla="*/ 23 w 73"/>
                  <a:gd name="T15" fmla="*/ 67 h 74"/>
                  <a:gd name="T16" fmla="*/ 11 w 73"/>
                  <a:gd name="T17" fmla="*/ 71 h 74"/>
                  <a:gd name="T18" fmla="*/ 4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8 w 73"/>
                  <a:gd name="T33" fmla="*/ 14 h 74"/>
                  <a:gd name="T34" fmla="*/ 51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6" y="24"/>
                    </a:lnTo>
                    <a:lnTo>
                      <a:pt x="59" y="37"/>
                    </a:lnTo>
                    <a:lnTo>
                      <a:pt x="48" y="50"/>
                    </a:lnTo>
                    <a:lnTo>
                      <a:pt x="36" y="60"/>
                    </a:lnTo>
                    <a:lnTo>
                      <a:pt x="23" y="67"/>
                    </a:lnTo>
                    <a:lnTo>
                      <a:pt x="11" y="71"/>
                    </a:lnTo>
                    <a:lnTo>
                      <a:pt x="4" y="74"/>
                    </a:lnTo>
                    <a:lnTo>
                      <a:pt x="0" y="74"/>
                    </a:lnTo>
                    <a:lnTo>
                      <a:pt x="0" y="70"/>
                    </a:lnTo>
                    <a:lnTo>
                      <a:pt x="3" y="63"/>
                    </a:lnTo>
                    <a:lnTo>
                      <a:pt x="7" y="51"/>
                    </a:lnTo>
                    <a:lnTo>
                      <a:pt x="14" y="38"/>
                    </a:lnTo>
                    <a:lnTo>
                      <a:pt x="25" y="25"/>
                    </a:lnTo>
                    <a:lnTo>
                      <a:pt x="38" y="14"/>
                    </a:lnTo>
                    <a:lnTo>
                      <a:pt x="51"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6" name="Freeform 73"/>
              <p:cNvSpPr>
                <a:spLocks/>
              </p:cNvSpPr>
              <p:nvPr/>
            </p:nvSpPr>
            <p:spPr bwMode="auto">
              <a:xfrm>
                <a:off x="-19" y="881"/>
                <a:ext cx="21" cy="6"/>
              </a:xfrm>
              <a:custGeom>
                <a:avLst/>
                <a:gdLst>
                  <a:gd name="T0" fmla="*/ 51 w 103"/>
                  <a:gd name="T1" fmla="*/ 0 h 34"/>
                  <a:gd name="T2" fmla="*/ 65 w 103"/>
                  <a:gd name="T3" fmla="*/ 1 h 34"/>
                  <a:gd name="T4" fmla="*/ 77 w 103"/>
                  <a:gd name="T5" fmla="*/ 4 h 34"/>
                  <a:gd name="T6" fmla="*/ 88 w 103"/>
                  <a:gd name="T7" fmla="*/ 8 h 34"/>
                  <a:gd name="T8" fmla="*/ 95 w 103"/>
                  <a:gd name="T9" fmla="*/ 13 h 34"/>
                  <a:gd name="T10" fmla="*/ 100 w 103"/>
                  <a:gd name="T11" fmla="*/ 16 h 34"/>
                  <a:gd name="T12" fmla="*/ 103 w 103"/>
                  <a:gd name="T13" fmla="*/ 17 h 34"/>
                  <a:gd name="T14" fmla="*/ 100 w 103"/>
                  <a:gd name="T15" fmla="*/ 19 h 34"/>
                  <a:gd name="T16" fmla="*/ 95 w 103"/>
                  <a:gd name="T17" fmla="*/ 21 h 34"/>
                  <a:gd name="T18" fmla="*/ 88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6 w 103"/>
                  <a:gd name="T33" fmla="*/ 21 h 34"/>
                  <a:gd name="T34" fmla="*/ 1 w 103"/>
                  <a:gd name="T35" fmla="*/ 19 h 34"/>
                  <a:gd name="T36" fmla="*/ 0 w 103"/>
                  <a:gd name="T37" fmla="*/ 17 h 34"/>
                  <a:gd name="T38" fmla="*/ 1 w 103"/>
                  <a:gd name="T39" fmla="*/ 16 h 34"/>
                  <a:gd name="T40" fmla="*/ 6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8" y="8"/>
                    </a:lnTo>
                    <a:lnTo>
                      <a:pt x="95" y="13"/>
                    </a:lnTo>
                    <a:lnTo>
                      <a:pt x="100" y="16"/>
                    </a:lnTo>
                    <a:lnTo>
                      <a:pt x="103" y="17"/>
                    </a:lnTo>
                    <a:lnTo>
                      <a:pt x="100" y="19"/>
                    </a:lnTo>
                    <a:lnTo>
                      <a:pt x="95" y="21"/>
                    </a:lnTo>
                    <a:lnTo>
                      <a:pt x="88" y="26"/>
                    </a:lnTo>
                    <a:lnTo>
                      <a:pt x="77" y="30"/>
                    </a:lnTo>
                    <a:lnTo>
                      <a:pt x="65" y="33"/>
                    </a:lnTo>
                    <a:lnTo>
                      <a:pt x="51" y="34"/>
                    </a:lnTo>
                    <a:lnTo>
                      <a:pt x="37" y="33"/>
                    </a:lnTo>
                    <a:lnTo>
                      <a:pt x="25" y="30"/>
                    </a:lnTo>
                    <a:lnTo>
                      <a:pt x="15" y="26"/>
                    </a:lnTo>
                    <a:lnTo>
                      <a:pt x="6" y="21"/>
                    </a:lnTo>
                    <a:lnTo>
                      <a:pt x="1" y="19"/>
                    </a:lnTo>
                    <a:lnTo>
                      <a:pt x="0" y="17"/>
                    </a:lnTo>
                    <a:lnTo>
                      <a:pt x="1" y="16"/>
                    </a:lnTo>
                    <a:lnTo>
                      <a:pt x="6"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87" name="Freeform 74"/>
              <p:cNvSpPr>
                <a:spLocks noEditPoints="1"/>
              </p:cNvSpPr>
              <p:nvPr/>
            </p:nvSpPr>
            <p:spPr bwMode="auto">
              <a:xfrm>
                <a:off x="-351" y="477"/>
                <a:ext cx="565" cy="676"/>
              </a:xfrm>
              <a:custGeom>
                <a:avLst/>
                <a:gdLst>
                  <a:gd name="T0" fmla="*/ 1034 w 2824"/>
                  <a:gd name="T1" fmla="*/ 2732 h 3376"/>
                  <a:gd name="T2" fmla="*/ 1128 w 2824"/>
                  <a:gd name="T3" fmla="*/ 2875 h 3376"/>
                  <a:gd name="T4" fmla="*/ 1610 w 2824"/>
                  <a:gd name="T5" fmla="*/ 2894 h 3376"/>
                  <a:gd name="T6" fmla="*/ 1747 w 2824"/>
                  <a:gd name="T7" fmla="*/ 2741 h 3376"/>
                  <a:gd name="T8" fmla="*/ 1516 w 2824"/>
                  <a:gd name="T9" fmla="*/ 2609 h 3376"/>
                  <a:gd name="T10" fmla="*/ 1366 w 2824"/>
                  <a:gd name="T11" fmla="*/ 2653 h 3376"/>
                  <a:gd name="T12" fmla="*/ 2367 w 2824"/>
                  <a:gd name="T13" fmla="*/ 2135 h 3376"/>
                  <a:gd name="T14" fmla="*/ 1578 w 2824"/>
                  <a:gd name="T15" fmla="*/ 2104 h 3376"/>
                  <a:gd name="T16" fmla="*/ 1946 w 2824"/>
                  <a:gd name="T17" fmla="*/ 2193 h 3376"/>
                  <a:gd name="T18" fmla="*/ 1881 w 2824"/>
                  <a:gd name="T19" fmla="*/ 1828 h 3376"/>
                  <a:gd name="T20" fmla="*/ 1527 w 2824"/>
                  <a:gd name="T21" fmla="*/ 1953 h 3376"/>
                  <a:gd name="T22" fmla="*/ 1789 w 2824"/>
                  <a:gd name="T23" fmla="*/ 2310 h 3376"/>
                  <a:gd name="T24" fmla="*/ 2054 w 2824"/>
                  <a:gd name="T25" fmla="*/ 1967 h 3376"/>
                  <a:gd name="T26" fmla="*/ 1959 w 2824"/>
                  <a:gd name="T27" fmla="*/ 2204 h 3376"/>
                  <a:gd name="T28" fmla="*/ 1562 w 2824"/>
                  <a:gd name="T29" fmla="*/ 2109 h 3376"/>
                  <a:gd name="T30" fmla="*/ 1816 w 2824"/>
                  <a:gd name="T31" fmla="*/ 1792 h 3376"/>
                  <a:gd name="T32" fmla="*/ 771 w 2824"/>
                  <a:gd name="T33" fmla="*/ 1852 h 3376"/>
                  <a:gd name="T34" fmla="*/ 863 w 2824"/>
                  <a:gd name="T35" fmla="*/ 2284 h 3376"/>
                  <a:gd name="T36" fmla="*/ 1249 w 2824"/>
                  <a:gd name="T37" fmla="*/ 2074 h 3376"/>
                  <a:gd name="T38" fmla="*/ 2471 w 2824"/>
                  <a:gd name="T39" fmla="*/ 1756 h 3376"/>
                  <a:gd name="T40" fmla="*/ 2628 w 2824"/>
                  <a:gd name="T41" fmla="*/ 1358 h 3376"/>
                  <a:gd name="T42" fmla="*/ 1918 w 2824"/>
                  <a:gd name="T43" fmla="*/ 1168 h 3376"/>
                  <a:gd name="T44" fmla="*/ 2014 w 2824"/>
                  <a:gd name="T45" fmla="*/ 1373 h 3376"/>
                  <a:gd name="T46" fmla="*/ 2228 w 2824"/>
                  <a:gd name="T47" fmla="*/ 1512 h 3376"/>
                  <a:gd name="T48" fmla="*/ 1992 w 2824"/>
                  <a:gd name="T49" fmla="*/ 1446 h 3376"/>
                  <a:gd name="T50" fmla="*/ 1917 w 2824"/>
                  <a:gd name="T51" fmla="*/ 1773 h 3376"/>
                  <a:gd name="T52" fmla="*/ 2121 w 2824"/>
                  <a:gd name="T53" fmla="*/ 1718 h 3376"/>
                  <a:gd name="T54" fmla="*/ 2271 w 2824"/>
                  <a:gd name="T55" fmla="*/ 1634 h 3376"/>
                  <a:gd name="T56" fmla="*/ 2185 w 2824"/>
                  <a:gd name="T57" fmla="*/ 1962 h 3376"/>
                  <a:gd name="T58" fmla="*/ 2499 w 2824"/>
                  <a:gd name="T59" fmla="*/ 2058 h 3376"/>
                  <a:gd name="T60" fmla="*/ 2409 w 2824"/>
                  <a:gd name="T61" fmla="*/ 1769 h 3376"/>
                  <a:gd name="T62" fmla="*/ 2426 w 2824"/>
                  <a:gd name="T63" fmla="*/ 1646 h 3376"/>
                  <a:gd name="T64" fmla="*/ 2729 w 2824"/>
                  <a:gd name="T65" fmla="*/ 1791 h 3376"/>
                  <a:gd name="T66" fmla="*/ 2652 w 2824"/>
                  <a:gd name="T67" fmla="*/ 1484 h 3376"/>
                  <a:gd name="T68" fmla="*/ 2367 w 2824"/>
                  <a:gd name="T69" fmla="*/ 1523 h 3376"/>
                  <a:gd name="T70" fmla="*/ 2532 w 2824"/>
                  <a:gd name="T71" fmla="*/ 1310 h 3376"/>
                  <a:gd name="T72" fmla="*/ 2444 w 2824"/>
                  <a:gd name="T73" fmla="*/ 1053 h 3376"/>
                  <a:gd name="T74" fmla="*/ 2236 w 2824"/>
                  <a:gd name="T75" fmla="*/ 1175 h 3376"/>
                  <a:gd name="T76" fmla="*/ 2283 w 2824"/>
                  <a:gd name="T77" fmla="*/ 1449 h 3376"/>
                  <a:gd name="T78" fmla="*/ 2148 w 2824"/>
                  <a:gd name="T79" fmla="*/ 1172 h 3376"/>
                  <a:gd name="T80" fmla="*/ 1277 w 2824"/>
                  <a:gd name="T81" fmla="*/ 828 h 3376"/>
                  <a:gd name="T82" fmla="*/ 1383 w 2824"/>
                  <a:gd name="T83" fmla="*/ 980 h 3376"/>
                  <a:gd name="T84" fmla="*/ 2028 w 2824"/>
                  <a:gd name="T85" fmla="*/ 967 h 3376"/>
                  <a:gd name="T86" fmla="*/ 452 w 2824"/>
                  <a:gd name="T87" fmla="*/ 638 h 3376"/>
                  <a:gd name="T88" fmla="*/ 159 w 2824"/>
                  <a:gd name="T89" fmla="*/ 1657 h 3376"/>
                  <a:gd name="T90" fmla="*/ 423 w 2824"/>
                  <a:gd name="T91" fmla="*/ 1749 h 3376"/>
                  <a:gd name="T92" fmla="*/ 908 w 2824"/>
                  <a:gd name="T93" fmla="*/ 898 h 3376"/>
                  <a:gd name="T94" fmla="*/ 1383 w 2824"/>
                  <a:gd name="T95" fmla="*/ 133 h 3376"/>
                  <a:gd name="T96" fmla="*/ 679 w 2824"/>
                  <a:gd name="T97" fmla="*/ 463 h 3376"/>
                  <a:gd name="T98" fmla="*/ 1835 w 2824"/>
                  <a:gd name="T99" fmla="*/ 641 h 3376"/>
                  <a:gd name="T100" fmla="*/ 2550 w 2824"/>
                  <a:gd name="T101" fmla="*/ 1057 h 3376"/>
                  <a:gd name="T102" fmla="*/ 2103 w 2824"/>
                  <a:gd name="T103" fmla="*/ 365 h 3376"/>
                  <a:gd name="T104" fmla="*/ 1662 w 2824"/>
                  <a:gd name="T105" fmla="*/ 29 h 3376"/>
                  <a:gd name="T106" fmla="*/ 2577 w 2824"/>
                  <a:gd name="T107" fmla="*/ 693 h 3376"/>
                  <a:gd name="T108" fmla="*/ 2809 w 2824"/>
                  <a:gd name="T109" fmla="*/ 1544 h 3376"/>
                  <a:gd name="T110" fmla="*/ 2682 w 2824"/>
                  <a:gd name="T111" fmla="*/ 1949 h 3376"/>
                  <a:gd name="T112" fmla="*/ 2307 w 2824"/>
                  <a:gd name="T113" fmla="*/ 2436 h 3376"/>
                  <a:gd name="T114" fmla="*/ 1768 w 2824"/>
                  <a:gd name="T115" fmla="*/ 3195 h 3376"/>
                  <a:gd name="T116" fmla="*/ 1232 w 2824"/>
                  <a:gd name="T117" fmla="*/ 3338 h 3376"/>
                  <a:gd name="T118" fmla="*/ 628 w 2824"/>
                  <a:gd name="T119" fmla="*/ 2782 h 3376"/>
                  <a:gd name="T120" fmla="*/ 75 w 2824"/>
                  <a:gd name="T121" fmla="*/ 1851 h 3376"/>
                  <a:gd name="T122" fmla="*/ 189 w 2824"/>
                  <a:gd name="T123" fmla="*/ 693 h 3376"/>
                  <a:gd name="T124" fmla="*/ 1105 w 2824"/>
                  <a:gd name="T125" fmla="*/ 29 h 3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24" h="3376">
                    <a:moveTo>
                      <a:pt x="1263" y="2608"/>
                    </a:moveTo>
                    <a:lnTo>
                      <a:pt x="1252" y="2609"/>
                    </a:lnTo>
                    <a:lnTo>
                      <a:pt x="1237" y="2613"/>
                    </a:lnTo>
                    <a:lnTo>
                      <a:pt x="1220" y="2620"/>
                    </a:lnTo>
                    <a:lnTo>
                      <a:pt x="1201" y="2629"/>
                    </a:lnTo>
                    <a:lnTo>
                      <a:pt x="1180" y="2640"/>
                    </a:lnTo>
                    <a:lnTo>
                      <a:pt x="1157" y="2653"/>
                    </a:lnTo>
                    <a:lnTo>
                      <a:pt x="1135" y="2667"/>
                    </a:lnTo>
                    <a:lnTo>
                      <a:pt x="1112" y="2680"/>
                    </a:lnTo>
                    <a:lnTo>
                      <a:pt x="1091" y="2694"/>
                    </a:lnTo>
                    <a:lnTo>
                      <a:pt x="1070" y="2708"/>
                    </a:lnTo>
                    <a:lnTo>
                      <a:pt x="1050" y="2721"/>
                    </a:lnTo>
                    <a:lnTo>
                      <a:pt x="1034" y="2732"/>
                    </a:lnTo>
                    <a:lnTo>
                      <a:pt x="1021" y="2742"/>
                    </a:lnTo>
                    <a:lnTo>
                      <a:pt x="1010" y="2749"/>
                    </a:lnTo>
                    <a:lnTo>
                      <a:pt x="1002" y="2755"/>
                    </a:lnTo>
                    <a:lnTo>
                      <a:pt x="1000" y="2756"/>
                    </a:lnTo>
                    <a:lnTo>
                      <a:pt x="1001" y="2758"/>
                    </a:lnTo>
                    <a:lnTo>
                      <a:pt x="1007" y="2764"/>
                    </a:lnTo>
                    <a:lnTo>
                      <a:pt x="1015" y="2774"/>
                    </a:lnTo>
                    <a:lnTo>
                      <a:pt x="1026" y="2787"/>
                    </a:lnTo>
                    <a:lnTo>
                      <a:pt x="1041" y="2803"/>
                    </a:lnTo>
                    <a:lnTo>
                      <a:pt x="1058" y="2819"/>
                    </a:lnTo>
                    <a:lnTo>
                      <a:pt x="1078" y="2838"/>
                    </a:lnTo>
                    <a:lnTo>
                      <a:pt x="1102" y="2857"/>
                    </a:lnTo>
                    <a:lnTo>
                      <a:pt x="1128" y="2875"/>
                    </a:lnTo>
                    <a:lnTo>
                      <a:pt x="1157" y="2894"/>
                    </a:lnTo>
                    <a:lnTo>
                      <a:pt x="1188" y="2911"/>
                    </a:lnTo>
                    <a:lnTo>
                      <a:pt x="1222" y="2926"/>
                    </a:lnTo>
                    <a:lnTo>
                      <a:pt x="1259" y="2939"/>
                    </a:lnTo>
                    <a:lnTo>
                      <a:pt x="1298" y="2949"/>
                    </a:lnTo>
                    <a:lnTo>
                      <a:pt x="1340" y="2955"/>
                    </a:lnTo>
                    <a:lnTo>
                      <a:pt x="1383" y="2957"/>
                    </a:lnTo>
                    <a:lnTo>
                      <a:pt x="1427" y="2955"/>
                    </a:lnTo>
                    <a:lnTo>
                      <a:pt x="1469" y="2949"/>
                    </a:lnTo>
                    <a:lnTo>
                      <a:pt x="1507" y="2939"/>
                    </a:lnTo>
                    <a:lnTo>
                      <a:pt x="1544" y="2926"/>
                    </a:lnTo>
                    <a:lnTo>
                      <a:pt x="1578" y="2911"/>
                    </a:lnTo>
                    <a:lnTo>
                      <a:pt x="1610" y="2894"/>
                    </a:lnTo>
                    <a:lnTo>
                      <a:pt x="1639" y="2875"/>
                    </a:lnTo>
                    <a:lnTo>
                      <a:pt x="1664" y="2857"/>
                    </a:lnTo>
                    <a:lnTo>
                      <a:pt x="1688" y="2838"/>
                    </a:lnTo>
                    <a:lnTo>
                      <a:pt x="1708" y="2819"/>
                    </a:lnTo>
                    <a:lnTo>
                      <a:pt x="1726" y="2803"/>
                    </a:lnTo>
                    <a:lnTo>
                      <a:pt x="1740" y="2787"/>
                    </a:lnTo>
                    <a:lnTo>
                      <a:pt x="1752" y="2774"/>
                    </a:lnTo>
                    <a:lnTo>
                      <a:pt x="1760" y="2764"/>
                    </a:lnTo>
                    <a:lnTo>
                      <a:pt x="1765" y="2758"/>
                    </a:lnTo>
                    <a:lnTo>
                      <a:pt x="1767" y="2756"/>
                    </a:lnTo>
                    <a:lnTo>
                      <a:pt x="1765" y="2754"/>
                    </a:lnTo>
                    <a:lnTo>
                      <a:pt x="1758" y="2749"/>
                    </a:lnTo>
                    <a:lnTo>
                      <a:pt x="1747" y="2741"/>
                    </a:lnTo>
                    <a:lnTo>
                      <a:pt x="1735" y="2730"/>
                    </a:lnTo>
                    <a:lnTo>
                      <a:pt x="1720" y="2718"/>
                    </a:lnTo>
                    <a:lnTo>
                      <a:pt x="1702" y="2704"/>
                    </a:lnTo>
                    <a:lnTo>
                      <a:pt x="1682" y="2689"/>
                    </a:lnTo>
                    <a:lnTo>
                      <a:pt x="1662" y="2675"/>
                    </a:lnTo>
                    <a:lnTo>
                      <a:pt x="1642" y="2660"/>
                    </a:lnTo>
                    <a:lnTo>
                      <a:pt x="1620" y="2647"/>
                    </a:lnTo>
                    <a:lnTo>
                      <a:pt x="1600" y="2634"/>
                    </a:lnTo>
                    <a:lnTo>
                      <a:pt x="1581" y="2623"/>
                    </a:lnTo>
                    <a:lnTo>
                      <a:pt x="1563" y="2615"/>
                    </a:lnTo>
                    <a:lnTo>
                      <a:pt x="1546" y="2610"/>
                    </a:lnTo>
                    <a:lnTo>
                      <a:pt x="1533" y="2608"/>
                    </a:lnTo>
                    <a:lnTo>
                      <a:pt x="1516" y="2609"/>
                    </a:lnTo>
                    <a:lnTo>
                      <a:pt x="1498" y="2613"/>
                    </a:lnTo>
                    <a:lnTo>
                      <a:pt x="1478" y="2619"/>
                    </a:lnTo>
                    <a:lnTo>
                      <a:pt x="1460" y="2625"/>
                    </a:lnTo>
                    <a:lnTo>
                      <a:pt x="1443" y="2633"/>
                    </a:lnTo>
                    <a:lnTo>
                      <a:pt x="1427" y="2640"/>
                    </a:lnTo>
                    <a:lnTo>
                      <a:pt x="1412" y="2648"/>
                    </a:lnTo>
                    <a:lnTo>
                      <a:pt x="1401" y="2655"/>
                    </a:lnTo>
                    <a:lnTo>
                      <a:pt x="1391" y="2661"/>
                    </a:lnTo>
                    <a:lnTo>
                      <a:pt x="1386" y="2664"/>
                    </a:lnTo>
                    <a:lnTo>
                      <a:pt x="1383" y="2665"/>
                    </a:lnTo>
                    <a:lnTo>
                      <a:pt x="1381" y="2664"/>
                    </a:lnTo>
                    <a:lnTo>
                      <a:pt x="1376" y="2660"/>
                    </a:lnTo>
                    <a:lnTo>
                      <a:pt x="1366" y="2653"/>
                    </a:lnTo>
                    <a:lnTo>
                      <a:pt x="1356" y="2647"/>
                    </a:lnTo>
                    <a:lnTo>
                      <a:pt x="1342" y="2638"/>
                    </a:lnTo>
                    <a:lnTo>
                      <a:pt x="1327" y="2629"/>
                    </a:lnTo>
                    <a:lnTo>
                      <a:pt x="1311" y="2622"/>
                    </a:lnTo>
                    <a:lnTo>
                      <a:pt x="1295" y="2615"/>
                    </a:lnTo>
                    <a:lnTo>
                      <a:pt x="1279" y="2610"/>
                    </a:lnTo>
                    <a:lnTo>
                      <a:pt x="1263" y="2608"/>
                    </a:lnTo>
                    <a:close/>
                    <a:moveTo>
                      <a:pt x="2367" y="2135"/>
                    </a:moveTo>
                    <a:lnTo>
                      <a:pt x="2365" y="2159"/>
                    </a:lnTo>
                    <a:lnTo>
                      <a:pt x="2363" y="2183"/>
                    </a:lnTo>
                    <a:lnTo>
                      <a:pt x="2379" y="2159"/>
                    </a:lnTo>
                    <a:lnTo>
                      <a:pt x="2395" y="2136"/>
                    </a:lnTo>
                    <a:lnTo>
                      <a:pt x="2367" y="2135"/>
                    </a:lnTo>
                    <a:close/>
                    <a:moveTo>
                      <a:pt x="1789" y="1809"/>
                    </a:moveTo>
                    <a:lnTo>
                      <a:pt x="1753" y="1811"/>
                    </a:lnTo>
                    <a:lnTo>
                      <a:pt x="1719" y="1819"/>
                    </a:lnTo>
                    <a:lnTo>
                      <a:pt x="1687" y="1833"/>
                    </a:lnTo>
                    <a:lnTo>
                      <a:pt x="1658" y="1852"/>
                    </a:lnTo>
                    <a:lnTo>
                      <a:pt x="1631" y="1874"/>
                    </a:lnTo>
                    <a:lnTo>
                      <a:pt x="1610" y="1900"/>
                    </a:lnTo>
                    <a:lnTo>
                      <a:pt x="1592" y="1930"/>
                    </a:lnTo>
                    <a:lnTo>
                      <a:pt x="1578" y="1962"/>
                    </a:lnTo>
                    <a:lnTo>
                      <a:pt x="1569" y="1997"/>
                    </a:lnTo>
                    <a:lnTo>
                      <a:pt x="1566" y="2033"/>
                    </a:lnTo>
                    <a:lnTo>
                      <a:pt x="1569" y="2070"/>
                    </a:lnTo>
                    <a:lnTo>
                      <a:pt x="1578" y="2104"/>
                    </a:lnTo>
                    <a:lnTo>
                      <a:pt x="1592" y="2136"/>
                    </a:lnTo>
                    <a:lnTo>
                      <a:pt x="1610" y="2166"/>
                    </a:lnTo>
                    <a:lnTo>
                      <a:pt x="1631" y="2193"/>
                    </a:lnTo>
                    <a:lnTo>
                      <a:pt x="1658" y="2214"/>
                    </a:lnTo>
                    <a:lnTo>
                      <a:pt x="1687" y="2232"/>
                    </a:lnTo>
                    <a:lnTo>
                      <a:pt x="1719" y="2247"/>
                    </a:lnTo>
                    <a:lnTo>
                      <a:pt x="1753" y="2255"/>
                    </a:lnTo>
                    <a:lnTo>
                      <a:pt x="1789" y="2258"/>
                    </a:lnTo>
                    <a:lnTo>
                      <a:pt x="1825" y="2255"/>
                    </a:lnTo>
                    <a:lnTo>
                      <a:pt x="1860" y="2247"/>
                    </a:lnTo>
                    <a:lnTo>
                      <a:pt x="1892" y="2232"/>
                    </a:lnTo>
                    <a:lnTo>
                      <a:pt x="1920" y="2214"/>
                    </a:lnTo>
                    <a:lnTo>
                      <a:pt x="1946" y="2193"/>
                    </a:lnTo>
                    <a:lnTo>
                      <a:pt x="1968" y="2166"/>
                    </a:lnTo>
                    <a:lnTo>
                      <a:pt x="1987" y="2136"/>
                    </a:lnTo>
                    <a:lnTo>
                      <a:pt x="2001" y="2104"/>
                    </a:lnTo>
                    <a:lnTo>
                      <a:pt x="2009" y="2070"/>
                    </a:lnTo>
                    <a:lnTo>
                      <a:pt x="2011" y="2033"/>
                    </a:lnTo>
                    <a:lnTo>
                      <a:pt x="2009" y="2001"/>
                    </a:lnTo>
                    <a:lnTo>
                      <a:pt x="2003" y="1969"/>
                    </a:lnTo>
                    <a:lnTo>
                      <a:pt x="1991" y="1940"/>
                    </a:lnTo>
                    <a:lnTo>
                      <a:pt x="1977" y="1913"/>
                    </a:lnTo>
                    <a:lnTo>
                      <a:pt x="1950" y="1897"/>
                    </a:lnTo>
                    <a:lnTo>
                      <a:pt x="1926" y="1878"/>
                    </a:lnTo>
                    <a:lnTo>
                      <a:pt x="1902" y="1855"/>
                    </a:lnTo>
                    <a:lnTo>
                      <a:pt x="1881" y="1828"/>
                    </a:lnTo>
                    <a:lnTo>
                      <a:pt x="1852" y="1817"/>
                    </a:lnTo>
                    <a:lnTo>
                      <a:pt x="1821" y="1811"/>
                    </a:lnTo>
                    <a:lnTo>
                      <a:pt x="1789" y="1809"/>
                    </a:lnTo>
                    <a:close/>
                    <a:moveTo>
                      <a:pt x="1789" y="1757"/>
                    </a:moveTo>
                    <a:lnTo>
                      <a:pt x="1749" y="1759"/>
                    </a:lnTo>
                    <a:lnTo>
                      <a:pt x="1710" y="1768"/>
                    </a:lnTo>
                    <a:lnTo>
                      <a:pt x="1674" y="1782"/>
                    </a:lnTo>
                    <a:lnTo>
                      <a:pt x="1640" y="1801"/>
                    </a:lnTo>
                    <a:lnTo>
                      <a:pt x="1610" y="1825"/>
                    </a:lnTo>
                    <a:lnTo>
                      <a:pt x="1582" y="1852"/>
                    </a:lnTo>
                    <a:lnTo>
                      <a:pt x="1560" y="1883"/>
                    </a:lnTo>
                    <a:lnTo>
                      <a:pt x="1540" y="1916"/>
                    </a:lnTo>
                    <a:lnTo>
                      <a:pt x="1527" y="1953"/>
                    </a:lnTo>
                    <a:lnTo>
                      <a:pt x="1518" y="1992"/>
                    </a:lnTo>
                    <a:lnTo>
                      <a:pt x="1515" y="2033"/>
                    </a:lnTo>
                    <a:lnTo>
                      <a:pt x="1518" y="2074"/>
                    </a:lnTo>
                    <a:lnTo>
                      <a:pt x="1527" y="2113"/>
                    </a:lnTo>
                    <a:lnTo>
                      <a:pt x="1540" y="2149"/>
                    </a:lnTo>
                    <a:lnTo>
                      <a:pt x="1560" y="2184"/>
                    </a:lnTo>
                    <a:lnTo>
                      <a:pt x="1582" y="2214"/>
                    </a:lnTo>
                    <a:lnTo>
                      <a:pt x="1610" y="2242"/>
                    </a:lnTo>
                    <a:lnTo>
                      <a:pt x="1640" y="2265"/>
                    </a:lnTo>
                    <a:lnTo>
                      <a:pt x="1674" y="2284"/>
                    </a:lnTo>
                    <a:lnTo>
                      <a:pt x="1710" y="2298"/>
                    </a:lnTo>
                    <a:lnTo>
                      <a:pt x="1749" y="2307"/>
                    </a:lnTo>
                    <a:lnTo>
                      <a:pt x="1789" y="2310"/>
                    </a:lnTo>
                    <a:lnTo>
                      <a:pt x="1830" y="2307"/>
                    </a:lnTo>
                    <a:lnTo>
                      <a:pt x="1868" y="2298"/>
                    </a:lnTo>
                    <a:lnTo>
                      <a:pt x="1904" y="2284"/>
                    </a:lnTo>
                    <a:lnTo>
                      <a:pt x="1939" y="2265"/>
                    </a:lnTo>
                    <a:lnTo>
                      <a:pt x="1968" y="2242"/>
                    </a:lnTo>
                    <a:lnTo>
                      <a:pt x="1995" y="2214"/>
                    </a:lnTo>
                    <a:lnTo>
                      <a:pt x="2019" y="2184"/>
                    </a:lnTo>
                    <a:lnTo>
                      <a:pt x="2038" y="2149"/>
                    </a:lnTo>
                    <a:lnTo>
                      <a:pt x="2052" y="2113"/>
                    </a:lnTo>
                    <a:lnTo>
                      <a:pt x="2060" y="2074"/>
                    </a:lnTo>
                    <a:lnTo>
                      <a:pt x="2062" y="2033"/>
                    </a:lnTo>
                    <a:lnTo>
                      <a:pt x="2060" y="1999"/>
                    </a:lnTo>
                    <a:lnTo>
                      <a:pt x="2054" y="1967"/>
                    </a:lnTo>
                    <a:lnTo>
                      <a:pt x="2044" y="1936"/>
                    </a:lnTo>
                    <a:lnTo>
                      <a:pt x="2031" y="1933"/>
                    </a:lnTo>
                    <a:lnTo>
                      <a:pt x="2017" y="1928"/>
                    </a:lnTo>
                    <a:lnTo>
                      <a:pt x="2001" y="1922"/>
                    </a:lnTo>
                    <a:lnTo>
                      <a:pt x="2012" y="1948"/>
                    </a:lnTo>
                    <a:lnTo>
                      <a:pt x="2022" y="1975"/>
                    </a:lnTo>
                    <a:lnTo>
                      <a:pt x="2027" y="2004"/>
                    </a:lnTo>
                    <a:lnTo>
                      <a:pt x="2029" y="2033"/>
                    </a:lnTo>
                    <a:lnTo>
                      <a:pt x="2026" y="2073"/>
                    </a:lnTo>
                    <a:lnTo>
                      <a:pt x="2017" y="2109"/>
                    </a:lnTo>
                    <a:lnTo>
                      <a:pt x="2003" y="2144"/>
                    </a:lnTo>
                    <a:lnTo>
                      <a:pt x="1982" y="2176"/>
                    </a:lnTo>
                    <a:lnTo>
                      <a:pt x="1959" y="2204"/>
                    </a:lnTo>
                    <a:lnTo>
                      <a:pt x="1931" y="2228"/>
                    </a:lnTo>
                    <a:lnTo>
                      <a:pt x="1899" y="2248"/>
                    </a:lnTo>
                    <a:lnTo>
                      <a:pt x="1865" y="2263"/>
                    </a:lnTo>
                    <a:lnTo>
                      <a:pt x="1828" y="2272"/>
                    </a:lnTo>
                    <a:lnTo>
                      <a:pt x="1789" y="2275"/>
                    </a:lnTo>
                    <a:lnTo>
                      <a:pt x="1751" y="2272"/>
                    </a:lnTo>
                    <a:lnTo>
                      <a:pt x="1713" y="2263"/>
                    </a:lnTo>
                    <a:lnTo>
                      <a:pt x="1679" y="2248"/>
                    </a:lnTo>
                    <a:lnTo>
                      <a:pt x="1648" y="2228"/>
                    </a:lnTo>
                    <a:lnTo>
                      <a:pt x="1619" y="2204"/>
                    </a:lnTo>
                    <a:lnTo>
                      <a:pt x="1596" y="2176"/>
                    </a:lnTo>
                    <a:lnTo>
                      <a:pt x="1577" y="2144"/>
                    </a:lnTo>
                    <a:lnTo>
                      <a:pt x="1562" y="2109"/>
                    </a:lnTo>
                    <a:lnTo>
                      <a:pt x="1552" y="2073"/>
                    </a:lnTo>
                    <a:lnTo>
                      <a:pt x="1550" y="2033"/>
                    </a:lnTo>
                    <a:lnTo>
                      <a:pt x="1552" y="1994"/>
                    </a:lnTo>
                    <a:lnTo>
                      <a:pt x="1562" y="1956"/>
                    </a:lnTo>
                    <a:lnTo>
                      <a:pt x="1577" y="1922"/>
                    </a:lnTo>
                    <a:lnTo>
                      <a:pt x="1596" y="1891"/>
                    </a:lnTo>
                    <a:lnTo>
                      <a:pt x="1619" y="1862"/>
                    </a:lnTo>
                    <a:lnTo>
                      <a:pt x="1648" y="1838"/>
                    </a:lnTo>
                    <a:lnTo>
                      <a:pt x="1679" y="1818"/>
                    </a:lnTo>
                    <a:lnTo>
                      <a:pt x="1713" y="1803"/>
                    </a:lnTo>
                    <a:lnTo>
                      <a:pt x="1751" y="1794"/>
                    </a:lnTo>
                    <a:lnTo>
                      <a:pt x="1789" y="1791"/>
                    </a:lnTo>
                    <a:lnTo>
                      <a:pt x="1816" y="1792"/>
                    </a:lnTo>
                    <a:lnTo>
                      <a:pt x="1840" y="1798"/>
                    </a:lnTo>
                    <a:lnTo>
                      <a:pt x="1865" y="1804"/>
                    </a:lnTo>
                    <a:lnTo>
                      <a:pt x="1850" y="1782"/>
                    </a:lnTo>
                    <a:lnTo>
                      <a:pt x="1841" y="1762"/>
                    </a:lnTo>
                    <a:lnTo>
                      <a:pt x="1816" y="1758"/>
                    </a:lnTo>
                    <a:lnTo>
                      <a:pt x="1789" y="1757"/>
                    </a:lnTo>
                    <a:close/>
                    <a:moveTo>
                      <a:pt x="978" y="1757"/>
                    </a:moveTo>
                    <a:lnTo>
                      <a:pt x="937" y="1759"/>
                    </a:lnTo>
                    <a:lnTo>
                      <a:pt x="899" y="1768"/>
                    </a:lnTo>
                    <a:lnTo>
                      <a:pt x="863" y="1782"/>
                    </a:lnTo>
                    <a:lnTo>
                      <a:pt x="828" y="1801"/>
                    </a:lnTo>
                    <a:lnTo>
                      <a:pt x="798" y="1825"/>
                    </a:lnTo>
                    <a:lnTo>
                      <a:pt x="771" y="1852"/>
                    </a:lnTo>
                    <a:lnTo>
                      <a:pt x="748" y="1883"/>
                    </a:lnTo>
                    <a:lnTo>
                      <a:pt x="729" y="1916"/>
                    </a:lnTo>
                    <a:lnTo>
                      <a:pt x="715" y="1953"/>
                    </a:lnTo>
                    <a:lnTo>
                      <a:pt x="707" y="1992"/>
                    </a:lnTo>
                    <a:lnTo>
                      <a:pt x="703" y="2033"/>
                    </a:lnTo>
                    <a:lnTo>
                      <a:pt x="707" y="2074"/>
                    </a:lnTo>
                    <a:lnTo>
                      <a:pt x="715" y="2113"/>
                    </a:lnTo>
                    <a:lnTo>
                      <a:pt x="729" y="2149"/>
                    </a:lnTo>
                    <a:lnTo>
                      <a:pt x="748" y="2184"/>
                    </a:lnTo>
                    <a:lnTo>
                      <a:pt x="771" y="2214"/>
                    </a:lnTo>
                    <a:lnTo>
                      <a:pt x="798" y="2242"/>
                    </a:lnTo>
                    <a:lnTo>
                      <a:pt x="828" y="2265"/>
                    </a:lnTo>
                    <a:lnTo>
                      <a:pt x="863" y="2284"/>
                    </a:lnTo>
                    <a:lnTo>
                      <a:pt x="899" y="2298"/>
                    </a:lnTo>
                    <a:lnTo>
                      <a:pt x="937" y="2307"/>
                    </a:lnTo>
                    <a:lnTo>
                      <a:pt x="978" y="2310"/>
                    </a:lnTo>
                    <a:lnTo>
                      <a:pt x="1018" y="2307"/>
                    </a:lnTo>
                    <a:lnTo>
                      <a:pt x="1057" y="2298"/>
                    </a:lnTo>
                    <a:lnTo>
                      <a:pt x="1093" y="2284"/>
                    </a:lnTo>
                    <a:lnTo>
                      <a:pt x="1126" y="2265"/>
                    </a:lnTo>
                    <a:lnTo>
                      <a:pt x="1157" y="2242"/>
                    </a:lnTo>
                    <a:lnTo>
                      <a:pt x="1184" y="2214"/>
                    </a:lnTo>
                    <a:lnTo>
                      <a:pt x="1207" y="2184"/>
                    </a:lnTo>
                    <a:lnTo>
                      <a:pt x="1225" y="2149"/>
                    </a:lnTo>
                    <a:lnTo>
                      <a:pt x="1239" y="2113"/>
                    </a:lnTo>
                    <a:lnTo>
                      <a:pt x="1249" y="2074"/>
                    </a:lnTo>
                    <a:lnTo>
                      <a:pt x="1251" y="2033"/>
                    </a:lnTo>
                    <a:lnTo>
                      <a:pt x="1249" y="1992"/>
                    </a:lnTo>
                    <a:lnTo>
                      <a:pt x="1239" y="1953"/>
                    </a:lnTo>
                    <a:lnTo>
                      <a:pt x="1225" y="1916"/>
                    </a:lnTo>
                    <a:lnTo>
                      <a:pt x="1207" y="1883"/>
                    </a:lnTo>
                    <a:lnTo>
                      <a:pt x="1184" y="1852"/>
                    </a:lnTo>
                    <a:lnTo>
                      <a:pt x="1157" y="1825"/>
                    </a:lnTo>
                    <a:lnTo>
                      <a:pt x="1126" y="1801"/>
                    </a:lnTo>
                    <a:lnTo>
                      <a:pt x="1093" y="1782"/>
                    </a:lnTo>
                    <a:lnTo>
                      <a:pt x="1057" y="1768"/>
                    </a:lnTo>
                    <a:lnTo>
                      <a:pt x="1018" y="1759"/>
                    </a:lnTo>
                    <a:lnTo>
                      <a:pt x="978" y="1757"/>
                    </a:lnTo>
                    <a:close/>
                    <a:moveTo>
                      <a:pt x="2471" y="1756"/>
                    </a:moveTo>
                    <a:lnTo>
                      <a:pt x="2491" y="1801"/>
                    </a:lnTo>
                    <a:lnTo>
                      <a:pt x="2513" y="1844"/>
                    </a:lnTo>
                    <a:lnTo>
                      <a:pt x="2536" y="1883"/>
                    </a:lnTo>
                    <a:lnTo>
                      <a:pt x="2543" y="1865"/>
                    </a:lnTo>
                    <a:lnTo>
                      <a:pt x="2549" y="1847"/>
                    </a:lnTo>
                    <a:lnTo>
                      <a:pt x="2524" y="1812"/>
                    </a:lnTo>
                    <a:lnTo>
                      <a:pt x="2497" y="1782"/>
                    </a:lnTo>
                    <a:lnTo>
                      <a:pt x="2471" y="1756"/>
                    </a:lnTo>
                    <a:close/>
                    <a:moveTo>
                      <a:pt x="2509" y="1416"/>
                    </a:moveTo>
                    <a:lnTo>
                      <a:pt x="2501" y="1424"/>
                    </a:lnTo>
                    <a:lnTo>
                      <a:pt x="2513" y="1423"/>
                    </a:lnTo>
                    <a:lnTo>
                      <a:pt x="2509" y="1416"/>
                    </a:lnTo>
                    <a:close/>
                    <a:moveTo>
                      <a:pt x="2628" y="1358"/>
                    </a:moveTo>
                    <a:lnTo>
                      <a:pt x="2632" y="1365"/>
                    </a:lnTo>
                    <a:lnTo>
                      <a:pt x="2632" y="1358"/>
                    </a:lnTo>
                    <a:lnTo>
                      <a:pt x="2628" y="1358"/>
                    </a:lnTo>
                    <a:close/>
                    <a:moveTo>
                      <a:pt x="2166" y="1002"/>
                    </a:moveTo>
                    <a:lnTo>
                      <a:pt x="2129" y="1002"/>
                    </a:lnTo>
                    <a:lnTo>
                      <a:pt x="2094" y="1008"/>
                    </a:lnTo>
                    <a:lnTo>
                      <a:pt x="2061" y="1019"/>
                    </a:lnTo>
                    <a:lnTo>
                      <a:pt x="2030" y="1035"/>
                    </a:lnTo>
                    <a:lnTo>
                      <a:pt x="2003" y="1054"/>
                    </a:lnTo>
                    <a:lnTo>
                      <a:pt x="1977" y="1078"/>
                    </a:lnTo>
                    <a:lnTo>
                      <a:pt x="1955" y="1105"/>
                    </a:lnTo>
                    <a:lnTo>
                      <a:pt x="1935" y="1135"/>
                    </a:lnTo>
                    <a:lnTo>
                      <a:pt x="1918" y="1168"/>
                    </a:lnTo>
                    <a:lnTo>
                      <a:pt x="1905" y="1202"/>
                    </a:lnTo>
                    <a:lnTo>
                      <a:pt x="1895" y="1238"/>
                    </a:lnTo>
                    <a:lnTo>
                      <a:pt x="1888" y="1276"/>
                    </a:lnTo>
                    <a:lnTo>
                      <a:pt x="1885" y="1313"/>
                    </a:lnTo>
                    <a:lnTo>
                      <a:pt x="1886" y="1351"/>
                    </a:lnTo>
                    <a:lnTo>
                      <a:pt x="1892" y="1388"/>
                    </a:lnTo>
                    <a:lnTo>
                      <a:pt x="1902" y="1374"/>
                    </a:lnTo>
                    <a:lnTo>
                      <a:pt x="1916" y="1364"/>
                    </a:lnTo>
                    <a:lnTo>
                      <a:pt x="1932" y="1359"/>
                    </a:lnTo>
                    <a:lnTo>
                      <a:pt x="1951" y="1358"/>
                    </a:lnTo>
                    <a:lnTo>
                      <a:pt x="1971" y="1360"/>
                    </a:lnTo>
                    <a:lnTo>
                      <a:pt x="1992" y="1364"/>
                    </a:lnTo>
                    <a:lnTo>
                      <a:pt x="2014" y="1373"/>
                    </a:lnTo>
                    <a:lnTo>
                      <a:pt x="2038" y="1382"/>
                    </a:lnTo>
                    <a:lnTo>
                      <a:pt x="2060" y="1394"/>
                    </a:lnTo>
                    <a:lnTo>
                      <a:pt x="2084" y="1407"/>
                    </a:lnTo>
                    <a:lnTo>
                      <a:pt x="2106" y="1421"/>
                    </a:lnTo>
                    <a:lnTo>
                      <a:pt x="2128" y="1435"/>
                    </a:lnTo>
                    <a:lnTo>
                      <a:pt x="2148" y="1449"/>
                    </a:lnTo>
                    <a:lnTo>
                      <a:pt x="2167" y="1463"/>
                    </a:lnTo>
                    <a:lnTo>
                      <a:pt x="2184" y="1476"/>
                    </a:lnTo>
                    <a:lnTo>
                      <a:pt x="2199" y="1488"/>
                    </a:lnTo>
                    <a:lnTo>
                      <a:pt x="2211" y="1498"/>
                    </a:lnTo>
                    <a:lnTo>
                      <a:pt x="2219" y="1505"/>
                    </a:lnTo>
                    <a:lnTo>
                      <a:pt x="2226" y="1510"/>
                    </a:lnTo>
                    <a:lnTo>
                      <a:pt x="2228" y="1512"/>
                    </a:lnTo>
                    <a:lnTo>
                      <a:pt x="2226" y="1511"/>
                    </a:lnTo>
                    <a:lnTo>
                      <a:pt x="2218" y="1508"/>
                    </a:lnTo>
                    <a:lnTo>
                      <a:pt x="2209" y="1503"/>
                    </a:lnTo>
                    <a:lnTo>
                      <a:pt x="2195" y="1497"/>
                    </a:lnTo>
                    <a:lnTo>
                      <a:pt x="2178" y="1490"/>
                    </a:lnTo>
                    <a:lnTo>
                      <a:pt x="2159" y="1483"/>
                    </a:lnTo>
                    <a:lnTo>
                      <a:pt x="2137" y="1475"/>
                    </a:lnTo>
                    <a:lnTo>
                      <a:pt x="2114" y="1468"/>
                    </a:lnTo>
                    <a:lnTo>
                      <a:pt x="2090" y="1461"/>
                    </a:lnTo>
                    <a:lnTo>
                      <a:pt x="2066" y="1455"/>
                    </a:lnTo>
                    <a:lnTo>
                      <a:pt x="2041" y="1450"/>
                    </a:lnTo>
                    <a:lnTo>
                      <a:pt x="2017" y="1447"/>
                    </a:lnTo>
                    <a:lnTo>
                      <a:pt x="1992" y="1446"/>
                    </a:lnTo>
                    <a:lnTo>
                      <a:pt x="1970" y="1447"/>
                    </a:lnTo>
                    <a:lnTo>
                      <a:pt x="1949" y="1450"/>
                    </a:lnTo>
                    <a:lnTo>
                      <a:pt x="1930" y="1457"/>
                    </a:lnTo>
                    <a:lnTo>
                      <a:pt x="1914" y="1467"/>
                    </a:lnTo>
                    <a:lnTo>
                      <a:pt x="1900" y="1481"/>
                    </a:lnTo>
                    <a:lnTo>
                      <a:pt x="1891" y="1498"/>
                    </a:lnTo>
                    <a:lnTo>
                      <a:pt x="1877" y="1541"/>
                    </a:lnTo>
                    <a:lnTo>
                      <a:pt x="1870" y="1583"/>
                    </a:lnTo>
                    <a:lnTo>
                      <a:pt x="1869" y="1625"/>
                    </a:lnTo>
                    <a:lnTo>
                      <a:pt x="1875" y="1665"/>
                    </a:lnTo>
                    <a:lnTo>
                      <a:pt x="1884" y="1704"/>
                    </a:lnTo>
                    <a:lnTo>
                      <a:pt x="1899" y="1739"/>
                    </a:lnTo>
                    <a:lnTo>
                      <a:pt x="1917" y="1773"/>
                    </a:lnTo>
                    <a:lnTo>
                      <a:pt x="1939" y="1802"/>
                    </a:lnTo>
                    <a:lnTo>
                      <a:pt x="1962" y="1827"/>
                    </a:lnTo>
                    <a:lnTo>
                      <a:pt x="1989" y="1847"/>
                    </a:lnTo>
                    <a:lnTo>
                      <a:pt x="2015" y="1862"/>
                    </a:lnTo>
                    <a:lnTo>
                      <a:pt x="2043" y="1871"/>
                    </a:lnTo>
                    <a:lnTo>
                      <a:pt x="2038" y="1853"/>
                    </a:lnTo>
                    <a:lnTo>
                      <a:pt x="2038" y="1833"/>
                    </a:lnTo>
                    <a:lnTo>
                      <a:pt x="2043" y="1814"/>
                    </a:lnTo>
                    <a:lnTo>
                      <a:pt x="2053" y="1794"/>
                    </a:lnTo>
                    <a:lnTo>
                      <a:pt x="2066" y="1775"/>
                    </a:lnTo>
                    <a:lnTo>
                      <a:pt x="2082" y="1756"/>
                    </a:lnTo>
                    <a:lnTo>
                      <a:pt x="2101" y="1736"/>
                    </a:lnTo>
                    <a:lnTo>
                      <a:pt x="2121" y="1718"/>
                    </a:lnTo>
                    <a:lnTo>
                      <a:pt x="2142" y="1701"/>
                    </a:lnTo>
                    <a:lnTo>
                      <a:pt x="2165" y="1684"/>
                    </a:lnTo>
                    <a:lnTo>
                      <a:pt x="2187" y="1668"/>
                    </a:lnTo>
                    <a:lnTo>
                      <a:pt x="2209" y="1655"/>
                    </a:lnTo>
                    <a:lnTo>
                      <a:pt x="2228" y="1642"/>
                    </a:lnTo>
                    <a:lnTo>
                      <a:pt x="2245" y="1632"/>
                    </a:lnTo>
                    <a:lnTo>
                      <a:pt x="2260" y="1623"/>
                    </a:lnTo>
                    <a:lnTo>
                      <a:pt x="2272" y="1618"/>
                    </a:lnTo>
                    <a:lnTo>
                      <a:pt x="2279" y="1613"/>
                    </a:lnTo>
                    <a:lnTo>
                      <a:pt x="2281" y="1612"/>
                    </a:lnTo>
                    <a:lnTo>
                      <a:pt x="2280" y="1614"/>
                    </a:lnTo>
                    <a:lnTo>
                      <a:pt x="2276" y="1622"/>
                    </a:lnTo>
                    <a:lnTo>
                      <a:pt x="2271" y="1634"/>
                    </a:lnTo>
                    <a:lnTo>
                      <a:pt x="2262" y="1649"/>
                    </a:lnTo>
                    <a:lnTo>
                      <a:pt x="2254" y="1668"/>
                    </a:lnTo>
                    <a:lnTo>
                      <a:pt x="2244" y="1690"/>
                    </a:lnTo>
                    <a:lnTo>
                      <a:pt x="2233" y="1715"/>
                    </a:lnTo>
                    <a:lnTo>
                      <a:pt x="2223" y="1741"/>
                    </a:lnTo>
                    <a:lnTo>
                      <a:pt x="2213" y="1769"/>
                    </a:lnTo>
                    <a:lnTo>
                      <a:pt x="2203" y="1797"/>
                    </a:lnTo>
                    <a:lnTo>
                      <a:pt x="2195" y="1826"/>
                    </a:lnTo>
                    <a:lnTo>
                      <a:pt x="2188" y="1855"/>
                    </a:lnTo>
                    <a:lnTo>
                      <a:pt x="2184" y="1884"/>
                    </a:lnTo>
                    <a:lnTo>
                      <a:pt x="2181" y="1911"/>
                    </a:lnTo>
                    <a:lnTo>
                      <a:pt x="2182" y="1937"/>
                    </a:lnTo>
                    <a:lnTo>
                      <a:pt x="2185" y="1962"/>
                    </a:lnTo>
                    <a:lnTo>
                      <a:pt x="2193" y="1983"/>
                    </a:lnTo>
                    <a:lnTo>
                      <a:pt x="2204" y="2003"/>
                    </a:lnTo>
                    <a:lnTo>
                      <a:pt x="2221" y="2021"/>
                    </a:lnTo>
                    <a:lnTo>
                      <a:pt x="2243" y="2035"/>
                    </a:lnTo>
                    <a:lnTo>
                      <a:pt x="2266" y="2048"/>
                    </a:lnTo>
                    <a:lnTo>
                      <a:pt x="2293" y="2058"/>
                    </a:lnTo>
                    <a:lnTo>
                      <a:pt x="2322" y="2065"/>
                    </a:lnTo>
                    <a:lnTo>
                      <a:pt x="2352" y="2071"/>
                    </a:lnTo>
                    <a:lnTo>
                      <a:pt x="2383" y="2073"/>
                    </a:lnTo>
                    <a:lnTo>
                      <a:pt x="2414" y="2073"/>
                    </a:lnTo>
                    <a:lnTo>
                      <a:pt x="2444" y="2071"/>
                    </a:lnTo>
                    <a:lnTo>
                      <a:pt x="2472" y="2065"/>
                    </a:lnTo>
                    <a:lnTo>
                      <a:pt x="2499" y="2058"/>
                    </a:lnTo>
                    <a:lnTo>
                      <a:pt x="2524" y="2048"/>
                    </a:lnTo>
                    <a:lnTo>
                      <a:pt x="2544" y="2036"/>
                    </a:lnTo>
                    <a:lnTo>
                      <a:pt x="2562" y="2022"/>
                    </a:lnTo>
                    <a:lnTo>
                      <a:pt x="2574" y="2006"/>
                    </a:lnTo>
                    <a:lnTo>
                      <a:pt x="2549" y="1990"/>
                    </a:lnTo>
                    <a:lnTo>
                      <a:pt x="2527" y="1970"/>
                    </a:lnTo>
                    <a:lnTo>
                      <a:pt x="2504" y="1947"/>
                    </a:lnTo>
                    <a:lnTo>
                      <a:pt x="2485" y="1921"/>
                    </a:lnTo>
                    <a:lnTo>
                      <a:pt x="2467" y="1892"/>
                    </a:lnTo>
                    <a:lnTo>
                      <a:pt x="2450" y="1861"/>
                    </a:lnTo>
                    <a:lnTo>
                      <a:pt x="2435" y="1830"/>
                    </a:lnTo>
                    <a:lnTo>
                      <a:pt x="2421" y="1799"/>
                    </a:lnTo>
                    <a:lnTo>
                      <a:pt x="2409" y="1769"/>
                    </a:lnTo>
                    <a:lnTo>
                      <a:pt x="2399" y="1738"/>
                    </a:lnTo>
                    <a:lnTo>
                      <a:pt x="2389" y="1710"/>
                    </a:lnTo>
                    <a:lnTo>
                      <a:pt x="2382" y="1686"/>
                    </a:lnTo>
                    <a:lnTo>
                      <a:pt x="2375" y="1663"/>
                    </a:lnTo>
                    <a:lnTo>
                      <a:pt x="2371" y="1645"/>
                    </a:lnTo>
                    <a:lnTo>
                      <a:pt x="2368" y="1631"/>
                    </a:lnTo>
                    <a:lnTo>
                      <a:pt x="2366" y="1622"/>
                    </a:lnTo>
                    <a:lnTo>
                      <a:pt x="2365" y="1619"/>
                    </a:lnTo>
                    <a:lnTo>
                      <a:pt x="2368" y="1619"/>
                    </a:lnTo>
                    <a:lnTo>
                      <a:pt x="2375" y="1622"/>
                    </a:lnTo>
                    <a:lnTo>
                      <a:pt x="2389" y="1627"/>
                    </a:lnTo>
                    <a:lnTo>
                      <a:pt x="2406" y="1635"/>
                    </a:lnTo>
                    <a:lnTo>
                      <a:pt x="2426" y="1646"/>
                    </a:lnTo>
                    <a:lnTo>
                      <a:pt x="2450" y="1661"/>
                    </a:lnTo>
                    <a:lnTo>
                      <a:pt x="2477" y="1679"/>
                    </a:lnTo>
                    <a:lnTo>
                      <a:pt x="2504" y="1702"/>
                    </a:lnTo>
                    <a:lnTo>
                      <a:pt x="2533" y="1729"/>
                    </a:lnTo>
                    <a:lnTo>
                      <a:pt x="2563" y="1761"/>
                    </a:lnTo>
                    <a:lnTo>
                      <a:pt x="2593" y="1800"/>
                    </a:lnTo>
                    <a:lnTo>
                      <a:pt x="2622" y="1843"/>
                    </a:lnTo>
                    <a:lnTo>
                      <a:pt x="2651" y="1894"/>
                    </a:lnTo>
                    <a:lnTo>
                      <a:pt x="2668" y="1881"/>
                    </a:lnTo>
                    <a:lnTo>
                      <a:pt x="2685" y="1864"/>
                    </a:lnTo>
                    <a:lnTo>
                      <a:pt x="2701" y="1842"/>
                    </a:lnTo>
                    <a:lnTo>
                      <a:pt x="2716" y="1818"/>
                    </a:lnTo>
                    <a:lnTo>
                      <a:pt x="2729" y="1791"/>
                    </a:lnTo>
                    <a:lnTo>
                      <a:pt x="2739" y="1762"/>
                    </a:lnTo>
                    <a:lnTo>
                      <a:pt x="2749" y="1731"/>
                    </a:lnTo>
                    <a:lnTo>
                      <a:pt x="2755" y="1701"/>
                    </a:lnTo>
                    <a:lnTo>
                      <a:pt x="2760" y="1669"/>
                    </a:lnTo>
                    <a:lnTo>
                      <a:pt x="2761" y="1638"/>
                    </a:lnTo>
                    <a:lnTo>
                      <a:pt x="2760" y="1609"/>
                    </a:lnTo>
                    <a:lnTo>
                      <a:pt x="2755" y="1581"/>
                    </a:lnTo>
                    <a:lnTo>
                      <a:pt x="2747" y="1555"/>
                    </a:lnTo>
                    <a:lnTo>
                      <a:pt x="2734" y="1532"/>
                    </a:lnTo>
                    <a:lnTo>
                      <a:pt x="2718" y="1514"/>
                    </a:lnTo>
                    <a:lnTo>
                      <a:pt x="2699" y="1500"/>
                    </a:lnTo>
                    <a:lnTo>
                      <a:pt x="2676" y="1490"/>
                    </a:lnTo>
                    <a:lnTo>
                      <a:pt x="2652" y="1484"/>
                    </a:lnTo>
                    <a:lnTo>
                      <a:pt x="2624" y="1479"/>
                    </a:lnTo>
                    <a:lnTo>
                      <a:pt x="2596" y="1478"/>
                    </a:lnTo>
                    <a:lnTo>
                      <a:pt x="2566" y="1479"/>
                    </a:lnTo>
                    <a:lnTo>
                      <a:pt x="2536" y="1483"/>
                    </a:lnTo>
                    <a:lnTo>
                      <a:pt x="2508" y="1487"/>
                    </a:lnTo>
                    <a:lnTo>
                      <a:pt x="2480" y="1492"/>
                    </a:lnTo>
                    <a:lnTo>
                      <a:pt x="2453" y="1498"/>
                    </a:lnTo>
                    <a:lnTo>
                      <a:pt x="2430" y="1504"/>
                    </a:lnTo>
                    <a:lnTo>
                      <a:pt x="2408" y="1510"/>
                    </a:lnTo>
                    <a:lnTo>
                      <a:pt x="2391" y="1515"/>
                    </a:lnTo>
                    <a:lnTo>
                      <a:pt x="2377" y="1519"/>
                    </a:lnTo>
                    <a:lnTo>
                      <a:pt x="2369" y="1522"/>
                    </a:lnTo>
                    <a:lnTo>
                      <a:pt x="2367" y="1523"/>
                    </a:lnTo>
                    <a:lnTo>
                      <a:pt x="2368" y="1520"/>
                    </a:lnTo>
                    <a:lnTo>
                      <a:pt x="2371" y="1513"/>
                    </a:lnTo>
                    <a:lnTo>
                      <a:pt x="2377" y="1501"/>
                    </a:lnTo>
                    <a:lnTo>
                      <a:pt x="2386" y="1486"/>
                    </a:lnTo>
                    <a:lnTo>
                      <a:pt x="2395" y="1468"/>
                    </a:lnTo>
                    <a:lnTo>
                      <a:pt x="2408" y="1447"/>
                    </a:lnTo>
                    <a:lnTo>
                      <a:pt x="2422" y="1427"/>
                    </a:lnTo>
                    <a:lnTo>
                      <a:pt x="2437" y="1404"/>
                    </a:lnTo>
                    <a:lnTo>
                      <a:pt x="2454" y="1382"/>
                    </a:lnTo>
                    <a:lnTo>
                      <a:pt x="2472" y="1361"/>
                    </a:lnTo>
                    <a:lnTo>
                      <a:pt x="2492" y="1341"/>
                    </a:lnTo>
                    <a:lnTo>
                      <a:pt x="2512" y="1324"/>
                    </a:lnTo>
                    <a:lnTo>
                      <a:pt x="2532" y="1310"/>
                    </a:lnTo>
                    <a:lnTo>
                      <a:pt x="2553" y="1299"/>
                    </a:lnTo>
                    <a:lnTo>
                      <a:pt x="2576" y="1293"/>
                    </a:lnTo>
                    <a:lnTo>
                      <a:pt x="2598" y="1292"/>
                    </a:lnTo>
                    <a:lnTo>
                      <a:pt x="2596" y="1264"/>
                    </a:lnTo>
                    <a:lnTo>
                      <a:pt x="2590" y="1236"/>
                    </a:lnTo>
                    <a:lnTo>
                      <a:pt x="2580" y="1208"/>
                    </a:lnTo>
                    <a:lnTo>
                      <a:pt x="2566" y="1181"/>
                    </a:lnTo>
                    <a:lnTo>
                      <a:pt x="2551" y="1155"/>
                    </a:lnTo>
                    <a:lnTo>
                      <a:pt x="2533" y="1130"/>
                    </a:lnTo>
                    <a:lnTo>
                      <a:pt x="2513" y="1107"/>
                    </a:lnTo>
                    <a:lnTo>
                      <a:pt x="2491" y="1087"/>
                    </a:lnTo>
                    <a:lnTo>
                      <a:pt x="2468" y="1068"/>
                    </a:lnTo>
                    <a:lnTo>
                      <a:pt x="2444" y="1053"/>
                    </a:lnTo>
                    <a:lnTo>
                      <a:pt x="2419" y="1040"/>
                    </a:lnTo>
                    <a:lnTo>
                      <a:pt x="2394" y="1031"/>
                    </a:lnTo>
                    <a:lnTo>
                      <a:pt x="2369" y="1025"/>
                    </a:lnTo>
                    <a:lnTo>
                      <a:pt x="2345" y="1023"/>
                    </a:lnTo>
                    <a:lnTo>
                      <a:pt x="2322" y="1025"/>
                    </a:lnTo>
                    <a:lnTo>
                      <a:pt x="2300" y="1032"/>
                    </a:lnTo>
                    <a:lnTo>
                      <a:pt x="2280" y="1044"/>
                    </a:lnTo>
                    <a:lnTo>
                      <a:pt x="2262" y="1060"/>
                    </a:lnTo>
                    <a:lnTo>
                      <a:pt x="2251" y="1076"/>
                    </a:lnTo>
                    <a:lnTo>
                      <a:pt x="2244" y="1097"/>
                    </a:lnTo>
                    <a:lnTo>
                      <a:pt x="2240" y="1120"/>
                    </a:lnTo>
                    <a:lnTo>
                      <a:pt x="2236" y="1147"/>
                    </a:lnTo>
                    <a:lnTo>
                      <a:pt x="2236" y="1175"/>
                    </a:lnTo>
                    <a:lnTo>
                      <a:pt x="2239" y="1207"/>
                    </a:lnTo>
                    <a:lnTo>
                      <a:pt x="2242" y="1238"/>
                    </a:lnTo>
                    <a:lnTo>
                      <a:pt x="2246" y="1269"/>
                    </a:lnTo>
                    <a:lnTo>
                      <a:pt x="2250" y="1300"/>
                    </a:lnTo>
                    <a:lnTo>
                      <a:pt x="2257" y="1331"/>
                    </a:lnTo>
                    <a:lnTo>
                      <a:pt x="2262" y="1359"/>
                    </a:lnTo>
                    <a:lnTo>
                      <a:pt x="2268" y="1383"/>
                    </a:lnTo>
                    <a:lnTo>
                      <a:pt x="2274" y="1406"/>
                    </a:lnTo>
                    <a:lnTo>
                      <a:pt x="2278" y="1426"/>
                    </a:lnTo>
                    <a:lnTo>
                      <a:pt x="2282" y="1440"/>
                    </a:lnTo>
                    <a:lnTo>
                      <a:pt x="2284" y="1448"/>
                    </a:lnTo>
                    <a:lnTo>
                      <a:pt x="2286" y="1451"/>
                    </a:lnTo>
                    <a:lnTo>
                      <a:pt x="2283" y="1449"/>
                    </a:lnTo>
                    <a:lnTo>
                      <a:pt x="2279" y="1443"/>
                    </a:lnTo>
                    <a:lnTo>
                      <a:pt x="2271" y="1433"/>
                    </a:lnTo>
                    <a:lnTo>
                      <a:pt x="2261" y="1420"/>
                    </a:lnTo>
                    <a:lnTo>
                      <a:pt x="2249" y="1404"/>
                    </a:lnTo>
                    <a:lnTo>
                      <a:pt x="2236" y="1385"/>
                    </a:lnTo>
                    <a:lnTo>
                      <a:pt x="2223" y="1364"/>
                    </a:lnTo>
                    <a:lnTo>
                      <a:pt x="2209" y="1340"/>
                    </a:lnTo>
                    <a:lnTo>
                      <a:pt x="2195" y="1314"/>
                    </a:lnTo>
                    <a:lnTo>
                      <a:pt x="2182" y="1287"/>
                    </a:lnTo>
                    <a:lnTo>
                      <a:pt x="2170" y="1260"/>
                    </a:lnTo>
                    <a:lnTo>
                      <a:pt x="2161" y="1231"/>
                    </a:lnTo>
                    <a:lnTo>
                      <a:pt x="2153" y="1202"/>
                    </a:lnTo>
                    <a:lnTo>
                      <a:pt x="2148" y="1172"/>
                    </a:lnTo>
                    <a:lnTo>
                      <a:pt x="2147" y="1143"/>
                    </a:lnTo>
                    <a:lnTo>
                      <a:pt x="2149" y="1114"/>
                    </a:lnTo>
                    <a:lnTo>
                      <a:pt x="2155" y="1086"/>
                    </a:lnTo>
                    <a:lnTo>
                      <a:pt x="2166" y="1058"/>
                    </a:lnTo>
                    <a:lnTo>
                      <a:pt x="2183" y="1032"/>
                    </a:lnTo>
                    <a:lnTo>
                      <a:pt x="2204" y="1007"/>
                    </a:lnTo>
                    <a:lnTo>
                      <a:pt x="2166" y="1002"/>
                    </a:lnTo>
                    <a:close/>
                    <a:moveTo>
                      <a:pt x="1671" y="745"/>
                    </a:moveTo>
                    <a:lnTo>
                      <a:pt x="1588" y="750"/>
                    </a:lnTo>
                    <a:lnTo>
                      <a:pt x="1508" y="760"/>
                    </a:lnTo>
                    <a:lnTo>
                      <a:pt x="1429" y="777"/>
                    </a:lnTo>
                    <a:lnTo>
                      <a:pt x="1353" y="800"/>
                    </a:lnTo>
                    <a:lnTo>
                      <a:pt x="1277" y="828"/>
                    </a:lnTo>
                    <a:lnTo>
                      <a:pt x="1203" y="862"/>
                    </a:lnTo>
                    <a:lnTo>
                      <a:pt x="1132" y="901"/>
                    </a:lnTo>
                    <a:lnTo>
                      <a:pt x="1063" y="947"/>
                    </a:lnTo>
                    <a:lnTo>
                      <a:pt x="997" y="997"/>
                    </a:lnTo>
                    <a:lnTo>
                      <a:pt x="933" y="1053"/>
                    </a:lnTo>
                    <a:lnTo>
                      <a:pt x="905" y="1082"/>
                    </a:lnTo>
                    <a:lnTo>
                      <a:pt x="967" y="1056"/>
                    </a:lnTo>
                    <a:lnTo>
                      <a:pt x="1032" y="1033"/>
                    </a:lnTo>
                    <a:lnTo>
                      <a:pt x="1098" y="1013"/>
                    </a:lnTo>
                    <a:lnTo>
                      <a:pt x="1167" y="999"/>
                    </a:lnTo>
                    <a:lnTo>
                      <a:pt x="1237" y="989"/>
                    </a:lnTo>
                    <a:lnTo>
                      <a:pt x="1310" y="982"/>
                    </a:lnTo>
                    <a:lnTo>
                      <a:pt x="1383" y="980"/>
                    </a:lnTo>
                    <a:lnTo>
                      <a:pt x="1461" y="982"/>
                    </a:lnTo>
                    <a:lnTo>
                      <a:pt x="1538" y="990"/>
                    </a:lnTo>
                    <a:lnTo>
                      <a:pt x="1613" y="1002"/>
                    </a:lnTo>
                    <a:lnTo>
                      <a:pt x="1686" y="1018"/>
                    </a:lnTo>
                    <a:lnTo>
                      <a:pt x="1756" y="1039"/>
                    </a:lnTo>
                    <a:lnTo>
                      <a:pt x="1823" y="1066"/>
                    </a:lnTo>
                    <a:lnTo>
                      <a:pt x="1888" y="1098"/>
                    </a:lnTo>
                    <a:lnTo>
                      <a:pt x="1901" y="1075"/>
                    </a:lnTo>
                    <a:lnTo>
                      <a:pt x="1916" y="1053"/>
                    </a:lnTo>
                    <a:lnTo>
                      <a:pt x="1942" y="1026"/>
                    </a:lnTo>
                    <a:lnTo>
                      <a:pt x="1968" y="1003"/>
                    </a:lnTo>
                    <a:lnTo>
                      <a:pt x="1997" y="983"/>
                    </a:lnTo>
                    <a:lnTo>
                      <a:pt x="2028" y="967"/>
                    </a:lnTo>
                    <a:lnTo>
                      <a:pt x="2060" y="955"/>
                    </a:lnTo>
                    <a:lnTo>
                      <a:pt x="2093" y="947"/>
                    </a:lnTo>
                    <a:lnTo>
                      <a:pt x="2012" y="888"/>
                    </a:lnTo>
                    <a:lnTo>
                      <a:pt x="1928" y="837"/>
                    </a:lnTo>
                    <a:lnTo>
                      <a:pt x="1841" y="789"/>
                    </a:lnTo>
                    <a:lnTo>
                      <a:pt x="1752" y="747"/>
                    </a:lnTo>
                    <a:lnTo>
                      <a:pt x="1671" y="745"/>
                    </a:lnTo>
                    <a:close/>
                    <a:moveTo>
                      <a:pt x="920" y="581"/>
                    </a:moveTo>
                    <a:lnTo>
                      <a:pt x="821" y="584"/>
                    </a:lnTo>
                    <a:lnTo>
                      <a:pt x="724" y="592"/>
                    </a:lnTo>
                    <a:lnTo>
                      <a:pt x="630" y="602"/>
                    </a:lnTo>
                    <a:lnTo>
                      <a:pt x="539" y="619"/>
                    </a:lnTo>
                    <a:lnTo>
                      <a:pt x="452" y="638"/>
                    </a:lnTo>
                    <a:lnTo>
                      <a:pt x="368" y="661"/>
                    </a:lnTo>
                    <a:lnTo>
                      <a:pt x="321" y="732"/>
                    </a:lnTo>
                    <a:lnTo>
                      <a:pt x="279" y="806"/>
                    </a:lnTo>
                    <a:lnTo>
                      <a:pt x="241" y="883"/>
                    </a:lnTo>
                    <a:lnTo>
                      <a:pt x="209" y="963"/>
                    </a:lnTo>
                    <a:lnTo>
                      <a:pt x="182" y="1046"/>
                    </a:lnTo>
                    <a:lnTo>
                      <a:pt x="160" y="1131"/>
                    </a:lnTo>
                    <a:lnTo>
                      <a:pt x="145" y="1218"/>
                    </a:lnTo>
                    <a:lnTo>
                      <a:pt x="136" y="1307"/>
                    </a:lnTo>
                    <a:lnTo>
                      <a:pt x="132" y="1397"/>
                    </a:lnTo>
                    <a:lnTo>
                      <a:pt x="136" y="1486"/>
                    </a:lnTo>
                    <a:lnTo>
                      <a:pt x="144" y="1572"/>
                    </a:lnTo>
                    <a:lnTo>
                      <a:pt x="159" y="1657"/>
                    </a:lnTo>
                    <a:lnTo>
                      <a:pt x="179" y="1739"/>
                    </a:lnTo>
                    <a:lnTo>
                      <a:pt x="204" y="1820"/>
                    </a:lnTo>
                    <a:lnTo>
                      <a:pt x="235" y="1898"/>
                    </a:lnTo>
                    <a:lnTo>
                      <a:pt x="270" y="1974"/>
                    </a:lnTo>
                    <a:lnTo>
                      <a:pt x="311" y="2047"/>
                    </a:lnTo>
                    <a:lnTo>
                      <a:pt x="354" y="2116"/>
                    </a:lnTo>
                    <a:lnTo>
                      <a:pt x="403" y="2183"/>
                    </a:lnTo>
                    <a:lnTo>
                      <a:pt x="397" y="2114"/>
                    </a:lnTo>
                    <a:lnTo>
                      <a:pt x="395" y="2045"/>
                    </a:lnTo>
                    <a:lnTo>
                      <a:pt x="397" y="1966"/>
                    </a:lnTo>
                    <a:lnTo>
                      <a:pt x="402" y="1891"/>
                    </a:lnTo>
                    <a:lnTo>
                      <a:pt x="411" y="1818"/>
                    </a:lnTo>
                    <a:lnTo>
                      <a:pt x="423" y="1749"/>
                    </a:lnTo>
                    <a:lnTo>
                      <a:pt x="438" y="1683"/>
                    </a:lnTo>
                    <a:lnTo>
                      <a:pt x="456" y="1621"/>
                    </a:lnTo>
                    <a:lnTo>
                      <a:pt x="477" y="1561"/>
                    </a:lnTo>
                    <a:lnTo>
                      <a:pt x="501" y="1504"/>
                    </a:lnTo>
                    <a:lnTo>
                      <a:pt x="525" y="1431"/>
                    </a:lnTo>
                    <a:lnTo>
                      <a:pt x="555" y="1359"/>
                    </a:lnTo>
                    <a:lnTo>
                      <a:pt x="591" y="1286"/>
                    </a:lnTo>
                    <a:lnTo>
                      <a:pt x="632" y="1216"/>
                    </a:lnTo>
                    <a:lnTo>
                      <a:pt x="678" y="1147"/>
                    </a:lnTo>
                    <a:lnTo>
                      <a:pt x="728" y="1081"/>
                    </a:lnTo>
                    <a:lnTo>
                      <a:pt x="784" y="1017"/>
                    </a:lnTo>
                    <a:lnTo>
                      <a:pt x="843" y="956"/>
                    </a:lnTo>
                    <a:lnTo>
                      <a:pt x="908" y="898"/>
                    </a:lnTo>
                    <a:lnTo>
                      <a:pt x="977" y="845"/>
                    </a:lnTo>
                    <a:lnTo>
                      <a:pt x="1047" y="798"/>
                    </a:lnTo>
                    <a:lnTo>
                      <a:pt x="1121" y="756"/>
                    </a:lnTo>
                    <a:lnTo>
                      <a:pt x="1196" y="719"/>
                    </a:lnTo>
                    <a:lnTo>
                      <a:pt x="1274" y="688"/>
                    </a:lnTo>
                    <a:lnTo>
                      <a:pt x="1353" y="661"/>
                    </a:lnTo>
                    <a:lnTo>
                      <a:pt x="1434" y="640"/>
                    </a:lnTo>
                    <a:lnTo>
                      <a:pt x="1330" y="619"/>
                    </a:lnTo>
                    <a:lnTo>
                      <a:pt x="1227" y="601"/>
                    </a:lnTo>
                    <a:lnTo>
                      <a:pt x="1123" y="589"/>
                    </a:lnTo>
                    <a:lnTo>
                      <a:pt x="1021" y="583"/>
                    </a:lnTo>
                    <a:lnTo>
                      <a:pt x="920" y="581"/>
                    </a:lnTo>
                    <a:close/>
                    <a:moveTo>
                      <a:pt x="1383" y="133"/>
                    </a:moveTo>
                    <a:lnTo>
                      <a:pt x="1293" y="136"/>
                    </a:lnTo>
                    <a:lnTo>
                      <a:pt x="1203" y="146"/>
                    </a:lnTo>
                    <a:lnTo>
                      <a:pt x="1117" y="162"/>
                    </a:lnTo>
                    <a:lnTo>
                      <a:pt x="1031" y="185"/>
                    </a:lnTo>
                    <a:lnTo>
                      <a:pt x="949" y="213"/>
                    </a:lnTo>
                    <a:lnTo>
                      <a:pt x="869" y="246"/>
                    </a:lnTo>
                    <a:lnTo>
                      <a:pt x="792" y="284"/>
                    </a:lnTo>
                    <a:lnTo>
                      <a:pt x="717" y="328"/>
                    </a:lnTo>
                    <a:lnTo>
                      <a:pt x="647" y="377"/>
                    </a:lnTo>
                    <a:lnTo>
                      <a:pt x="580" y="431"/>
                    </a:lnTo>
                    <a:lnTo>
                      <a:pt x="517" y="488"/>
                    </a:lnTo>
                    <a:lnTo>
                      <a:pt x="597" y="474"/>
                    </a:lnTo>
                    <a:lnTo>
                      <a:pt x="679" y="463"/>
                    </a:lnTo>
                    <a:lnTo>
                      <a:pt x="763" y="456"/>
                    </a:lnTo>
                    <a:lnTo>
                      <a:pt x="849" y="451"/>
                    </a:lnTo>
                    <a:lnTo>
                      <a:pt x="937" y="450"/>
                    </a:lnTo>
                    <a:lnTo>
                      <a:pt x="1026" y="452"/>
                    </a:lnTo>
                    <a:lnTo>
                      <a:pt x="1116" y="458"/>
                    </a:lnTo>
                    <a:lnTo>
                      <a:pt x="1206" y="467"/>
                    </a:lnTo>
                    <a:lnTo>
                      <a:pt x="1297" y="479"/>
                    </a:lnTo>
                    <a:lnTo>
                      <a:pt x="1388" y="497"/>
                    </a:lnTo>
                    <a:lnTo>
                      <a:pt x="1478" y="517"/>
                    </a:lnTo>
                    <a:lnTo>
                      <a:pt x="1569" y="542"/>
                    </a:lnTo>
                    <a:lnTo>
                      <a:pt x="1659" y="570"/>
                    </a:lnTo>
                    <a:lnTo>
                      <a:pt x="1747" y="604"/>
                    </a:lnTo>
                    <a:lnTo>
                      <a:pt x="1835" y="641"/>
                    </a:lnTo>
                    <a:lnTo>
                      <a:pt x="1922" y="683"/>
                    </a:lnTo>
                    <a:lnTo>
                      <a:pt x="2006" y="730"/>
                    </a:lnTo>
                    <a:lnTo>
                      <a:pt x="2088" y="780"/>
                    </a:lnTo>
                    <a:lnTo>
                      <a:pt x="2167" y="837"/>
                    </a:lnTo>
                    <a:lnTo>
                      <a:pt x="2244" y="897"/>
                    </a:lnTo>
                    <a:lnTo>
                      <a:pt x="2319" y="963"/>
                    </a:lnTo>
                    <a:lnTo>
                      <a:pt x="2345" y="960"/>
                    </a:lnTo>
                    <a:lnTo>
                      <a:pt x="2382" y="963"/>
                    </a:lnTo>
                    <a:lnTo>
                      <a:pt x="2418" y="972"/>
                    </a:lnTo>
                    <a:lnTo>
                      <a:pt x="2453" y="986"/>
                    </a:lnTo>
                    <a:lnTo>
                      <a:pt x="2487" y="1006"/>
                    </a:lnTo>
                    <a:lnTo>
                      <a:pt x="2520" y="1030"/>
                    </a:lnTo>
                    <a:lnTo>
                      <a:pt x="2550" y="1057"/>
                    </a:lnTo>
                    <a:lnTo>
                      <a:pt x="2578" y="1087"/>
                    </a:lnTo>
                    <a:lnTo>
                      <a:pt x="2603" y="1120"/>
                    </a:lnTo>
                    <a:lnTo>
                      <a:pt x="2581" y="1037"/>
                    </a:lnTo>
                    <a:lnTo>
                      <a:pt x="2555" y="955"/>
                    </a:lnTo>
                    <a:lnTo>
                      <a:pt x="2523" y="878"/>
                    </a:lnTo>
                    <a:lnTo>
                      <a:pt x="2485" y="801"/>
                    </a:lnTo>
                    <a:lnTo>
                      <a:pt x="2444" y="729"/>
                    </a:lnTo>
                    <a:lnTo>
                      <a:pt x="2397" y="659"/>
                    </a:lnTo>
                    <a:lnTo>
                      <a:pt x="2345" y="592"/>
                    </a:lnTo>
                    <a:lnTo>
                      <a:pt x="2291" y="529"/>
                    </a:lnTo>
                    <a:lnTo>
                      <a:pt x="2232" y="471"/>
                    </a:lnTo>
                    <a:lnTo>
                      <a:pt x="2169" y="416"/>
                    </a:lnTo>
                    <a:lnTo>
                      <a:pt x="2103" y="365"/>
                    </a:lnTo>
                    <a:lnTo>
                      <a:pt x="2034" y="319"/>
                    </a:lnTo>
                    <a:lnTo>
                      <a:pt x="1961" y="277"/>
                    </a:lnTo>
                    <a:lnTo>
                      <a:pt x="1886" y="240"/>
                    </a:lnTo>
                    <a:lnTo>
                      <a:pt x="1807" y="209"/>
                    </a:lnTo>
                    <a:lnTo>
                      <a:pt x="1727" y="182"/>
                    </a:lnTo>
                    <a:lnTo>
                      <a:pt x="1644" y="161"/>
                    </a:lnTo>
                    <a:lnTo>
                      <a:pt x="1559" y="146"/>
                    </a:lnTo>
                    <a:lnTo>
                      <a:pt x="1472" y="136"/>
                    </a:lnTo>
                    <a:lnTo>
                      <a:pt x="1383" y="133"/>
                    </a:lnTo>
                    <a:close/>
                    <a:moveTo>
                      <a:pt x="1383" y="0"/>
                    </a:moveTo>
                    <a:lnTo>
                      <a:pt x="1477" y="4"/>
                    </a:lnTo>
                    <a:lnTo>
                      <a:pt x="1570" y="13"/>
                    </a:lnTo>
                    <a:lnTo>
                      <a:pt x="1662" y="29"/>
                    </a:lnTo>
                    <a:lnTo>
                      <a:pt x="1751" y="50"/>
                    </a:lnTo>
                    <a:lnTo>
                      <a:pt x="1837" y="78"/>
                    </a:lnTo>
                    <a:lnTo>
                      <a:pt x="1922" y="111"/>
                    </a:lnTo>
                    <a:lnTo>
                      <a:pt x="2003" y="148"/>
                    </a:lnTo>
                    <a:lnTo>
                      <a:pt x="2081" y="191"/>
                    </a:lnTo>
                    <a:lnTo>
                      <a:pt x="2156" y="239"/>
                    </a:lnTo>
                    <a:lnTo>
                      <a:pt x="2228" y="292"/>
                    </a:lnTo>
                    <a:lnTo>
                      <a:pt x="2296" y="349"/>
                    </a:lnTo>
                    <a:lnTo>
                      <a:pt x="2360" y="410"/>
                    </a:lnTo>
                    <a:lnTo>
                      <a:pt x="2421" y="475"/>
                    </a:lnTo>
                    <a:lnTo>
                      <a:pt x="2478" y="544"/>
                    </a:lnTo>
                    <a:lnTo>
                      <a:pt x="2530" y="618"/>
                    </a:lnTo>
                    <a:lnTo>
                      <a:pt x="2577" y="693"/>
                    </a:lnTo>
                    <a:lnTo>
                      <a:pt x="2620" y="772"/>
                    </a:lnTo>
                    <a:lnTo>
                      <a:pt x="2657" y="855"/>
                    </a:lnTo>
                    <a:lnTo>
                      <a:pt x="2690" y="939"/>
                    </a:lnTo>
                    <a:lnTo>
                      <a:pt x="2717" y="1026"/>
                    </a:lnTo>
                    <a:lnTo>
                      <a:pt x="2738" y="1117"/>
                    </a:lnTo>
                    <a:lnTo>
                      <a:pt x="2753" y="1209"/>
                    </a:lnTo>
                    <a:lnTo>
                      <a:pt x="2763" y="1303"/>
                    </a:lnTo>
                    <a:lnTo>
                      <a:pt x="2766" y="1397"/>
                    </a:lnTo>
                    <a:lnTo>
                      <a:pt x="2765" y="1434"/>
                    </a:lnTo>
                    <a:lnTo>
                      <a:pt x="2763" y="1471"/>
                    </a:lnTo>
                    <a:lnTo>
                      <a:pt x="2781" y="1492"/>
                    </a:lnTo>
                    <a:lnTo>
                      <a:pt x="2797" y="1517"/>
                    </a:lnTo>
                    <a:lnTo>
                      <a:pt x="2809" y="1544"/>
                    </a:lnTo>
                    <a:lnTo>
                      <a:pt x="2817" y="1574"/>
                    </a:lnTo>
                    <a:lnTo>
                      <a:pt x="2823" y="1608"/>
                    </a:lnTo>
                    <a:lnTo>
                      <a:pt x="2824" y="1643"/>
                    </a:lnTo>
                    <a:lnTo>
                      <a:pt x="2821" y="1681"/>
                    </a:lnTo>
                    <a:lnTo>
                      <a:pt x="2816" y="1714"/>
                    </a:lnTo>
                    <a:lnTo>
                      <a:pt x="2809" y="1748"/>
                    </a:lnTo>
                    <a:lnTo>
                      <a:pt x="2799" y="1783"/>
                    </a:lnTo>
                    <a:lnTo>
                      <a:pt x="2785" y="1816"/>
                    </a:lnTo>
                    <a:lnTo>
                      <a:pt x="2770" y="1848"/>
                    </a:lnTo>
                    <a:lnTo>
                      <a:pt x="2752" y="1879"/>
                    </a:lnTo>
                    <a:lnTo>
                      <a:pt x="2731" y="1907"/>
                    </a:lnTo>
                    <a:lnTo>
                      <a:pt x="2708" y="1929"/>
                    </a:lnTo>
                    <a:lnTo>
                      <a:pt x="2682" y="1949"/>
                    </a:lnTo>
                    <a:lnTo>
                      <a:pt x="2644" y="1970"/>
                    </a:lnTo>
                    <a:lnTo>
                      <a:pt x="2644" y="1970"/>
                    </a:lnTo>
                    <a:lnTo>
                      <a:pt x="2661" y="1979"/>
                    </a:lnTo>
                    <a:lnTo>
                      <a:pt x="2628" y="2036"/>
                    </a:lnTo>
                    <a:lnTo>
                      <a:pt x="2618" y="2053"/>
                    </a:lnTo>
                    <a:lnTo>
                      <a:pt x="2604" y="2069"/>
                    </a:lnTo>
                    <a:lnTo>
                      <a:pt x="2587" y="2083"/>
                    </a:lnTo>
                    <a:lnTo>
                      <a:pt x="2548" y="2147"/>
                    </a:lnTo>
                    <a:lnTo>
                      <a:pt x="2505" y="2210"/>
                    </a:lnTo>
                    <a:lnTo>
                      <a:pt x="2461" y="2271"/>
                    </a:lnTo>
                    <a:lnTo>
                      <a:pt x="2413" y="2328"/>
                    </a:lnTo>
                    <a:lnTo>
                      <a:pt x="2360" y="2384"/>
                    </a:lnTo>
                    <a:lnTo>
                      <a:pt x="2307" y="2436"/>
                    </a:lnTo>
                    <a:lnTo>
                      <a:pt x="2280" y="2510"/>
                    </a:lnTo>
                    <a:lnTo>
                      <a:pt x="2249" y="2581"/>
                    </a:lnTo>
                    <a:lnTo>
                      <a:pt x="2216" y="2650"/>
                    </a:lnTo>
                    <a:lnTo>
                      <a:pt x="2179" y="2717"/>
                    </a:lnTo>
                    <a:lnTo>
                      <a:pt x="2139" y="2782"/>
                    </a:lnTo>
                    <a:lnTo>
                      <a:pt x="2098" y="2843"/>
                    </a:lnTo>
                    <a:lnTo>
                      <a:pt x="2054" y="2902"/>
                    </a:lnTo>
                    <a:lnTo>
                      <a:pt x="2009" y="2960"/>
                    </a:lnTo>
                    <a:lnTo>
                      <a:pt x="1962" y="3012"/>
                    </a:lnTo>
                    <a:lnTo>
                      <a:pt x="1914" y="3063"/>
                    </a:lnTo>
                    <a:lnTo>
                      <a:pt x="1865" y="3111"/>
                    </a:lnTo>
                    <a:lnTo>
                      <a:pt x="1817" y="3154"/>
                    </a:lnTo>
                    <a:lnTo>
                      <a:pt x="1768" y="3195"/>
                    </a:lnTo>
                    <a:lnTo>
                      <a:pt x="1719" y="3231"/>
                    </a:lnTo>
                    <a:lnTo>
                      <a:pt x="1671" y="3264"/>
                    </a:lnTo>
                    <a:lnTo>
                      <a:pt x="1624" y="3293"/>
                    </a:lnTo>
                    <a:lnTo>
                      <a:pt x="1579" y="3318"/>
                    </a:lnTo>
                    <a:lnTo>
                      <a:pt x="1535" y="3338"/>
                    </a:lnTo>
                    <a:lnTo>
                      <a:pt x="1493" y="3354"/>
                    </a:lnTo>
                    <a:lnTo>
                      <a:pt x="1454" y="3366"/>
                    </a:lnTo>
                    <a:lnTo>
                      <a:pt x="1417" y="3374"/>
                    </a:lnTo>
                    <a:lnTo>
                      <a:pt x="1383" y="3376"/>
                    </a:lnTo>
                    <a:lnTo>
                      <a:pt x="1349" y="3374"/>
                    </a:lnTo>
                    <a:lnTo>
                      <a:pt x="1313" y="3366"/>
                    </a:lnTo>
                    <a:lnTo>
                      <a:pt x="1274" y="3354"/>
                    </a:lnTo>
                    <a:lnTo>
                      <a:pt x="1232" y="3338"/>
                    </a:lnTo>
                    <a:lnTo>
                      <a:pt x="1188" y="3318"/>
                    </a:lnTo>
                    <a:lnTo>
                      <a:pt x="1142" y="3293"/>
                    </a:lnTo>
                    <a:lnTo>
                      <a:pt x="1096" y="3264"/>
                    </a:lnTo>
                    <a:lnTo>
                      <a:pt x="1048" y="3231"/>
                    </a:lnTo>
                    <a:lnTo>
                      <a:pt x="999" y="3195"/>
                    </a:lnTo>
                    <a:lnTo>
                      <a:pt x="950" y="3154"/>
                    </a:lnTo>
                    <a:lnTo>
                      <a:pt x="902" y="3111"/>
                    </a:lnTo>
                    <a:lnTo>
                      <a:pt x="853" y="3063"/>
                    </a:lnTo>
                    <a:lnTo>
                      <a:pt x="805" y="3012"/>
                    </a:lnTo>
                    <a:lnTo>
                      <a:pt x="758" y="2960"/>
                    </a:lnTo>
                    <a:lnTo>
                      <a:pt x="713" y="2902"/>
                    </a:lnTo>
                    <a:lnTo>
                      <a:pt x="669" y="2843"/>
                    </a:lnTo>
                    <a:lnTo>
                      <a:pt x="628" y="2782"/>
                    </a:lnTo>
                    <a:lnTo>
                      <a:pt x="588" y="2717"/>
                    </a:lnTo>
                    <a:lnTo>
                      <a:pt x="551" y="2650"/>
                    </a:lnTo>
                    <a:lnTo>
                      <a:pt x="518" y="2581"/>
                    </a:lnTo>
                    <a:lnTo>
                      <a:pt x="487" y="2510"/>
                    </a:lnTo>
                    <a:lnTo>
                      <a:pt x="461" y="2436"/>
                    </a:lnTo>
                    <a:lnTo>
                      <a:pt x="397" y="2375"/>
                    </a:lnTo>
                    <a:lnTo>
                      <a:pt x="338" y="2310"/>
                    </a:lnTo>
                    <a:lnTo>
                      <a:pt x="283" y="2241"/>
                    </a:lnTo>
                    <a:lnTo>
                      <a:pt x="232" y="2170"/>
                    </a:lnTo>
                    <a:lnTo>
                      <a:pt x="186" y="2094"/>
                    </a:lnTo>
                    <a:lnTo>
                      <a:pt x="144" y="2016"/>
                    </a:lnTo>
                    <a:lnTo>
                      <a:pt x="107" y="1935"/>
                    </a:lnTo>
                    <a:lnTo>
                      <a:pt x="75" y="1851"/>
                    </a:lnTo>
                    <a:lnTo>
                      <a:pt x="49" y="1764"/>
                    </a:lnTo>
                    <a:lnTo>
                      <a:pt x="28" y="1676"/>
                    </a:lnTo>
                    <a:lnTo>
                      <a:pt x="13" y="1585"/>
                    </a:lnTo>
                    <a:lnTo>
                      <a:pt x="3" y="1492"/>
                    </a:lnTo>
                    <a:lnTo>
                      <a:pt x="0" y="1397"/>
                    </a:lnTo>
                    <a:lnTo>
                      <a:pt x="3" y="1303"/>
                    </a:lnTo>
                    <a:lnTo>
                      <a:pt x="13" y="1209"/>
                    </a:lnTo>
                    <a:lnTo>
                      <a:pt x="29" y="1117"/>
                    </a:lnTo>
                    <a:lnTo>
                      <a:pt x="50" y="1026"/>
                    </a:lnTo>
                    <a:lnTo>
                      <a:pt x="77" y="939"/>
                    </a:lnTo>
                    <a:lnTo>
                      <a:pt x="109" y="855"/>
                    </a:lnTo>
                    <a:lnTo>
                      <a:pt x="146" y="772"/>
                    </a:lnTo>
                    <a:lnTo>
                      <a:pt x="189" y="693"/>
                    </a:lnTo>
                    <a:lnTo>
                      <a:pt x="237" y="618"/>
                    </a:lnTo>
                    <a:lnTo>
                      <a:pt x="289" y="544"/>
                    </a:lnTo>
                    <a:lnTo>
                      <a:pt x="345" y="475"/>
                    </a:lnTo>
                    <a:lnTo>
                      <a:pt x="406" y="410"/>
                    </a:lnTo>
                    <a:lnTo>
                      <a:pt x="471" y="349"/>
                    </a:lnTo>
                    <a:lnTo>
                      <a:pt x="539" y="292"/>
                    </a:lnTo>
                    <a:lnTo>
                      <a:pt x="611" y="239"/>
                    </a:lnTo>
                    <a:lnTo>
                      <a:pt x="685" y="191"/>
                    </a:lnTo>
                    <a:lnTo>
                      <a:pt x="764" y="148"/>
                    </a:lnTo>
                    <a:lnTo>
                      <a:pt x="845" y="111"/>
                    </a:lnTo>
                    <a:lnTo>
                      <a:pt x="930" y="78"/>
                    </a:lnTo>
                    <a:lnTo>
                      <a:pt x="1016" y="50"/>
                    </a:lnTo>
                    <a:lnTo>
                      <a:pt x="1105" y="29"/>
                    </a:lnTo>
                    <a:lnTo>
                      <a:pt x="1196" y="13"/>
                    </a:lnTo>
                    <a:lnTo>
                      <a:pt x="1288" y="4"/>
                    </a:lnTo>
                    <a:lnTo>
                      <a:pt x="13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07" name="Group 106"/>
          <p:cNvGrpSpPr/>
          <p:nvPr/>
        </p:nvGrpSpPr>
        <p:grpSpPr>
          <a:xfrm>
            <a:off x="628652" y="4005684"/>
            <a:ext cx="1551215" cy="403807"/>
            <a:chOff x="838202" y="5340910"/>
            <a:chExt cx="2068286" cy="538409"/>
          </a:xfrm>
        </p:grpSpPr>
        <p:sp>
          <p:nvSpPr>
            <p:cNvPr id="13" name="Rectangle 12"/>
            <p:cNvSpPr/>
            <p:nvPr/>
          </p:nvSpPr>
          <p:spPr>
            <a:xfrm>
              <a:off x="838202" y="5340910"/>
              <a:ext cx="2068286" cy="538409"/>
            </a:xfrm>
            <a:prstGeom prst="rect">
              <a:avLst/>
            </a:prstGeom>
            <a:solidFill>
              <a:srgbClr val="000000"/>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閱讀</a:t>
              </a:r>
              <a:r>
                <a:rPr lang="en-US" sz="900" dirty="0">
                  <a:solidFill>
                    <a:prstClr val="white"/>
                  </a:solidFill>
                  <a:ea typeface="Heiti TC Light"/>
                  <a:cs typeface="Heiti TC Light"/>
                </a:rPr>
                <a:t>Reading</a:t>
              </a:r>
            </a:p>
          </p:txBody>
        </p:sp>
        <p:grpSp>
          <p:nvGrpSpPr>
            <p:cNvPr id="89" name="Group 77"/>
            <p:cNvGrpSpPr>
              <a:grpSpLocks noChangeAspect="1"/>
            </p:cNvGrpSpPr>
            <p:nvPr/>
          </p:nvGrpSpPr>
          <p:grpSpPr bwMode="auto">
            <a:xfrm>
              <a:off x="1096681" y="5434422"/>
              <a:ext cx="272877" cy="336005"/>
              <a:chOff x="-84" y="495"/>
              <a:chExt cx="268" cy="330"/>
            </a:xfrm>
            <a:solidFill>
              <a:srgbClr val="0CB27C"/>
            </a:solidFill>
          </p:grpSpPr>
          <p:sp>
            <p:nvSpPr>
              <p:cNvPr id="92" name="Freeform 79"/>
              <p:cNvSpPr>
                <a:spLocks noEditPoints="1"/>
              </p:cNvSpPr>
              <p:nvPr/>
            </p:nvSpPr>
            <p:spPr bwMode="auto">
              <a:xfrm>
                <a:off x="-40" y="495"/>
                <a:ext cx="189" cy="114"/>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93" name="Freeform 80"/>
              <p:cNvSpPr>
                <a:spLocks noEditPoints="1"/>
              </p:cNvSpPr>
              <p:nvPr/>
            </p:nvSpPr>
            <p:spPr bwMode="auto">
              <a:xfrm>
                <a:off x="-84" y="607"/>
                <a:ext cx="268" cy="218"/>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06" name="Group 105"/>
          <p:cNvGrpSpPr/>
          <p:nvPr/>
        </p:nvGrpSpPr>
        <p:grpSpPr>
          <a:xfrm>
            <a:off x="628652" y="4404958"/>
            <a:ext cx="1553240" cy="403806"/>
            <a:chOff x="838202" y="5873277"/>
            <a:chExt cx="2070985" cy="538408"/>
          </a:xfrm>
        </p:grpSpPr>
        <p:sp>
          <p:nvSpPr>
            <p:cNvPr id="14" name="Round Single Corner Rectangle 13"/>
            <p:cNvSpPr/>
            <p:nvPr/>
          </p:nvSpPr>
          <p:spPr>
            <a:xfrm flipH="1" flipV="1">
              <a:off x="838202" y="5873277"/>
              <a:ext cx="2068286" cy="538408"/>
            </a:xfrm>
            <a:prstGeom prst="round1Rect">
              <a:avLst/>
            </a:prstGeom>
            <a:solidFill>
              <a:srgbClr val="000000"/>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00" dirty="0">
                <a:solidFill>
                  <a:prstClr val="white"/>
                </a:solidFill>
                <a:ea typeface="Heiti TC Light"/>
                <a:cs typeface="Heiti TC Light"/>
              </a:endParaRPr>
            </a:p>
          </p:txBody>
        </p:sp>
        <p:sp>
          <p:nvSpPr>
            <p:cNvPr id="17" name="Rectangle 16"/>
            <p:cNvSpPr/>
            <p:nvPr/>
          </p:nvSpPr>
          <p:spPr>
            <a:xfrm>
              <a:off x="1292700" y="6003982"/>
              <a:ext cx="1616487" cy="307776"/>
            </a:xfrm>
            <a:prstGeom prst="rect">
              <a:avLst/>
            </a:prstGeom>
            <a:solidFill>
              <a:srgbClr val="000000"/>
            </a:solidFill>
            <a:ln>
              <a:noFill/>
            </a:ln>
          </p:spPr>
          <p:txBody>
            <a:bodyPr wrap="none">
              <a:spAutoFit/>
            </a:bodyPr>
            <a:lstStyle/>
            <a:p>
              <a:pPr algn="ctr" defTabSz="685783"/>
              <a:r>
                <a:rPr lang="zh-TW" altLang="en-US" sz="900" dirty="0">
                  <a:solidFill>
                    <a:prstClr val="white"/>
                  </a:solidFill>
                  <a:ea typeface="Heiti TC Light"/>
                  <a:cs typeface="Heiti TC Light"/>
                </a:rPr>
                <a:t>雜項</a:t>
              </a:r>
              <a:r>
                <a:rPr lang="en-US" sz="900" dirty="0">
                  <a:solidFill>
                    <a:prstClr val="white"/>
                  </a:solidFill>
                  <a:ea typeface="Heiti TC Light"/>
                  <a:cs typeface="Heiti TC Light"/>
                </a:rPr>
                <a:t>MISCELLANEOUS</a:t>
              </a:r>
            </a:p>
          </p:txBody>
        </p:sp>
        <p:grpSp>
          <p:nvGrpSpPr>
            <p:cNvPr id="95" name="Group 83"/>
            <p:cNvGrpSpPr>
              <a:grpSpLocks noChangeAspect="1"/>
            </p:cNvGrpSpPr>
            <p:nvPr/>
          </p:nvGrpSpPr>
          <p:grpSpPr bwMode="auto">
            <a:xfrm>
              <a:off x="1084601" y="5967837"/>
              <a:ext cx="328173" cy="349289"/>
              <a:chOff x="-271" y="303"/>
              <a:chExt cx="373" cy="397"/>
            </a:xfrm>
            <a:solidFill>
              <a:srgbClr val="0CB27C"/>
            </a:solidFill>
          </p:grpSpPr>
          <p:sp>
            <p:nvSpPr>
              <p:cNvPr id="98" name="Freeform 85"/>
              <p:cNvSpPr>
                <a:spLocks noEditPoints="1"/>
              </p:cNvSpPr>
              <p:nvPr/>
            </p:nvSpPr>
            <p:spPr bwMode="auto">
              <a:xfrm>
                <a:off x="-271" y="361"/>
                <a:ext cx="373" cy="28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99" name="Freeform 86"/>
              <p:cNvSpPr>
                <a:spLocks noEditPoints="1"/>
              </p:cNvSpPr>
              <p:nvPr/>
            </p:nvSpPr>
            <p:spPr bwMode="auto">
              <a:xfrm>
                <a:off x="-149" y="303"/>
                <a:ext cx="135" cy="51"/>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00" name="Freeform 87"/>
              <p:cNvSpPr>
                <a:spLocks noEditPoints="1"/>
              </p:cNvSpPr>
              <p:nvPr/>
            </p:nvSpPr>
            <p:spPr bwMode="auto">
              <a:xfrm>
                <a:off x="-149" y="649"/>
                <a:ext cx="135" cy="51"/>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01" name="Freeform 88"/>
              <p:cNvSpPr>
                <a:spLocks/>
              </p:cNvSpPr>
              <p:nvPr/>
            </p:nvSpPr>
            <p:spPr bwMode="auto">
              <a:xfrm>
                <a:off x="-161" y="400"/>
                <a:ext cx="50" cy="51"/>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02" name="Freeform 89"/>
              <p:cNvSpPr>
                <a:spLocks/>
              </p:cNvSpPr>
              <p:nvPr/>
            </p:nvSpPr>
            <p:spPr bwMode="auto">
              <a:xfrm>
                <a:off x="-181" y="453"/>
                <a:ext cx="90" cy="157"/>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03" name="Freeform 90"/>
              <p:cNvSpPr>
                <a:spLocks/>
              </p:cNvSpPr>
              <p:nvPr/>
            </p:nvSpPr>
            <p:spPr bwMode="auto">
              <a:xfrm>
                <a:off x="-52" y="400"/>
                <a:ext cx="51" cy="51"/>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04" name="Freeform 91"/>
              <p:cNvSpPr>
                <a:spLocks/>
              </p:cNvSpPr>
              <p:nvPr/>
            </p:nvSpPr>
            <p:spPr bwMode="auto">
              <a:xfrm>
                <a:off x="-72" y="453"/>
                <a:ext cx="90" cy="157"/>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sp>
        <p:nvSpPr>
          <p:cNvPr id="115" name="Isosceles Triangle 114"/>
          <p:cNvSpPr/>
          <p:nvPr/>
        </p:nvSpPr>
        <p:spPr>
          <a:xfrm rot="5400000">
            <a:off x="2142738" y="3365941"/>
            <a:ext cx="179614" cy="107414"/>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cxnSp>
        <p:nvCxnSpPr>
          <p:cNvPr id="117" name="Straight Connector 116"/>
          <p:cNvCxnSpPr/>
          <p:nvPr/>
        </p:nvCxnSpPr>
        <p:spPr>
          <a:xfrm>
            <a:off x="2179865" y="1594921"/>
            <a:ext cx="630936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a:off x="3791495" y="3005336"/>
            <a:ext cx="3634740" cy="0"/>
          </a:xfrm>
          <a:prstGeom prst="line">
            <a:avLst/>
          </a:prstGeom>
          <a:ln>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5326380" y="3016887"/>
            <a:ext cx="3634740" cy="0"/>
          </a:xfrm>
          <a:prstGeom prst="line">
            <a:avLst/>
          </a:prstGeom>
          <a:ln>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189664" y="3622853"/>
            <a:ext cx="630936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167942" y="4017220"/>
            <a:ext cx="630936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sp>
        <p:nvSpPr>
          <p:cNvPr id="97" name="Isosceles Triangle 96"/>
          <p:cNvSpPr/>
          <p:nvPr/>
        </p:nvSpPr>
        <p:spPr>
          <a:xfrm rot="5400000">
            <a:off x="2142738" y="4174201"/>
            <a:ext cx="179614" cy="107414"/>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sp>
        <p:nvSpPr>
          <p:cNvPr id="129" name="Rectangle 128"/>
          <p:cNvSpPr/>
          <p:nvPr/>
        </p:nvSpPr>
        <p:spPr>
          <a:xfrm>
            <a:off x="2471365" y="3648341"/>
            <a:ext cx="2436853" cy="407802"/>
          </a:xfrm>
          <a:prstGeom prst="rect">
            <a:avLst/>
          </a:prstGeom>
        </p:spPr>
        <p:txBody>
          <a:bodyPr wrap="none" lIns="68579" tIns="34289" rIns="68579" bIns="34289">
            <a:spAutoFit/>
          </a:bodyPr>
          <a:lstStyle/>
          <a:p>
            <a:pPr defTabSz="685783" fontAlgn="ctr"/>
            <a:r>
              <a:rPr lang="zh-TW" altLang="en-US" sz="1100" cap="all" dirty="0">
                <a:solidFill>
                  <a:prstClr val="white"/>
                </a:solidFill>
                <a:ea typeface="Heiti TC Light"/>
                <a:cs typeface="Heiti TC Light"/>
              </a:rPr>
              <a:t>個人護理產品及服</a:t>
            </a:r>
            <a:r>
              <a:rPr lang="zh-TW" altLang="en-US" sz="1100" cap="all" dirty="0" smtClean="0">
                <a:solidFill>
                  <a:prstClr val="white"/>
                </a:solidFill>
                <a:ea typeface="Heiti TC Light"/>
                <a:cs typeface="Heiti TC Light"/>
              </a:rPr>
              <a:t>務</a:t>
            </a:r>
            <a:endParaRPr lang="en-US" altLang="zh-TW" sz="1100" cap="all" dirty="0" smtClean="0">
              <a:solidFill>
                <a:prstClr val="white"/>
              </a:solidFill>
              <a:ea typeface="Heiti TC Light"/>
              <a:cs typeface="Heiti TC Light"/>
            </a:endParaRPr>
          </a:p>
          <a:p>
            <a:pPr defTabSz="685783" fontAlgn="ctr"/>
            <a:r>
              <a:rPr lang="en-US" sz="1100" cap="all" dirty="0" smtClean="0">
                <a:solidFill>
                  <a:prstClr val="white"/>
                </a:solidFill>
                <a:ea typeface="Heiti TC Light"/>
                <a:cs typeface="Heiti TC Light"/>
              </a:rPr>
              <a:t>Personal care products &amp; services</a:t>
            </a:r>
            <a:endParaRPr lang="en-US" sz="1100" cap="all" dirty="0">
              <a:solidFill>
                <a:prstClr val="white"/>
              </a:solidFill>
              <a:ea typeface="Heiti TC Light"/>
              <a:cs typeface="Heiti TC Light"/>
            </a:endParaRPr>
          </a:p>
        </p:txBody>
      </p:sp>
      <p:sp>
        <p:nvSpPr>
          <p:cNvPr id="132" name="Rectangle 131"/>
          <p:cNvSpPr/>
          <p:nvPr/>
        </p:nvSpPr>
        <p:spPr>
          <a:xfrm>
            <a:off x="2471365" y="4138677"/>
            <a:ext cx="1937549" cy="238525"/>
          </a:xfrm>
          <a:prstGeom prst="rect">
            <a:avLst/>
          </a:prstGeom>
        </p:spPr>
        <p:txBody>
          <a:bodyPr wrap="none" lIns="68579" tIns="34289" rIns="68579" bIns="34289">
            <a:spAutoFit/>
          </a:bodyPr>
          <a:lstStyle/>
          <a:p>
            <a:pPr defTabSz="685783" fontAlgn="ctr"/>
            <a:r>
              <a:rPr lang="zh-TW" altLang="en-US" sz="1100" cap="all" dirty="0">
                <a:solidFill>
                  <a:prstClr val="white"/>
                </a:solidFill>
                <a:ea typeface="Heiti TC Light"/>
                <a:cs typeface="Heiti TC Light"/>
              </a:rPr>
              <a:t>個人護理產品及服務</a:t>
            </a:r>
            <a:r>
              <a:rPr lang="en-US" sz="1100" cap="all" dirty="0" smtClean="0">
                <a:solidFill>
                  <a:prstClr val="white"/>
                </a:solidFill>
                <a:ea typeface="Heiti TC Light"/>
                <a:cs typeface="Heiti TC Light"/>
              </a:rPr>
              <a:t>reading</a:t>
            </a:r>
            <a:endParaRPr lang="en-US" sz="1100" cap="all" dirty="0">
              <a:solidFill>
                <a:prstClr val="white"/>
              </a:solidFill>
              <a:ea typeface="Heiti TC Light"/>
              <a:cs typeface="Heiti TC Light"/>
            </a:endParaRPr>
          </a:p>
        </p:txBody>
      </p:sp>
      <p:sp>
        <p:nvSpPr>
          <p:cNvPr id="135" name="Rectangle 134"/>
          <p:cNvSpPr/>
          <p:nvPr/>
        </p:nvSpPr>
        <p:spPr>
          <a:xfrm>
            <a:off x="2471769" y="4426531"/>
            <a:ext cx="2429758" cy="407802"/>
          </a:xfrm>
          <a:prstGeom prst="rect">
            <a:avLst/>
          </a:prstGeom>
        </p:spPr>
        <p:txBody>
          <a:bodyPr wrap="none" lIns="68579" tIns="34289" rIns="68579" bIns="34289">
            <a:spAutoFit/>
          </a:bodyPr>
          <a:lstStyle/>
          <a:p>
            <a:pPr defTabSz="685783" fontAlgn="ctr"/>
            <a:r>
              <a:rPr lang="zh-TW" altLang="en-US" sz="1100" cap="all" dirty="0">
                <a:solidFill>
                  <a:prstClr val="white"/>
                </a:solidFill>
                <a:ea typeface="Heiti TC Light"/>
                <a:cs typeface="Heiti TC Light"/>
              </a:rPr>
              <a:t>雜</a:t>
            </a:r>
            <a:r>
              <a:rPr lang="zh-TW" altLang="en-US" sz="1100" cap="all" dirty="0" smtClean="0">
                <a:solidFill>
                  <a:prstClr val="white"/>
                </a:solidFill>
                <a:ea typeface="Heiti TC Light"/>
                <a:cs typeface="Heiti TC Light"/>
              </a:rPr>
              <a:t>項物品及服務</a:t>
            </a:r>
            <a:endParaRPr lang="en-US" altLang="zh-TW" sz="1100" cap="all" dirty="0">
              <a:solidFill>
                <a:prstClr val="white"/>
              </a:solidFill>
              <a:ea typeface="Heiti TC Light"/>
              <a:cs typeface="Heiti TC Light"/>
            </a:endParaRPr>
          </a:p>
          <a:p>
            <a:pPr defTabSz="685783" fontAlgn="ctr"/>
            <a:r>
              <a:rPr lang="en-US" sz="1100" cap="all" dirty="0" smtClean="0">
                <a:solidFill>
                  <a:prstClr val="white"/>
                </a:solidFill>
                <a:ea typeface="Heiti TC Light"/>
                <a:cs typeface="Heiti TC Light"/>
              </a:rPr>
              <a:t>MISCELLANEOUS GOODS and </a:t>
            </a:r>
            <a:r>
              <a:rPr lang="en-US" sz="1100" dirty="0">
                <a:solidFill>
                  <a:schemeClr val="bg1"/>
                </a:solidFill>
                <a:ea typeface="Heiti TC Light"/>
                <a:cs typeface="Heiti TC Light"/>
              </a:rPr>
              <a:t>SERVICES</a:t>
            </a:r>
            <a:endParaRPr lang="en-US" sz="1100" cap="all" dirty="0">
              <a:solidFill>
                <a:schemeClr val="bg1"/>
              </a:solidFill>
              <a:ea typeface="Heiti TC Light"/>
              <a:cs typeface="Heiti TC Light"/>
            </a:endParaRPr>
          </a:p>
        </p:txBody>
      </p:sp>
      <p:sp>
        <p:nvSpPr>
          <p:cNvPr id="96" name="Isosceles Triangle 95"/>
          <p:cNvSpPr/>
          <p:nvPr/>
        </p:nvSpPr>
        <p:spPr>
          <a:xfrm rot="5400000">
            <a:off x="2140461" y="3773382"/>
            <a:ext cx="179614" cy="107414"/>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sp>
        <p:nvSpPr>
          <p:cNvPr id="124" name="Isosceles Triangle 123"/>
          <p:cNvSpPr/>
          <p:nvPr/>
        </p:nvSpPr>
        <p:spPr>
          <a:xfrm rot="5400000">
            <a:off x="2121741" y="4564807"/>
            <a:ext cx="179614" cy="107414"/>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cxnSp>
        <p:nvCxnSpPr>
          <p:cNvPr id="127" name="Straight Connector 126"/>
          <p:cNvCxnSpPr/>
          <p:nvPr/>
        </p:nvCxnSpPr>
        <p:spPr>
          <a:xfrm>
            <a:off x="2170070" y="4422562"/>
            <a:ext cx="630936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graphicFrame>
        <p:nvGraphicFramePr>
          <p:cNvPr id="128" name="Table 127"/>
          <p:cNvGraphicFramePr>
            <a:graphicFrameLocks noGrp="1"/>
          </p:cNvGraphicFramePr>
          <p:nvPr>
            <p:extLst>
              <p:ext uri="{D42A27DB-BD31-4B8C-83A1-F6EECF244321}">
                <p14:modId xmlns:p14="http://schemas.microsoft.com/office/powerpoint/2010/main" val="2337674046"/>
              </p:ext>
            </p:extLst>
          </p:nvPr>
        </p:nvGraphicFramePr>
        <p:xfrm>
          <a:off x="2426804" y="1594921"/>
          <a:ext cx="4710412" cy="2023310"/>
        </p:xfrm>
        <a:graphic>
          <a:graphicData uri="http://schemas.openxmlformats.org/drawingml/2006/table">
            <a:tbl>
              <a:tblPr>
                <a:tableStyleId>{BDBED569-4797-4DF1-A0F4-6AAB3CD982D8}</a:tableStyleId>
              </a:tblPr>
              <a:tblGrid>
                <a:gridCol w="3198389"/>
                <a:gridCol w="1512023"/>
              </a:tblGrid>
              <a:tr h="496968">
                <a:tc>
                  <a:txBody>
                    <a:bodyPr/>
                    <a:lstStyle/>
                    <a:p>
                      <a:pPr algn="l" fontAlgn="ctr"/>
                      <a:r>
                        <a:rPr lang="zh-TW" altLang="en-US" sz="1100" u="none" strike="noStrike" cap="all" baseline="0" dirty="0" smtClean="0">
                          <a:solidFill>
                            <a:schemeClr val="bg1"/>
                          </a:solidFill>
                          <a:effectLst/>
                          <a:latin typeface="+mn-lt"/>
                          <a:ea typeface="儷黑 Pro"/>
                          <a:cs typeface="儷黑 Pro"/>
                        </a:rPr>
                        <a:t>電影娛樂</a:t>
                      </a:r>
                      <a:r>
                        <a:rPr lang="en-US" sz="1100" u="none" strike="noStrike" cap="all" baseline="0" dirty="0" smtClean="0">
                          <a:solidFill>
                            <a:schemeClr val="bg1"/>
                          </a:solidFill>
                          <a:effectLst/>
                          <a:latin typeface="+mn-lt"/>
                          <a:ea typeface="儷黑 Pro"/>
                          <a:cs typeface="儷黑 Pro"/>
                        </a:rPr>
                        <a:t>Cinema entertainment</a:t>
                      </a:r>
                      <a:endParaRPr lang="en-US" sz="1100" b="0" i="0" u="none" strike="noStrike" cap="all" baseline="0" dirty="0">
                        <a:solidFill>
                          <a:schemeClr val="bg1"/>
                        </a:solidFill>
                        <a:effectLst/>
                        <a:latin typeface="+mn-lt"/>
                        <a:ea typeface="儷黑 Pro"/>
                        <a:cs typeface="儷黑 Pro"/>
                      </a:endParaRPr>
                    </a:p>
                  </a:txBody>
                  <a:tcPr marL="13305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cap="all" baseline="0" dirty="0" smtClean="0">
                          <a:solidFill>
                            <a:schemeClr val="bg1"/>
                          </a:solidFill>
                          <a:effectLst/>
                          <a:latin typeface="+mn-lt"/>
                          <a:ea typeface="儷黑 Pro"/>
                          <a:cs typeface="儷黑 Pro"/>
                        </a:rPr>
                        <a:t>45</a:t>
                      </a:r>
                      <a:endParaRPr lang="en-US" sz="1100" b="0" i="0" u="none" strike="noStrike" cap="all" baseline="0"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532406">
                <a:tc>
                  <a:txBody>
                    <a:bodyPr/>
                    <a:lstStyle/>
                    <a:p>
                      <a:pPr algn="l" fontAlgn="ctr"/>
                      <a:r>
                        <a:rPr lang="zh-TW" altLang="en-US" sz="1100" u="none" strike="noStrike" cap="all" baseline="0" dirty="0" smtClean="0">
                          <a:solidFill>
                            <a:schemeClr val="bg1"/>
                          </a:solidFill>
                          <a:effectLst/>
                          <a:latin typeface="+mn-lt"/>
                          <a:ea typeface="儷黑 Pro"/>
                          <a:cs typeface="儷黑 Pro"/>
                        </a:rPr>
                        <a:t>旅遊</a:t>
                      </a:r>
                      <a:r>
                        <a:rPr lang="en-US" sz="1100" u="none" strike="noStrike" cap="all" baseline="0" dirty="0" smtClean="0">
                          <a:solidFill>
                            <a:schemeClr val="bg1"/>
                          </a:solidFill>
                          <a:effectLst/>
                          <a:latin typeface="+mn-lt"/>
                          <a:ea typeface="儷黑 Pro"/>
                          <a:cs typeface="儷黑 Pro"/>
                        </a:rPr>
                        <a:t>Package tours</a:t>
                      </a:r>
                      <a:endParaRPr lang="en-US" sz="1100" b="0" i="0" u="none" strike="noStrike" cap="all" baseline="0" dirty="0">
                        <a:solidFill>
                          <a:schemeClr val="bg1"/>
                        </a:solidFill>
                        <a:effectLst/>
                        <a:latin typeface="+mn-lt"/>
                        <a:ea typeface="儷黑 Pro"/>
                        <a:cs typeface="儷黑 Pro"/>
                      </a:endParaRPr>
                    </a:p>
                  </a:txBody>
                  <a:tcPr marL="13305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cap="all" baseline="0" dirty="0" smtClean="0">
                          <a:solidFill>
                            <a:schemeClr val="bg1"/>
                          </a:solidFill>
                          <a:effectLst/>
                          <a:latin typeface="+mn-lt"/>
                          <a:ea typeface="儷黑 Pro"/>
                          <a:cs typeface="儷黑 Pro"/>
                        </a:rPr>
                        <a:t>530</a:t>
                      </a:r>
                      <a:endParaRPr lang="en-US" sz="1100" b="0" i="0" u="none" strike="noStrike" cap="all" baseline="0"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496968">
                <a:tc>
                  <a:txBody>
                    <a:bodyPr/>
                    <a:lstStyle/>
                    <a:p>
                      <a:pPr algn="l" fontAlgn="ctr"/>
                      <a:r>
                        <a:rPr lang="zh-TW" altLang="en-US" sz="1100" u="none" strike="noStrike" cap="all" baseline="0" dirty="0" smtClean="0">
                          <a:solidFill>
                            <a:schemeClr val="bg1"/>
                          </a:solidFill>
                          <a:effectLst/>
                          <a:latin typeface="+mn-lt"/>
                          <a:ea typeface="儷黑 Pro"/>
                          <a:cs typeface="儷黑 Pro"/>
                        </a:rPr>
                        <a:t>玩具及嗜好</a:t>
                      </a:r>
                      <a:r>
                        <a:rPr lang="en-US" sz="1100" u="none" strike="noStrike" cap="all" baseline="0" dirty="0" smtClean="0">
                          <a:solidFill>
                            <a:schemeClr val="bg1"/>
                          </a:solidFill>
                          <a:effectLst/>
                          <a:latin typeface="+mn-lt"/>
                          <a:ea typeface="儷黑 Pro"/>
                          <a:cs typeface="儷黑 Pro"/>
                        </a:rPr>
                        <a:t>Toys and hobbies</a:t>
                      </a:r>
                      <a:endParaRPr lang="en-US" sz="1100" b="0" i="0" u="none" strike="noStrike" cap="all" baseline="0" dirty="0">
                        <a:solidFill>
                          <a:schemeClr val="bg1"/>
                        </a:solidFill>
                        <a:effectLst/>
                        <a:latin typeface="+mn-lt"/>
                        <a:ea typeface="儷黑 Pro"/>
                        <a:cs typeface="儷黑 Pro"/>
                      </a:endParaRPr>
                    </a:p>
                  </a:txBody>
                  <a:tcPr marL="13305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cap="all" baseline="0" dirty="0" smtClean="0">
                          <a:solidFill>
                            <a:schemeClr val="bg1"/>
                          </a:solidFill>
                          <a:effectLst/>
                          <a:latin typeface="+mn-lt"/>
                          <a:ea typeface="儷黑 Pro"/>
                          <a:cs typeface="儷黑 Pro"/>
                        </a:rPr>
                        <a:t>95</a:t>
                      </a:r>
                      <a:endParaRPr lang="en-US" sz="1100" b="0" i="0" u="none" strike="noStrike" cap="all" baseline="0"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496968">
                <a:tc>
                  <a:txBody>
                    <a:bodyPr/>
                    <a:lstStyle/>
                    <a:p>
                      <a:pPr algn="l" fontAlgn="ctr"/>
                      <a:r>
                        <a:rPr lang="zh-TW" altLang="en-US" sz="1100" u="none" strike="noStrike" cap="all" baseline="0" dirty="0" smtClean="0">
                          <a:solidFill>
                            <a:schemeClr val="bg1"/>
                          </a:solidFill>
                          <a:effectLst/>
                          <a:latin typeface="+mn-lt"/>
                          <a:ea typeface="儷黑 Pro"/>
                          <a:cs typeface="儷黑 Pro"/>
                        </a:rPr>
                        <a:t>其他娛樂及假期開支</a:t>
                      </a:r>
                      <a:r>
                        <a:rPr lang="en-US" sz="1100" u="none" strike="noStrike" cap="all" baseline="0" dirty="0" smtClean="0">
                          <a:solidFill>
                            <a:schemeClr val="bg1"/>
                          </a:solidFill>
                          <a:effectLst/>
                          <a:latin typeface="+mn-lt"/>
                          <a:ea typeface="儷黑 Pro"/>
                          <a:cs typeface="儷黑 Pro"/>
                        </a:rPr>
                        <a:t>Other entertainment and holiday expenses </a:t>
                      </a:r>
                      <a:endParaRPr lang="en-US" sz="1100" b="0" i="0" u="none" strike="noStrike" cap="all" baseline="0" dirty="0">
                        <a:solidFill>
                          <a:schemeClr val="bg1"/>
                        </a:solidFill>
                        <a:effectLst/>
                        <a:latin typeface="+mn-lt"/>
                        <a:ea typeface="儷黑 Pro"/>
                        <a:cs typeface="儷黑 Pro"/>
                      </a:endParaRPr>
                    </a:p>
                  </a:txBody>
                  <a:tcPr marL="13305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cap="all" baseline="0" dirty="0" smtClean="0">
                          <a:solidFill>
                            <a:schemeClr val="bg1"/>
                          </a:solidFill>
                          <a:effectLst/>
                          <a:latin typeface="+mn-lt"/>
                          <a:ea typeface="儷黑 Pro"/>
                          <a:cs typeface="儷黑 Pro"/>
                        </a:rPr>
                        <a:t>50</a:t>
                      </a:r>
                      <a:endParaRPr lang="en-US" sz="1100" b="0" i="0" u="none" strike="noStrike" cap="all" baseline="0"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37" name="Rectangle 136"/>
          <p:cNvSpPr/>
          <p:nvPr/>
        </p:nvSpPr>
        <p:spPr>
          <a:xfrm>
            <a:off x="7710215" y="2481519"/>
            <a:ext cx="352987" cy="238525"/>
          </a:xfrm>
          <a:prstGeom prst="rect">
            <a:avLst/>
          </a:prstGeom>
        </p:spPr>
        <p:txBody>
          <a:bodyPr wrap="none" lIns="68579" tIns="34289" rIns="68579" bIns="34289">
            <a:spAutoFit/>
          </a:bodyPr>
          <a:lstStyle/>
          <a:p>
            <a:pPr algn="r" defTabSz="685783" fontAlgn="b"/>
            <a:r>
              <a:rPr lang="en-US" sz="1100" dirty="0" smtClean="0">
                <a:solidFill>
                  <a:prstClr val="white"/>
                </a:solidFill>
                <a:ea typeface="Heiti TC Light"/>
                <a:cs typeface="Heiti TC Light"/>
              </a:rPr>
              <a:t>720</a:t>
            </a:r>
            <a:endParaRPr lang="en-US" sz="1100" dirty="0">
              <a:solidFill>
                <a:prstClr val="white"/>
              </a:solidFill>
              <a:ea typeface="Heiti TC Light"/>
              <a:cs typeface="Heiti TC Light"/>
            </a:endParaRPr>
          </a:p>
        </p:txBody>
      </p:sp>
      <p:sp>
        <p:nvSpPr>
          <p:cNvPr id="138" name="Rectangle 137"/>
          <p:cNvSpPr/>
          <p:nvPr/>
        </p:nvSpPr>
        <p:spPr>
          <a:xfrm>
            <a:off x="6213801" y="3711970"/>
            <a:ext cx="352987" cy="238525"/>
          </a:xfrm>
          <a:prstGeom prst="rect">
            <a:avLst/>
          </a:prstGeom>
        </p:spPr>
        <p:txBody>
          <a:bodyPr wrap="none" lIns="68579" tIns="34289" rIns="68579" bIns="34289">
            <a:spAutoFit/>
          </a:bodyPr>
          <a:lstStyle/>
          <a:p>
            <a:pPr algn="r" defTabSz="685783" fontAlgn="b"/>
            <a:r>
              <a:rPr lang="en-US" sz="1100" dirty="0" smtClean="0">
                <a:solidFill>
                  <a:prstClr val="white"/>
                </a:solidFill>
                <a:ea typeface="Heiti TC Light"/>
                <a:cs typeface="Heiti TC Light"/>
              </a:rPr>
              <a:t>330</a:t>
            </a:r>
            <a:endParaRPr lang="en-US" sz="1100" dirty="0">
              <a:solidFill>
                <a:prstClr val="white"/>
              </a:solidFill>
              <a:ea typeface="Heiti TC Light"/>
              <a:cs typeface="Heiti TC Light"/>
            </a:endParaRPr>
          </a:p>
        </p:txBody>
      </p:sp>
      <p:sp>
        <p:nvSpPr>
          <p:cNvPr id="139" name="Rectangle 138"/>
          <p:cNvSpPr/>
          <p:nvPr/>
        </p:nvSpPr>
        <p:spPr>
          <a:xfrm>
            <a:off x="6210282" y="4108252"/>
            <a:ext cx="356506" cy="238525"/>
          </a:xfrm>
          <a:prstGeom prst="rect">
            <a:avLst/>
          </a:prstGeom>
        </p:spPr>
        <p:txBody>
          <a:bodyPr wrap="none" lIns="68579" tIns="34289" rIns="68579" bIns="34289">
            <a:spAutoFit/>
          </a:bodyPr>
          <a:lstStyle/>
          <a:p>
            <a:pPr algn="r" defTabSz="685783" fontAlgn="b"/>
            <a:r>
              <a:rPr lang="en-US" sz="1100" dirty="0" smtClean="0">
                <a:solidFill>
                  <a:prstClr val="white"/>
                </a:solidFill>
                <a:ea typeface="Heiti TC Light"/>
                <a:cs typeface="Heiti TC Light"/>
              </a:rPr>
              <a:t>117</a:t>
            </a:r>
            <a:endParaRPr lang="en-US" sz="1100" dirty="0">
              <a:solidFill>
                <a:prstClr val="white"/>
              </a:solidFill>
              <a:ea typeface="Heiti TC Light"/>
              <a:cs typeface="Heiti TC Light"/>
            </a:endParaRPr>
          </a:p>
        </p:txBody>
      </p:sp>
      <p:sp>
        <p:nvSpPr>
          <p:cNvPr id="140" name="Rectangle 139"/>
          <p:cNvSpPr/>
          <p:nvPr/>
        </p:nvSpPr>
        <p:spPr>
          <a:xfrm>
            <a:off x="6142305" y="4502176"/>
            <a:ext cx="424483" cy="238525"/>
          </a:xfrm>
          <a:prstGeom prst="rect">
            <a:avLst/>
          </a:prstGeom>
        </p:spPr>
        <p:txBody>
          <a:bodyPr wrap="none" lIns="68579" tIns="34289" rIns="68579" bIns="34289">
            <a:spAutoFit/>
          </a:bodyPr>
          <a:lstStyle/>
          <a:p>
            <a:pPr algn="r" defTabSz="685783" fontAlgn="b"/>
            <a:r>
              <a:rPr lang="en-US" sz="1100" dirty="0" smtClean="0">
                <a:solidFill>
                  <a:prstClr val="white"/>
                </a:solidFill>
                <a:ea typeface="Heiti TC Light"/>
                <a:cs typeface="Heiti TC Light"/>
              </a:rPr>
              <a:t>1641</a:t>
            </a:r>
            <a:endParaRPr lang="en-US" sz="1100" dirty="0">
              <a:solidFill>
                <a:prstClr val="white"/>
              </a:solidFill>
              <a:ea typeface="Heiti TC Light"/>
              <a:cs typeface="Heiti TC Light"/>
            </a:endParaRPr>
          </a:p>
        </p:txBody>
      </p:sp>
      <p:sp>
        <p:nvSpPr>
          <p:cNvPr id="141" name="Rectangle 140"/>
          <p:cNvSpPr/>
          <p:nvPr/>
        </p:nvSpPr>
        <p:spPr>
          <a:xfrm>
            <a:off x="7659119" y="3704410"/>
            <a:ext cx="352987" cy="238525"/>
          </a:xfrm>
          <a:prstGeom prst="rect">
            <a:avLst/>
          </a:prstGeom>
        </p:spPr>
        <p:txBody>
          <a:bodyPr wrap="none" lIns="68579" tIns="34289" rIns="68579" bIns="34289">
            <a:spAutoFit/>
          </a:bodyPr>
          <a:lstStyle/>
          <a:p>
            <a:pPr algn="r" defTabSz="685783" fontAlgn="b"/>
            <a:r>
              <a:rPr lang="en-US" sz="1100" dirty="0" smtClean="0">
                <a:solidFill>
                  <a:prstClr val="white"/>
                </a:solidFill>
                <a:ea typeface="Heiti TC Light"/>
                <a:cs typeface="Heiti TC Light"/>
              </a:rPr>
              <a:t>330</a:t>
            </a:r>
            <a:endParaRPr lang="en-US" sz="1100" dirty="0">
              <a:solidFill>
                <a:prstClr val="white"/>
              </a:solidFill>
              <a:ea typeface="Heiti TC Light"/>
              <a:cs typeface="Heiti TC Light"/>
            </a:endParaRPr>
          </a:p>
        </p:txBody>
      </p:sp>
      <p:sp>
        <p:nvSpPr>
          <p:cNvPr id="142" name="Rectangle 141"/>
          <p:cNvSpPr/>
          <p:nvPr/>
        </p:nvSpPr>
        <p:spPr>
          <a:xfrm>
            <a:off x="7655600" y="4100692"/>
            <a:ext cx="356506" cy="238525"/>
          </a:xfrm>
          <a:prstGeom prst="rect">
            <a:avLst/>
          </a:prstGeom>
        </p:spPr>
        <p:txBody>
          <a:bodyPr wrap="none" lIns="68579" tIns="34289" rIns="68579" bIns="34289">
            <a:spAutoFit/>
          </a:bodyPr>
          <a:lstStyle/>
          <a:p>
            <a:pPr algn="r" defTabSz="685783" fontAlgn="b"/>
            <a:r>
              <a:rPr lang="en-US" sz="1100" dirty="0" smtClean="0">
                <a:solidFill>
                  <a:prstClr val="white"/>
                </a:solidFill>
                <a:ea typeface="Heiti TC Light"/>
                <a:cs typeface="Heiti TC Light"/>
              </a:rPr>
              <a:t>117</a:t>
            </a:r>
            <a:endParaRPr lang="en-US" sz="1100" dirty="0">
              <a:solidFill>
                <a:prstClr val="white"/>
              </a:solidFill>
              <a:ea typeface="Heiti TC Light"/>
              <a:cs typeface="Heiti TC Light"/>
            </a:endParaRPr>
          </a:p>
        </p:txBody>
      </p:sp>
      <p:sp>
        <p:nvSpPr>
          <p:cNvPr id="143" name="Rectangle 142"/>
          <p:cNvSpPr/>
          <p:nvPr/>
        </p:nvSpPr>
        <p:spPr>
          <a:xfrm>
            <a:off x="7587623" y="4494616"/>
            <a:ext cx="424483" cy="238525"/>
          </a:xfrm>
          <a:prstGeom prst="rect">
            <a:avLst/>
          </a:prstGeom>
        </p:spPr>
        <p:txBody>
          <a:bodyPr wrap="none" lIns="68579" tIns="34289" rIns="68579" bIns="34289">
            <a:spAutoFit/>
          </a:bodyPr>
          <a:lstStyle/>
          <a:p>
            <a:pPr algn="r" defTabSz="685783" fontAlgn="b"/>
            <a:r>
              <a:rPr lang="en-US" sz="1100" dirty="0" smtClean="0">
                <a:solidFill>
                  <a:prstClr val="white"/>
                </a:solidFill>
                <a:ea typeface="Heiti TC Light"/>
                <a:cs typeface="Heiti TC Light"/>
              </a:rPr>
              <a:t>1641</a:t>
            </a:r>
            <a:endParaRPr lang="en-US" sz="1100" dirty="0">
              <a:solidFill>
                <a:prstClr val="white"/>
              </a:solidFill>
              <a:ea typeface="Heiti TC Light"/>
              <a:cs typeface="Heiti TC Light"/>
            </a:endParaRPr>
          </a:p>
        </p:txBody>
      </p:sp>
      <p:sp>
        <p:nvSpPr>
          <p:cNvPr id="91" name="Rectangle 90"/>
          <p:cNvSpPr/>
          <p:nvPr/>
        </p:nvSpPr>
        <p:spPr>
          <a:xfrm>
            <a:off x="622300" y="762001"/>
            <a:ext cx="7886700" cy="438580"/>
          </a:xfrm>
          <a:prstGeom prst="rect">
            <a:avLst/>
          </a:prstGeom>
        </p:spPr>
        <p:txBody>
          <a:bodyPr wrap="square" lIns="68579" tIns="34289" rIns="68579" bIns="34289">
            <a:spAutoFit/>
          </a:bodyPr>
          <a:lstStyle/>
          <a:p>
            <a:pPr algn="ctr" defTabSz="685783">
              <a:buClr>
                <a:srgbClr val="404040"/>
              </a:buClr>
              <a:buSzPct val="100000"/>
            </a:pPr>
            <a:r>
              <a:rPr lang="zh-TW" altLang="en-US" sz="1200" dirty="0" smtClean="0">
                <a:solidFill>
                  <a:prstClr val="white"/>
                </a:solidFill>
                <a:ea typeface="Heiti TC Light"/>
                <a:cs typeface="Heiti TC Light"/>
              </a:rPr>
              <a:t>稍後，你將會有一個簡單的每月開支和平均開支比較。</a:t>
            </a:r>
            <a:r>
              <a:rPr lang="en-US" sz="1200" dirty="0" smtClean="0">
                <a:solidFill>
                  <a:prstClr val="white"/>
                </a:solidFill>
                <a:ea typeface="Heiti TC Light"/>
                <a:cs typeface="Heiti TC Light"/>
              </a:rPr>
              <a:t>Later</a:t>
            </a:r>
            <a:r>
              <a:rPr lang="en-US" sz="1200" dirty="0">
                <a:solidFill>
                  <a:prstClr val="white"/>
                </a:solidFill>
                <a:ea typeface="Heiti TC Light"/>
                <a:cs typeface="Heiti TC Light"/>
              </a:rPr>
              <a:t>, you will go through a simple exercise to identify how your monthly spending compares to the average  spending.  </a:t>
            </a:r>
            <a:endParaRPr lang="en-US" sz="1200" dirty="0">
              <a:solidFill>
                <a:prstClr val="white"/>
              </a:solidFill>
              <a:ea typeface="Heiti TC Light"/>
              <a:cs typeface="Heiti TC Light"/>
              <a:sym typeface="Century Gothic"/>
            </a:endParaRPr>
          </a:p>
        </p:txBody>
      </p:sp>
      <p:sp>
        <p:nvSpPr>
          <p:cNvPr id="94" name="Rectangle 93"/>
          <p:cNvSpPr/>
          <p:nvPr/>
        </p:nvSpPr>
        <p:spPr>
          <a:xfrm>
            <a:off x="2265254" y="1226821"/>
            <a:ext cx="3343611" cy="377024"/>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ea typeface="Heiti TC Light"/>
                <a:cs typeface="Heiti TC Light"/>
              </a:rPr>
              <a:t>可於</a:t>
            </a:r>
            <a:r>
              <a:rPr lang="en-US" altLang="zh-TW" sz="1000" dirty="0" smtClean="0">
                <a:solidFill>
                  <a:srgbClr val="0CB27C"/>
                </a:solidFill>
                <a:ea typeface="Heiti TC Light"/>
                <a:cs typeface="Heiti TC Light"/>
              </a:rPr>
              <a:t>SHOP.COM</a:t>
            </a:r>
            <a:r>
              <a:rPr lang="zh-TW" altLang="en-US" sz="1000" dirty="0" smtClean="0">
                <a:solidFill>
                  <a:srgbClr val="0CB27C"/>
                </a:solidFill>
                <a:ea typeface="Heiti TC Light"/>
                <a:cs typeface="Heiti TC Light"/>
              </a:rPr>
              <a:t>購買並建立購物年金的項目</a:t>
            </a:r>
            <a:r>
              <a:rPr lang="en-US" sz="1000" dirty="0" smtClean="0">
                <a:solidFill>
                  <a:srgbClr val="0CB27C"/>
                </a:solidFill>
                <a:ea typeface="Heiti TC Light"/>
                <a:cs typeface="Heiti TC Light"/>
              </a:rPr>
              <a:t>SHOPPING </a:t>
            </a:r>
            <a:r>
              <a:rPr lang="en-US" sz="1000" dirty="0">
                <a:solidFill>
                  <a:srgbClr val="0CB27C"/>
                </a:solidFill>
                <a:ea typeface="Heiti TC Light"/>
                <a:cs typeface="Heiti TC Light"/>
              </a:rPr>
              <a:t>ANNUITY ITEMS PURCHASEABLE ON SHOP.COM</a:t>
            </a:r>
          </a:p>
        </p:txBody>
      </p:sp>
      <p:sp>
        <p:nvSpPr>
          <p:cNvPr id="105" name="Rectangle 104"/>
          <p:cNvSpPr/>
          <p:nvPr/>
        </p:nvSpPr>
        <p:spPr>
          <a:xfrm>
            <a:off x="5608866" y="1279986"/>
            <a:ext cx="1551215" cy="223138"/>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ea typeface="Heiti TC Light"/>
                <a:cs typeface="Heiti TC Light"/>
              </a:rPr>
              <a:t>開支</a:t>
            </a:r>
            <a:r>
              <a:rPr lang="en-US" sz="1000" dirty="0" smtClean="0">
                <a:solidFill>
                  <a:srgbClr val="0CB27C"/>
                </a:solidFill>
                <a:ea typeface="Heiti TC Light"/>
                <a:cs typeface="Heiti TC Light"/>
              </a:rPr>
              <a:t>Consumer </a:t>
            </a:r>
            <a:r>
              <a:rPr lang="en-US" sz="1000" dirty="0">
                <a:solidFill>
                  <a:srgbClr val="0CB27C"/>
                </a:solidFill>
                <a:ea typeface="Heiti TC Light"/>
                <a:cs typeface="Heiti TC Light"/>
              </a:rPr>
              <a:t>Units</a:t>
            </a:r>
          </a:p>
        </p:txBody>
      </p:sp>
      <p:sp>
        <p:nvSpPr>
          <p:cNvPr id="116" name="Rectangle 115"/>
          <p:cNvSpPr/>
          <p:nvPr/>
        </p:nvSpPr>
        <p:spPr>
          <a:xfrm>
            <a:off x="7150287" y="1279986"/>
            <a:ext cx="1329145" cy="223138"/>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ea typeface="Heiti TC Light"/>
                <a:cs typeface="Heiti TC Light"/>
              </a:rPr>
              <a:t>小計</a:t>
            </a:r>
            <a:r>
              <a:rPr lang="en-US" sz="1000" dirty="0" smtClean="0">
                <a:solidFill>
                  <a:srgbClr val="0CB27C"/>
                </a:solidFill>
                <a:ea typeface="Heiti TC Light"/>
                <a:cs typeface="Heiti TC Light"/>
              </a:rPr>
              <a:t>Sub </a:t>
            </a:r>
            <a:r>
              <a:rPr lang="en-US" sz="1000" dirty="0">
                <a:solidFill>
                  <a:srgbClr val="0CB27C"/>
                </a:solidFill>
                <a:ea typeface="Heiti TC Light"/>
                <a:cs typeface="Heiti TC Light"/>
              </a:rPr>
              <a:t>Total</a:t>
            </a:r>
          </a:p>
        </p:txBody>
      </p:sp>
      <p:sp>
        <p:nvSpPr>
          <p:cNvPr id="123" name="Rectangle 122"/>
          <p:cNvSpPr/>
          <p:nvPr/>
        </p:nvSpPr>
        <p:spPr>
          <a:xfrm>
            <a:off x="2221484" y="384015"/>
            <a:ext cx="4850387" cy="346247"/>
          </a:xfrm>
          <a:prstGeom prst="rect">
            <a:avLst/>
          </a:prstGeom>
        </p:spPr>
        <p:txBody>
          <a:bodyPr wrap="none" lIns="68579" tIns="34289" rIns="68579" bIns="34289">
            <a:spAutoFit/>
          </a:bodyPr>
          <a:lstStyle/>
          <a:p>
            <a:pPr defTabSz="685783"/>
            <a:r>
              <a:rPr lang="zh-TW" altLang="en-US" b="1" dirty="0" smtClean="0">
                <a:solidFill>
                  <a:srgbClr val="00B0F0"/>
                </a:solidFill>
                <a:ea typeface="Heiti TC Light"/>
                <a:cs typeface="Heiti TC Light"/>
                <a:sym typeface="Century Gothic"/>
              </a:rPr>
              <a:t>錢都花到哪裡去了</a:t>
            </a:r>
            <a:r>
              <a:rPr lang="en-US" altLang="zh-TW" b="1" dirty="0" smtClean="0">
                <a:solidFill>
                  <a:srgbClr val="00B0F0"/>
                </a:solidFill>
                <a:ea typeface="Heiti TC Light"/>
                <a:cs typeface="Heiti TC Light"/>
                <a:sym typeface="Century Gothic"/>
              </a:rPr>
              <a:t>﹖</a:t>
            </a:r>
            <a:r>
              <a:rPr lang="en-US" b="1" dirty="0" smtClean="0">
                <a:solidFill>
                  <a:srgbClr val="00B0F0"/>
                </a:solidFill>
                <a:ea typeface="Heiti TC Light"/>
                <a:cs typeface="Heiti TC Light"/>
                <a:sym typeface="Century Gothic"/>
              </a:rPr>
              <a:t>Where </a:t>
            </a:r>
            <a:r>
              <a:rPr lang="en-US" b="1" dirty="0">
                <a:solidFill>
                  <a:srgbClr val="00B0F0"/>
                </a:solidFill>
                <a:ea typeface="Heiti TC Light"/>
                <a:cs typeface="Heiti TC Light"/>
                <a:sym typeface="Century Gothic"/>
              </a:rPr>
              <a:t>does the money go?</a:t>
            </a:r>
            <a:endParaRPr lang="en-US" b="1" dirty="0">
              <a:solidFill>
                <a:srgbClr val="00B0F0"/>
              </a:solidFill>
              <a:ea typeface="Heiti TC Light"/>
              <a:cs typeface="Heiti TC Light"/>
            </a:endParaRPr>
          </a:p>
        </p:txBody>
      </p:sp>
    </p:spTree>
    <p:extLst>
      <p:ext uri="{BB962C8B-B14F-4D97-AF65-F5344CB8AC3E}">
        <p14:creationId xmlns:p14="http://schemas.microsoft.com/office/powerpoint/2010/main" val="1269749419"/>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240943" y="144522"/>
            <a:ext cx="6674117" cy="561690"/>
          </a:xfrm>
          <a:prstGeom prst="rect">
            <a:avLst/>
          </a:prstGeom>
        </p:spPr>
        <p:txBody>
          <a:bodyPr wrap="square" lIns="68579" tIns="34289" rIns="68579" bIns="34289">
            <a:spAutoFit/>
          </a:bodyPr>
          <a:lstStyle/>
          <a:p>
            <a:pPr algn="ctr" defTabSz="685783"/>
            <a:r>
              <a:rPr lang="zh-TW" altLang="en-US" b="1" dirty="0" smtClean="0">
                <a:solidFill>
                  <a:srgbClr val="00B0F0"/>
                </a:solidFill>
                <a:ea typeface="Heiti TC Light"/>
                <a:cs typeface="Heiti TC Light"/>
                <a:sym typeface="Century Gothic"/>
              </a:rPr>
              <a:t>你的每月開支與每月平均開支比較，結果如何？</a:t>
            </a:r>
            <a:r>
              <a:rPr lang="en-US" sz="1400" b="1" dirty="0" smtClean="0">
                <a:solidFill>
                  <a:srgbClr val="00B0F0"/>
                </a:solidFill>
                <a:ea typeface="Heiti TC Light"/>
                <a:cs typeface="Heiti TC Light"/>
                <a:sym typeface="Century Gothic"/>
              </a:rPr>
              <a:t>How does your monthly spending compare to the average monthly spending?</a:t>
            </a:r>
            <a:endParaRPr lang="en-US" sz="1400" b="1" dirty="0">
              <a:solidFill>
                <a:srgbClr val="00B0F0"/>
              </a:solidFill>
              <a:ea typeface="Heiti TC Light"/>
              <a:cs typeface="Heiti TC Light"/>
            </a:endParaRPr>
          </a:p>
        </p:txBody>
      </p:sp>
      <p:grpSp>
        <p:nvGrpSpPr>
          <p:cNvPr id="2" name="Group 1"/>
          <p:cNvGrpSpPr/>
          <p:nvPr/>
        </p:nvGrpSpPr>
        <p:grpSpPr>
          <a:xfrm>
            <a:off x="2051051" y="1210306"/>
            <a:ext cx="5029198" cy="3624942"/>
            <a:chOff x="838202" y="1578429"/>
            <a:chExt cx="6705597" cy="4833256"/>
          </a:xfrm>
        </p:grpSpPr>
        <p:sp>
          <p:nvSpPr>
            <p:cNvPr id="203" name="Round Same Side Corner Rectangle 202"/>
            <p:cNvSpPr/>
            <p:nvPr/>
          </p:nvSpPr>
          <p:spPr>
            <a:xfrm rot="5400000">
              <a:off x="2808515" y="1676401"/>
              <a:ext cx="4833256" cy="4637312"/>
            </a:xfrm>
            <a:prstGeom prst="round2SameRect">
              <a:avLst>
                <a:gd name="adj1" fmla="val 2703"/>
                <a:gd name="adj2" fmla="val 0"/>
              </a:avLst>
            </a:prstGeom>
            <a:solidFill>
              <a:srgbClr val="033438"/>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endParaRPr lang="en-US" sz="900" dirty="0">
                <a:solidFill>
                  <a:prstClr val="white"/>
                </a:solidFill>
                <a:ea typeface="Heiti TC Light"/>
                <a:cs typeface="Heiti TC Light"/>
              </a:endParaRPr>
            </a:p>
          </p:txBody>
        </p:sp>
        <p:grpSp>
          <p:nvGrpSpPr>
            <p:cNvPr id="91" name="Group 90"/>
            <p:cNvGrpSpPr/>
            <p:nvPr/>
          </p:nvGrpSpPr>
          <p:grpSpPr>
            <a:xfrm>
              <a:off x="838202" y="1578429"/>
              <a:ext cx="2068286" cy="538408"/>
              <a:chOff x="838202" y="1578429"/>
              <a:chExt cx="2068286" cy="538408"/>
            </a:xfrm>
          </p:grpSpPr>
          <p:sp>
            <p:nvSpPr>
              <p:cNvPr id="94" name="Round Single Corner Rectangle 93"/>
              <p:cNvSpPr/>
              <p:nvPr/>
            </p:nvSpPr>
            <p:spPr>
              <a:xfrm flipH="1">
                <a:off x="838202" y="1578429"/>
                <a:ext cx="2068286"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2186" defTabSz="685783"/>
                <a:r>
                  <a:rPr lang="zh-TW" altLang="en-US" sz="900" dirty="0">
                    <a:solidFill>
                      <a:prstClr val="white"/>
                    </a:solidFill>
                    <a:ea typeface="Heiti TC Light"/>
                    <a:cs typeface="Heiti TC Light"/>
                  </a:rPr>
                  <a:t>食物</a:t>
                </a:r>
                <a:r>
                  <a:rPr lang="en-US" sz="900" dirty="0">
                    <a:solidFill>
                      <a:prstClr val="white"/>
                    </a:solidFill>
                    <a:ea typeface="Heiti TC Light"/>
                    <a:cs typeface="Heiti TC Light"/>
                  </a:rPr>
                  <a:t>Food</a:t>
                </a:r>
              </a:p>
            </p:txBody>
          </p:sp>
          <p:grpSp>
            <p:nvGrpSpPr>
              <p:cNvPr id="105" name="Group 4"/>
              <p:cNvGrpSpPr>
                <a:grpSpLocks noChangeAspect="1"/>
              </p:cNvGrpSpPr>
              <p:nvPr/>
            </p:nvGrpSpPr>
            <p:grpSpPr bwMode="auto">
              <a:xfrm>
                <a:off x="1034142" y="1708167"/>
                <a:ext cx="390423" cy="259409"/>
                <a:chOff x="-306" y="415"/>
                <a:chExt cx="298" cy="198"/>
              </a:xfrm>
              <a:solidFill>
                <a:srgbClr val="0CB27C"/>
              </a:solidFill>
            </p:grpSpPr>
            <p:sp>
              <p:nvSpPr>
                <p:cNvPr id="116" name="Freeform 6"/>
                <p:cNvSpPr>
                  <a:spLocks/>
                </p:cNvSpPr>
                <p:nvPr/>
              </p:nvSpPr>
              <p:spPr bwMode="auto">
                <a:xfrm>
                  <a:off x="-306" y="553"/>
                  <a:ext cx="298" cy="60"/>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23" name="Freeform 7"/>
                <p:cNvSpPr>
                  <a:spLocks/>
                </p:cNvSpPr>
                <p:nvPr/>
              </p:nvSpPr>
              <p:spPr bwMode="auto">
                <a:xfrm>
                  <a:off x="-281" y="430"/>
                  <a:ext cx="228" cy="135"/>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25" name="Freeform 8"/>
                <p:cNvSpPr>
                  <a:spLocks/>
                </p:cNvSpPr>
                <p:nvPr/>
              </p:nvSpPr>
              <p:spPr bwMode="auto">
                <a:xfrm>
                  <a:off x="-142" y="415"/>
                  <a:ext cx="125" cy="126"/>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26" name="Group 125"/>
            <p:cNvGrpSpPr/>
            <p:nvPr/>
          </p:nvGrpSpPr>
          <p:grpSpPr>
            <a:xfrm>
              <a:off x="838202" y="2110795"/>
              <a:ext cx="2068286" cy="538409"/>
              <a:chOff x="838202" y="2110795"/>
              <a:chExt cx="2068286" cy="538409"/>
            </a:xfrm>
          </p:grpSpPr>
          <p:sp>
            <p:nvSpPr>
              <p:cNvPr id="130" name="Rectangle 129"/>
              <p:cNvSpPr/>
              <p:nvPr/>
            </p:nvSpPr>
            <p:spPr>
              <a:xfrm>
                <a:off x="838202" y="2110795"/>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住屋</a:t>
                </a:r>
                <a:r>
                  <a:rPr lang="en-US" sz="900" dirty="0">
                    <a:solidFill>
                      <a:prstClr val="white"/>
                    </a:solidFill>
                    <a:ea typeface="Heiti TC Light"/>
                    <a:cs typeface="Heiti TC Light"/>
                  </a:rPr>
                  <a:t>Housing</a:t>
                </a:r>
              </a:p>
            </p:txBody>
          </p:sp>
          <p:grpSp>
            <p:nvGrpSpPr>
              <p:cNvPr id="131" name="Group 11"/>
              <p:cNvGrpSpPr>
                <a:grpSpLocks noChangeAspect="1"/>
              </p:cNvGrpSpPr>
              <p:nvPr/>
            </p:nvGrpSpPr>
            <p:grpSpPr bwMode="auto">
              <a:xfrm>
                <a:off x="1066896" y="2246575"/>
                <a:ext cx="271463" cy="242888"/>
                <a:chOff x="-286" y="391"/>
                <a:chExt cx="171" cy="153"/>
              </a:xfrm>
              <a:solidFill>
                <a:srgbClr val="0CB27C"/>
              </a:solidFill>
            </p:grpSpPr>
            <p:sp>
              <p:nvSpPr>
                <p:cNvPr id="133" name="Freeform 13"/>
                <p:cNvSpPr>
                  <a:spLocks/>
                </p:cNvSpPr>
                <p:nvPr/>
              </p:nvSpPr>
              <p:spPr bwMode="auto">
                <a:xfrm>
                  <a:off x="-263" y="420"/>
                  <a:ext cx="123" cy="124"/>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34" name="Freeform 14"/>
                <p:cNvSpPr>
                  <a:spLocks/>
                </p:cNvSpPr>
                <p:nvPr/>
              </p:nvSpPr>
              <p:spPr bwMode="auto">
                <a:xfrm>
                  <a:off x="-286" y="391"/>
                  <a:ext cx="171" cy="82"/>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36" name="Freeform 15"/>
                <p:cNvSpPr>
                  <a:spLocks/>
                </p:cNvSpPr>
                <p:nvPr/>
              </p:nvSpPr>
              <p:spPr bwMode="auto">
                <a:xfrm>
                  <a:off x="-152" y="408"/>
                  <a:ext cx="17" cy="35"/>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44" name="Group 143"/>
            <p:cNvGrpSpPr/>
            <p:nvPr/>
          </p:nvGrpSpPr>
          <p:grpSpPr>
            <a:xfrm>
              <a:off x="838202" y="2649204"/>
              <a:ext cx="2068286" cy="538409"/>
              <a:chOff x="838202" y="2649204"/>
              <a:chExt cx="2068286" cy="538409"/>
            </a:xfrm>
          </p:grpSpPr>
          <p:sp>
            <p:nvSpPr>
              <p:cNvPr id="145" name="Rectangle 144"/>
              <p:cNvSpPr/>
              <p:nvPr/>
            </p:nvSpPr>
            <p:spPr>
              <a:xfrm>
                <a:off x="838202" y="2649204"/>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服裝與服務</a:t>
                </a:r>
                <a:r>
                  <a:rPr lang="en-US" sz="900" dirty="0">
                    <a:solidFill>
                      <a:prstClr val="white"/>
                    </a:solidFill>
                    <a:ea typeface="Heiti TC Light"/>
                    <a:cs typeface="Heiti TC Light"/>
                  </a:rPr>
                  <a:t>Apparel  &amp; Service</a:t>
                </a:r>
              </a:p>
            </p:txBody>
          </p:sp>
          <p:sp>
            <p:nvSpPr>
              <p:cNvPr id="146" name="Freeform 20"/>
              <p:cNvSpPr>
                <a:spLocks noEditPoints="1"/>
              </p:cNvSpPr>
              <p:nvPr/>
            </p:nvSpPr>
            <p:spPr bwMode="auto">
              <a:xfrm>
                <a:off x="1066895" y="2756203"/>
                <a:ext cx="298713" cy="324410"/>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nvGrpSpPr>
            <p:cNvPr id="147" name="Group 146"/>
            <p:cNvGrpSpPr/>
            <p:nvPr/>
          </p:nvGrpSpPr>
          <p:grpSpPr>
            <a:xfrm>
              <a:off x="838202" y="3192457"/>
              <a:ext cx="2068286" cy="538409"/>
              <a:chOff x="838202" y="3192457"/>
              <a:chExt cx="2068286" cy="538409"/>
            </a:xfrm>
          </p:grpSpPr>
          <p:sp>
            <p:nvSpPr>
              <p:cNvPr id="148" name="Rectangle 147"/>
              <p:cNvSpPr/>
              <p:nvPr/>
            </p:nvSpPr>
            <p:spPr>
              <a:xfrm>
                <a:off x="838202" y="3192457"/>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交通</a:t>
                </a:r>
                <a:r>
                  <a:rPr lang="en-US" sz="900" dirty="0">
                    <a:solidFill>
                      <a:prstClr val="white"/>
                    </a:solidFill>
                    <a:ea typeface="Heiti TC Light"/>
                    <a:cs typeface="Heiti TC Light"/>
                  </a:rPr>
                  <a:t>Transportation</a:t>
                </a:r>
              </a:p>
            </p:txBody>
          </p:sp>
          <p:sp>
            <p:nvSpPr>
              <p:cNvPr id="149" name="Freeform 25"/>
              <p:cNvSpPr>
                <a:spLocks noEditPoints="1"/>
              </p:cNvSpPr>
              <p:nvPr/>
            </p:nvSpPr>
            <p:spPr bwMode="auto">
              <a:xfrm>
                <a:off x="1024163" y="3292924"/>
                <a:ext cx="340632" cy="334737"/>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nvGrpSpPr>
            <p:cNvPr id="150" name="Group 149"/>
            <p:cNvGrpSpPr/>
            <p:nvPr/>
          </p:nvGrpSpPr>
          <p:grpSpPr>
            <a:xfrm>
              <a:off x="838202" y="3726882"/>
              <a:ext cx="2068286" cy="538409"/>
              <a:chOff x="838202" y="3726882"/>
              <a:chExt cx="2068286" cy="538409"/>
            </a:xfrm>
          </p:grpSpPr>
          <p:sp>
            <p:nvSpPr>
              <p:cNvPr id="151" name="Rectangle 150"/>
              <p:cNvSpPr/>
              <p:nvPr/>
            </p:nvSpPr>
            <p:spPr>
              <a:xfrm>
                <a:off x="838202" y="3726882"/>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健康護理</a:t>
                </a:r>
                <a:r>
                  <a:rPr lang="en-US" sz="900" dirty="0">
                    <a:solidFill>
                      <a:prstClr val="white"/>
                    </a:solidFill>
                    <a:ea typeface="Heiti TC Light"/>
                    <a:cs typeface="Heiti TC Light"/>
                  </a:rPr>
                  <a:t>Healthcare</a:t>
                </a:r>
              </a:p>
            </p:txBody>
          </p:sp>
          <p:sp>
            <p:nvSpPr>
              <p:cNvPr id="152" name="Freeform 30"/>
              <p:cNvSpPr>
                <a:spLocks/>
              </p:cNvSpPr>
              <p:nvPr/>
            </p:nvSpPr>
            <p:spPr bwMode="auto">
              <a:xfrm>
                <a:off x="1084601" y="3892453"/>
                <a:ext cx="246289" cy="228595"/>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nvGrpSpPr>
            <p:cNvPr id="153" name="Group 152"/>
            <p:cNvGrpSpPr/>
            <p:nvPr/>
          </p:nvGrpSpPr>
          <p:grpSpPr>
            <a:xfrm>
              <a:off x="838202" y="4270134"/>
              <a:ext cx="2068286" cy="538409"/>
              <a:chOff x="838202" y="4270134"/>
              <a:chExt cx="2068286" cy="538409"/>
            </a:xfrm>
          </p:grpSpPr>
          <p:sp>
            <p:nvSpPr>
              <p:cNvPr id="154" name="Rectangle 153"/>
              <p:cNvSpPr/>
              <p:nvPr/>
            </p:nvSpPr>
            <p:spPr>
              <a:xfrm>
                <a:off x="838202" y="4270134"/>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娛樂</a:t>
                </a:r>
                <a:r>
                  <a:rPr lang="en-US" sz="900" dirty="0">
                    <a:solidFill>
                      <a:prstClr val="white"/>
                    </a:solidFill>
                    <a:ea typeface="Heiti TC Light"/>
                    <a:cs typeface="Heiti TC Light"/>
                  </a:rPr>
                  <a:t>Entertainment</a:t>
                </a:r>
              </a:p>
            </p:txBody>
          </p:sp>
          <p:sp>
            <p:nvSpPr>
              <p:cNvPr id="155" name="Freeform 51"/>
              <p:cNvSpPr>
                <a:spLocks noEditPoints="1"/>
              </p:cNvSpPr>
              <p:nvPr/>
            </p:nvSpPr>
            <p:spPr bwMode="auto">
              <a:xfrm>
                <a:off x="1052949" y="4428038"/>
                <a:ext cx="365760" cy="274320"/>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nvGrpSpPr>
            <p:cNvPr id="156" name="Group 155"/>
            <p:cNvGrpSpPr/>
            <p:nvPr/>
          </p:nvGrpSpPr>
          <p:grpSpPr>
            <a:xfrm>
              <a:off x="838202" y="4808543"/>
              <a:ext cx="2068286" cy="538409"/>
              <a:chOff x="838202" y="4808543"/>
              <a:chExt cx="2068286" cy="538409"/>
            </a:xfrm>
          </p:grpSpPr>
          <p:sp>
            <p:nvSpPr>
              <p:cNvPr id="157" name="Rectangle 156"/>
              <p:cNvSpPr/>
              <p:nvPr/>
            </p:nvSpPr>
            <p:spPr>
              <a:xfrm>
                <a:off x="838202" y="4808543"/>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個人護理產品及服務</a:t>
                </a:r>
                <a:r>
                  <a:rPr lang="en-US" sz="900" dirty="0">
                    <a:solidFill>
                      <a:prstClr val="white"/>
                    </a:solidFill>
                    <a:ea typeface="Heiti TC Light"/>
                    <a:cs typeface="Heiti TC Light"/>
                  </a:rPr>
                  <a:t>Personal Care Product &amp; Service</a:t>
                </a:r>
              </a:p>
            </p:txBody>
          </p:sp>
          <p:grpSp>
            <p:nvGrpSpPr>
              <p:cNvPr id="158" name="Group 54"/>
              <p:cNvGrpSpPr>
                <a:grpSpLocks noChangeAspect="1"/>
              </p:cNvGrpSpPr>
              <p:nvPr/>
            </p:nvGrpSpPr>
            <p:grpSpPr bwMode="auto">
              <a:xfrm>
                <a:off x="1100270" y="4914728"/>
                <a:ext cx="264526" cy="316495"/>
                <a:chOff x="-351" y="477"/>
                <a:chExt cx="565" cy="676"/>
              </a:xfrm>
              <a:solidFill>
                <a:srgbClr val="0CB27C"/>
              </a:solidFill>
            </p:grpSpPr>
            <p:sp>
              <p:nvSpPr>
                <p:cNvPr id="159" name="Freeform 56"/>
                <p:cNvSpPr>
                  <a:spLocks/>
                </p:cNvSpPr>
                <p:nvPr/>
              </p:nvSpPr>
              <p:spPr bwMode="auto">
                <a:xfrm>
                  <a:off x="-152" y="866"/>
                  <a:ext cx="15" cy="14"/>
                </a:xfrm>
                <a:custGeom>
                  <a:avLst/>
                  <a:gdLst>
                    <a:gd name="T0" fmla="*/ 73 w 73"/>
                    <a:gd name="T1" fmla="*/ 0 h 74"/>
                    <a:gd name="T2" fmla="*/ 73 w 73"/>
                    <a:gd name="T3" fmla="*/ 3 h 74"/>
                    <a:gd name="T4" fmla="*/ 70 w 73"/>
                    <a:gd name="T5" fmla="*/ 12 h 74"/>
                    <a:gd name="T6" fmla="*/ 66 w 73"/>
                    <a:gd name="T7" fmla="*/ 23 h 74"/>
                    <a:gd name="T8" fmla="*/ 59 w 73"/>
                    <a:gd name="T9" fmla="*/ 37 h 74"/>
                    <a:gd name="T10" fmla="*/ 48 w 73"/>
                    <a:gd name="T11" fmla="*/ 50 h 74"/>
                    <a:gd name="T12" fmla="*/ 35 w 73"/>
                    <a:gd name="T13" fmla="*/ 60 h 74"/>
                    <a:gd name="T14" fmla="*/ 22 w 73"/>
                    <a:gd name="T15" fmla="*/ 67 h 74"/>
                    <a:gd name="T16" fmla="*/ 12 w 73"/>
                    <a:gd name="T17" fmla="*/ 71 h 74"/>
                    <a:gd name="T18" fmla="*/ 3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7 w 73"/>
                    <a:gd name="T33" fmla="*/ 14 h 74"/>
                    <a:gd name="T34" fmla="*/ 50 w 73"/>
                    <a:gd name="T35" fmla="*/ 8 h 74"/>
                    <a:gd name="T36" fmla="*/ 62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3" y="3"/>
                      </a:lnTo>
                      <a:lnTo>
                        <a:pt x="70" y="12"/>
                      </a:lnTo>
                      <a:lnTo>
                        <a:pt x="66" y="23"/>
                      </a:lnTo>
                      <a:lnTo>
                        <a:pt x="59" y="37"/>
                      </a:lnTo>
                      <a:lnTo>
                        <a:pt x="48" y="50"/>
                      </a:lnTo>
                      <a:lnTo>
                        <a:pt x="35" y="60"/>
                      </a:lnTo>
                      <a:lnTo>
                        <a:pt x="22" y="67"/>
                      </a:lnTo>
                      <a:lnTo>
                        <a:pt x="12" y="71"/>
                      </a:lnTo>
                      <a:lnTo>
                        <a:pt x="3" y="74"/>
                      </a:lnTo>
                      <a:lnTo>
                        <a:pt x="0" y="74"/>
                      </a:lnTo>
                      <a:lnTo>
                        <a:pt x="0" y="70"/>
                      </a:lnTo>
                      <a:lnTo>
                        <a:pt x="3" y="63"/>
                      </a:lnTo>
                      <a:lnTo>
                        <a:pt x="7" y="51"/>
                      </a:lnTo>
                      <a:lnTo>
                        <a:pt x="14" y="38"/>
                      </a:lnTo>
                      <a:lnTo>
                        <a:pt x="25" y="25"/>
                      </a:lnTo>
                      <a:lnTo>
                        <a:pt x="37" y="14"/>
                      </a:lnTo>
                      <a:lnTo>
                        <a:pt x="50" y="8"/>
                      </a:lnTo>
                      <a:lnTo>
                        <a:pt x="62"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60" name="Freeform 57"/>
                <p:cNvSpPr>
                  <a:spLocks/>
                </p:cNvSpPr>
                <p:nvPr/>
              </p:nvSpPr>
              <p:spPr bwMode="auto">
                <a:xfrm>
                  <a:off x="-152" y="888"/>
                  <a:ext cx="15" cy="15"/>
                </a:xfrm>
                <a:custGeom>
                  <a:avLst/>
                  <a:gdLst>
                    <a:gd name="T0" fmla="*/ 0 w 73"/>
                    <a:gd name="T1" fmla="*/ 0 h 75"/>
                    <a:gd name="T2" fmla="*/ 3 w 73"/>
                    <a:gd name="T3" fmla="*/ 1 h 75"/>
                    <a:gd name="T4" fmla="*/ 12 w 73"/>
                    <a:gd name="T5" fmla="*/ 3 h 75"/>
                    <a:gd name="T6" fmla="*/ 22 w 73"/>
                    <a:gd name="T7" fmla="*/ 8 h 75"/>
                    <a:gd name="T8" fmla="*/ 35 w 73"/>
                    <a:gd name="T9" fmla="*/ 14 h 75"/>
                    <a:gd name="T10" fmla="*/ 48 w 73"/>
                    <a:gd name="T11" fmla="*/ 25 h 75"/>
                    <a:gd name="T12" fmla="*/ 59 w 73"/>
                    <a:gd name="T13" fmla="*/ 38 h 75"/>
                    <a:gd name="T14" fmla="*/ 66 w 73"/>
                    <a:gd name="T15" fmla="*/ 51 h 75"/>
                    <a:gd name="T16" fmla="*/ 70 w 73"/>
                    <a:gd name="T17" fmla="*/ 63 h 75"/>
                    <a:gd name="T18" fmla="*/ 73 w 73"/>
                    <a:gd name="T19" fmla="*/ 71 h 75"/>
                    <a:gd name="T20" fmla="*/ 73 w 73"/>
                    <a:gd name="T21" fmla="*/ 75 h 75"/>
                    <a:gd name="T22" fmla="*/ 69 w 73"/>
                    <a:gd name="T23" fmla="*/ 74 h 75"/>
                    <a:gd name="T24" fmla="*/ 62 w 73"/>
                    <a:gd name="T25" fmla="*/ 71 h 75"/>
                    <a:gd name="T26" fmla="*/ 50 w 73"/>
                    <a:gd name="T27" fmla="*/ 67 h 75"/>
                    <a:gd name="T28" fmla="*/ 37 w 73"/>
                    <a:gd name="T29" fmla="*/ 60 h 75"/>
                    <a:gd name="T30" fmla="*/ 25 w 73"/>
                    <a:gd name="T31" fmla="*/ 50 h 75"/>
                    <a:gd name="T32" fmla="*/ 14 w 73"/>
                    <a:gd name="T33" fmla="*/ 37 h 75"/>
                    <a:gd name="T34" fmla="*/ 7 w 73"/>
                    <a:gd name="T35" fmla="*/ 24 h 75"/>
                    <a:gd name="T36" fmla="*/ 3 w 73"/>
                    <a:gd name="T37" fmla="*/ 12 h 75"/>
                    <a:gd name="T38" fmla="*/ 0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2" y="8"/>
                      </a:lnTo>
                      <a:lnTo>
                        <a:pt x="35" y="14"/>
                      </a:lnTo>
                      <a:lnTo>
                        <a:pt x="48" y="25"/>
                      </a:lnTo>
                      <a:lnTo>
                        <a:pt x="59" y="38"/>
                      </a:lnTo>
                      <a:lnTo>
                        <a:pt x="66" y="51"/>
                      </a:lnTo>
                      <a:lnTo>
                        <a:pt x="70" y="63"/>
                      </a:lnTo>
                      <a:lnTo>
                        <a:pt x="73" y="71"/>
                      </a:lnTo>
                      <a:lnTo>
                        <a:pt x="73" y="75"/>
                      </a:lnTo>
                      <a:lnTo>
                        <a:pt x="69" y="74"/>
                      </a:lnTo>
                      <a:lnTo>
                        <a:pt x="62" y="71"/>
                      </a:lnTo>
                      <a:lnTo>
                        <a:pt x="50" y="67"/>
                      </a:lnTo>
                      <a:lnTo>
                        <a:pt x="37" y="60"/>
                      </a:lnTo>
                      <a:lnTo>
                        <a:pt x="25" y="50"/>
                      </a:lnTo>
                      <a:lnTo>
                        <a:pt x="14" y="37"/>
                      </a:lnTo>
                      <a:lnTo>
                        <a:pt x="7" y="24"/>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61" name="Freeform 58"/>
                <p:cNvSpPr>
                  <a:spLocks/>
                </p:cNvSpPr>
                <p:nvPr/>
              </p:nvSpPr>
              <p:spPr bwMode="auto">
                <a:xfrm>
                  <a:off x="-151" y="881"/>
                  <a:ext cx="21" cy="6"/>
                </a:xfrm>
                <a:custGeom>
                  <a:avLst/>
                  <a:gdLst>
                    <a:gd name="T0" fmla="*/ 52 w 104"/>
                    <a:gd name="T1" fmla="*/ 0 h 34"/>
                    <a:gd name="T2" fmla="*/ 66 w 104"/>
                    <a:gd name="T3" fmla="*/ 1 h 34"/>
                    <a:gd name="T4" fmla="*/ 77 w 104"/>
                    <a:gd name="T5" fmla="*/ 4 h 34"/>
                    <a:gd name="T6" fmla="*/ 88 w 104"/>
                    <a:gd name="T7" fmla="*/ 8 h 34"/>
                    <a:gd name="T8" fmla="*/ 97 w 104"/>
                    <a:gd name="T9" fmla="*/ 13 h 34"/>
                    <a:gd name="T10" fmla="*/ 102 w 104"/>
                    <a:gd name="T11" fmla="*/ 16 h 34"/>
                    <a:gd name="T12" fmla="*/ 104 w 104"/>
                    <a:gd name="T13" fmla="*/ 17 h 34"/>
                    <a:gd name="T14" fmla="*/ 102 w 104"/>
                    <a:gd name="T15" fmla="*/ 19 h 34"/>
                    <a:gd name="T16" fmla="*/ 97 w 104"/>
                    <a:gd name="T17" fmla="*/ 21 h 34"/>
                    <a:gd name="T18" fmla="*/ 88 w 104"/>
                    <a:gd name="T19" fmla="*/ 26 h 34"/>
                    <a:gd name="T20" fmla="*/ 77 w 104"/>
                    <a:gd name="T21" fmla="*/ 30 h 34"/>
                    <a:gd name="T22" fmla="*/ 66 w 104"/>
                    <a:gd name="T23" fmla="*/ 33 h 34"/>
                    <a:gd name="T24" fmla="*/ 52 w 104"/>
                    <a:gd name="T25" fmla="*/ 34 h 34"/>
                    <a:gd name="T26" fmla="*/ 38 w 104"/>
                    <a:gd name="T27" fmla="*/ 33 h 34"/>
                    <a:gd name="T28" fmla="*/ 26 w 104"/>
                    <a:gd name="T29" fmla="*/ 30 h 34"/>
                    <a:gd name="T30" fmla="*/ 15 w 104"/>
                    <a:gd name="T31" fmla="*/ 26 h 34"/>
                    <a:gd name="T32" fmla="*/ 7 w 104"/>
                    <a:gd name="T33" fmla="*/ 21 h 34"/>
                    <a:gd name="T34" fmla="*/ 3 w 104"/>
                    <a:gd name="T35" fmla="*/ 19 h 34"/>
                    <a:gd name="T36" fmla="*/ 0 w 104"/>
                    <a:gd name="T37" fmla="*/ 17 h 34"/>
                    <a:gd name="T38" fmla="*/ 3 w 104"/>
                    <a:gd name="T39" fmla="*/ 16 h 34"/>
                    <a:gd name="T40" fmla="*/ 7 w 104"/>
                    <a:gd name="T41" fmla="*/ 13 h 34"/>
                    <a:gd name="T42" fmla="*/ 15 w 104"/>
                    <a:gd name="T43" fmla="*/ 8 h 34"/>
                    <a:gd name="T44" fmla="*/ 26 w 104"/>
                    <a:gd name="T45" fmla="*/ 4 h 34"/>
                    <a:gd name="T46" fmla="*/ 38 w 104"/>
                    <a:gd name="T47" fmla="*/ 1 h 34"/>
                    <a:gd name="T48" fmla="*/ 52 w 104"/>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34">
                      <a:moveTo>
                        <a:pt x="52" y="0"/>
                      </a:moveTo>
                      <a:lnTo>
                        <a:pt x="66" y="1"/>
                      </a:lnTo>
                      <a:lnTo>
                        <a:pt x="77" y="4"/>
                      </a:lnTo>
                      <a:lnTo>
                        <a:pt x="88" y="8"/>
                      </a:lnTo>
                      <a:lnTo>
                        <a:pt x="97" y="13"/>
                      </a:lnTo>
                      <a:lnTo>
                        <a:pt x="102" y="16"/>
                      </a:lnTo>
                      <a:lnTo>
                        <a:pt x="104" y="17"/>
                      </a:lnTo>
                      <a:lnTo>
                        <a:pt x="102" y="19"/>
                      </a:lnTo>
                      <a:lnTo>
                        <a:pt x="97" y="21"/>
                      </a:lnTo>
                      <a:lnTo>
                        <a:pt x="88" y="26"/>
                      </a:lnTo>
                      <a:lnTo>
                        <a:pt x="77" y="30"/>
                      </a:lnTo>
                      <a:lnTo>
                        <a:pt x="66" y="33"/>
                      </a:lnTo>
                      <a:lnTo>
                        <a:pt x="52" y="34"/>
                      </a:lnTo>
                      <a:lnTo>
                        <a:pt x="38" y="33"/>
                      </a:lnTo>
                      <a:lnTo>
                        <a:pt x="26" y="30"/>
                      </a:lnTo>
                      <a:lnTo>
                        <a:pt x="15" y="26"/>
                      </a:lnTo>
                      <a:lnTo>
                        <a:pt x="7" y="21"/>
                      </a:lnTo>
                      <a:lnTo>
                        <a:pt x="3" y="19"/>
                      </a:lnTo>
                      <a:lnTo>
                        <a:pt x="0" y="17"/>
                      </a:lnTo>
                      <a:lnTo>
                        <a:pt x="3" y="16"/>
                      </a:lnTo>
                      <a:lnTo>
                        <a:pt x="7" y="13"/>
                      </a:lnTo>
                      <a:lnTo>
                        <a:pt x="15" y="8"/>
                      </a:lnTo>
                      <a:lnTo>
                        <a:pt x="26" y="4"/>
                      </a:lnTo>
                      <a:lnTo>
                        <a:pt x="38" y="1"/>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62" name="Freeform 59"/>
                <p:cNvSpPr>
                  <a:spLocks noEditPoints="1"/>
                </p:cNvSpPr>
                <p:nvPr/>
              </p:nvSpPr>
              <p:spPr bwMode="auto">
                <a:xfrm>
                  <a:off x="-204" y="836"/>
                  <a:ext cx="96" cy="96"/>
                </a:xfrm>
                <a:custGeom>
                  <a:avLst/>
                  <a:gdLst>
                    <a:gd name="T0" fmla="*/ 204 w 480"/>
                    <a:gd name="T1" fmla="*/ 20 h 484"/>
                    <a:gd name="T2" fmla="*/ 137 w 480"/>
                    <a:gd name="T3" fmla="*/ 42 h 484"/>
                    <a:gd name="T4" fmla="*/ 82 w 480"/>
                    <a:gd name="T5" fmla="*/ 83 h 484"/>
                    <a:gd name="T6" fmla="*/ 42 w 480"/>
                    <a:gd name="T7" fmla="*/ 139 h 484"/>
                    <a:gd name="T8" fmla="*/ 20 w 480"/>
                    <a:gd name="T9" fmla="*/ 206 h 484"/>
                    <a:gd name="T10" fmla="*/ 20 w 480"/>
                    <a:gd name="T11" fmla="*/ 279 h 484"/>
                    <a:gd name="T12" fmla="*/ 42 w 480"/>
                    <a:gd name="T13" fmla="*/ 345 h 484"/>
                    <a:gd name="T14" fmla="*/ 82 w 480"/>
                    <a:gd name="T15" fmla="*/ 402 h 484"/>
                    <a:gd name="T16" fmla="*/ 137 w 480"/>
                    <a:gd name="T17" fmla="*/ 441 h 484"/>
                    <a:gd name="T18" fmla="*/ 204 w 480"/>
                    <a:gd name="T19" fmla="*/ 464 h 484"/>
                    <a:gd name="T20" fmla="*/ 276 w 480"/>
                    <a:gd name="T21" fmla="*/ 464 h 484"/>
                    <a:gd name="T22" fmla="*/ 342 w 480"/>
                    <a:gd name="T23" fmla="*/ 441 h 484"/>
                    <a:gd name="T24" fmla="*/ 397 w 480"/>
                    <a:gd name="T25" fmla="*/ 402 h 484"/>
                    <a:gd name="T26" fmla="*/ 437 w 480"/>
                    <a:gd name="T27" fmla="*/ 345 h 484"/>
                    <a:gd name="T28" fmla="*/ 459 w 480"/>
                    <a:gd name="T29" fmla="*/ 279 h 484"/>
                    <a:gd name="T30" fmla="*/ 459 w 480"/>
                    <a:gd name="T31" fmla="*/ 205 h 484"/>
                    <a:gd name="T32" fmla="*/ 437 w 480"/>
                    <a:gd name="T33" fmla="*/ 138 h 484"/>
                    <a:gd name="T34" fmla="*/ 397 w 480"/>
                    <a:gd name="T35" fmla="*/ 83 h 484"/>
                    <a:gd name="T36" fmla="*/ 342 w 480"/>
                    <a:gd name="T37" fmla="*/ 42 h 484"/>
                    <a:gd name="T38" fmla="*/ 276 w 480"/>
                    <a:gd name="T39" fmla="*/ 20 h 484"/>
                    <a:gd name="T40" fmla="*/ 240 w 480"/>
                    <a:gd name="T41" fmla="*/ 0 h 484"/>
                    <a:gd name="T42" fmla="*/ 316 w 480"/>
                    <a:gd name="T43" fmla="*/ 12 h 484"/>
                    <a:gd name="T44" fmla="*/ 382 w 480"/>
                    <a:gd name="T45" fmla="*/ 47 h 484"/>
                    <a:gd name="T46" fmla="*/ 433 w 480"/>
                    <a:gd name="T47" fmla="*/ 100 h 484"/>
                    <a:gd name="T48" fmla="*/ 467 w 480"/>
                    <a:gd name="T49" fmla="*/ 165 h 484"/>
                    <a:gd name="T50" fmla="*/ 480 w 480"/>
                    <a:gd name="T51" fmla="*/ 242 h 484"/>
                    <a:gd name="T52" fmla="*/ 467 w 480"/>
                    <a:gd name="T53" fmla="*/ 318 h 484"/>
                    <a:gd name="T54" fmla="*/ 433 w 480"/>
                    <a:gd name="T55" fmla="*/ 385 h 484"/>
                    <a:gd name="T56" fmla="*/ 382 w 480"/>
                    <a:gd name="T57" fmla="*/ 437 h 484"/>
                    <a:gd name="T58" fmla="*/ 316 w 480"/>
                    <a:gd name="T59" fmla="*/ 472 h 484"/>
                    <a:gd name="T60" fmla="*/ 240 w 480"/>
                    <a:gd name="T61" fmla="*/ 484 h 484"/>
                    <a:gd name="T62" fmla="*/ 164 w 480"/>
                    <a:gd name="T63" fmla="*/ 472 h 484"/>
                    <a:gd name="T64" fmla="*/ 98 w 480"/>
                    <a:gd name="T65" fmla="*/ 437 h 484"/>
                    <a:gd name="T66" fmla="*/ 47 w 480"/>
                    <a:gd name="T67" fmla="*/ 385 h 484"/>
                    <a:gd name="T68" fmla="*/ 12 w 480"/>
                    <a:gd name="T69" fmla="*/ 318 h 484"/>
                    <a:gd name="T70" fmla="*/ 0 w 480"/>
                    <a:gd name="T71" fmla="*/ 242 h 484"/>
                    <a:gd name="T72" fmla="*/ 12 w 480"/>
                    <a:gd name="T73" fmla="*/ 165 h 484"/>
                    <a:gd name="T74" fmla="*/ 47 w 480"/>
                    <a:gd name="T75" fmla="*/ 100 h 484"/>
                    <a:gd name="T76" fmla="*/ 98 w 480"/>
                    <a:gd name="T77" fmla="*/ 47 h 484"/>
                    <a:gd name="T78" fmla="*/ 164 w 480"/>
                    <a:gd name="T79" fmla="*/ 12 h 484"/>
                    <a:gd name="T80" fmla="*/ 240 w 480"/>
                    <a:gd name="T8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0" h="484">
                      <a:moveTo>
                        <a:pt x="240" y="18"/>
                      </a:moveTo>
                      <a:lnTo>
                        <a:pt x="204" y="20"/>
                      </a:lnTo>
                      <a:lnTo>
                        <a:pt x="169" y="28"/>
                      </a:lnTo>
                      <a:lnTo>
                        <a:pt x="137" y="42"/>
                      </a:lnTo>
                      <a:lnTo>
                        <a:pt x="108" y="61"/>
                      </a:lnTo>
                      <a:lnTo>
                        <a:pt x="82" y="83"/>
                      </a:lnTo>
                      <a:lnTo>
                        <a:pt x="59" y="109"/>
                      </a:lnTo>
                      <a:lnTo>
                        <a:pt x="42" y="139"/>
                      </a:lnTo>
                      <a:lnTo>
                        <a:pt x="28" y="171"/>
                      </a:lnTo>
                      <a:lnTo>
                        <a:pt x="20" y="206"/>
                      </a:lnTo>
                      <a:lnTo>
                        <a:pt x="17" y="242"/>
                      </a:lnTo>
                      <a:lnTo>
                        <a:pt x="20" y="279"/>
                      </a:lnTo>
                      <a:lnTo>
                        <a:pt x="28" y="313"/>
                      </a:lnTo>
                      <a:lnTo>
                        <a:pt x="42" y="345"/>
                      </a:lnTo>
                      <a:lnTo>
                        <a:pt x="59" y="375"/>
                      </a:lnTo>
                      <a:lnTo>
                        <a:pt x="82" y="402"/>
                      </a:lnTo>
                      <a:lnTo>
                        <a:pt x="108" y="423"/>
                      </a:lnTo>
                      <a:lnTo>
                        <a:pt x="137" y="441"/>
                      </a:lnTo>
                      <a:lnTo>
                        <a:pt x="169" y="456"/>
                      </a:lnTo>
                      <a:lnTo>
                        <a:pt x="204" y="464"/>
                      </a:lnTo>
                      <a:lnTo>
                        <a:pt x="240" y="467"/>
                      </a:lnTo>
                      <a:lnTo>
                        <a:pt x="276" y="464"/>
                      </a:lnTo>
                      <a:lnTo>
                        <a:pt x="310" y="456"/>
                      </a:lnTo>
                      <a:lnTo>
                        <a:pt x="342" y="441"/>
                      </a:lnTo>
                      <a:lnTo>
                        <a:pt x="371" y="423"/>
                      </a:lnTo>
                      <a:lnTo>
                        <a:pt x="397" y="402"/>
                      </a:lnTo>
                      <a:lnTo>
                        <a:pt x="419" y="375"/>
                      </a:lnTo>
                      <a:lnTo>
                        <a:pt x="437" y="345"/>
                      </a:lnTo>
                      <a:lnTo>
                        <a:pt x="451" y="313"/>
                      </a:lnTo>
                      <a:lnTo>
                        <a:pt x="459" y="279"/>
                      </a:lnTo>
                      <a:lnTo>
                        <a:pt x="462" y="242"/>
                      </a:lnTo>
                      <a:lnTo>
                        <a:pt x="459" y="205"/>
                      </a:lnTo>
                      <a:lnTo>
                        <a:pt x="451" y="171"/>
                      </a:lnTo>
                      <a:lnTo>
                        <a:pt x="437" y="138"/>
                      </a:lnTo>
                      <a:lnTo>
                        <a:pt x="419" y="109"/>
                      </a:lnTo>
                      <a:lnTo>
                        <a:pt x="397" y="83"/>
                      </a:lnTo>
                      <a:lnTo>
                        <a:pt x="371" y="61"/>
                      </a:lnTo>
                      <a:lnTo>
                        <a:pt x="342" y="42"/>
                      </a:lnTo>
                      <a:lnTo>
                        <a:pt x="310" y="28"/>
                      </a:lnTo>
                      <a:lnTo>
                        <a:pt x="276" y="20"/>
                      </a:lnTo>
                      <a:lnTo>
                        <a:pt x="240" y="18"/>
                      </a:lnTo>
                      <a:close/>
                      <a:moveTo>
                        <a:pt x="240" y="0"/>
                      </a:moveTo>
                      <a:lnTo>
                        <a:pt x="278" y="3"/>
                      </a:lnTo>
                      <a:lnTo>
                        <a:pt x="316" y="12"/>
                      </a:lnTo>
                      <a:lnTo>
                        <a:pt x="350" y="27"/>
                      </a:lnTo>
                      <a:lnTo>
                        <a:pt x="382" y="47"/>
                      </a:lnTo>
                      <a:lnTo>
                        <a:pt x="410" y="71"/>
                      </a:lnTo>
                      <a:lnTo>
                        <a:pt x="433" y="100"/>
                      </a:lnTo>
                      <a:lnTo>
                        <a:pt x="452" y="131"/>
                      </a:lnTo>
                      <a:lnTo>
                        <a:pt x="467" y="165"/>
                      </a:lnTo>
                      <a:lnTo>
                        <a:pt x="477" y="203"/>
                      </a:lnTo>
                      <a:lnTo>
                        <a:pt x="480" y="242"/>
                      </a:lnTo>
                      <a:lnTo>
                        <a:pt x="477" y="282"/>
                      </a:lnTo>
                      <a:lnTo>
                        <a:pt x="467" y="318"/>
                      </a:lnTo>
                      <a:lnTo>
                        <a:pt x="452" y="353"/>
                      </a:lnTo>
                      <a:lnTo>
                        <a:pt x="433" y="385"/>
                      </a:lnTo>
                      <a:lnTo>
                        <a:pt x="410" y="413"/>
                      </a:lnTo>
                      <a:lnTo>
                        <a:pt x="382" y="437"/>
                      </a:lnTo>
                      <a:lnTo>
                        <a:pt x="350" y="457"/>
                      </a:lnTo>
                      <a:lnTo>
                        <a:pt x="316" y="472"/>
                      </a:lnTo>
                      <a:lnTo>
                        <a:pt x="278" y="481"/>
                      </a:lnTo>
                      <a:lnTo>
                        <a:pt x="240" y="484"/>
                      </a:lnTo>
                      <a:lnTo>
                        <a:pt x="201" y="481"/>
                      </a:lnTo>
                      <a:lnTo>
                        <a:pt x="164" y="472"/>
                      </a:lnTo>
                      <a:lnTo>
                        <a:pt x="130" y="457"/>
                      </a:lnTo>
                      <a:lnTo>
                        <a:pt x="98" y="437"/>
                      </a:lnTo>
                      <a:lnTo>
                        <a:pt x="70" y="413"/>
                      </a:lnTo>
                      <a:lnTo>
                        <a:pt x="47" y="385"/>
                      </a:lnTo>
                      <a:lnTo>
                        <a:pt x="26" y="353"/>
                      </a:lnTo>
                      <a:lnTo>
                        <a:pt x="12" y="318"/>
                      </a:lnTo>
                      <a:lnTo>
                        <a:pt x="3" y="282"/>
                      </a:lnTo>
                      <a:lnTo>
                        <a:pt x="0" y="242"/>
                      </a:lnTo>
                      <a:lnTo>
                        <a:pt x="3" y="203"/>
                      </a:lnTo>
                      <a:lnTo>
                        <a:pt x="12" y="165"/>
                      </a:lnTo>
                      <a:lnTo>
                        <a:pt x="26" y="131"/>
                      </a:lnTo>
                      <a:lnTo>
                        <a:pt x="47" y="100"/>
                      </a:lnTo>
                      <a:lnTo>
                        <a:pt x="70" y="71"/>
                      </a:lnTo>
                      <a:lnTo>
                        <a:pt x="98" y="47"/>
                      </a:lnTo>
                      <a:lnTo>
                        <a:pt x="130" y="27"/>
                      </a:lnTo>
                      <a:lnTo>
                        <a:pt x="164" y="12"/>
                      </a:lnTo>
                      <a:lnTo>
                        <a:pt x="201" y="3"/>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63" name="Freeform 60"/>
                <p:cNvSpPr>
                  <a:spLocks/>
                </p:cNvSpPr>
                <p:nvPr/>
              </p:nvSpPr>
              <p:spPr bwMode="auto">
                <a:xfrm>
                  <a:off x="-174" y="866"/>
                  <a:ext cx="15" cy="14"/>
                </a:xfrm>
                <a:custGeom>
                  <a:avLst/>
                  <a:gdLst>
                    <a:gd name="T0" fmla="*/ 0 w 73"/>
                    <a:gd name="T1" fmla="*/ 0 h 74"/>
                    <a:gd name="T2" fmla="*/ 3 w 73"/>
                    <a:gd name="T3" fmla="*/ 1 h 74"/>
                    <a:gd name="T4" fmla="*/ 11 w 73"/>
                    <a:gd name="T5" fmla="*/ 3 h 74"/>
                    <a:gd name="T6" fmla="*/ 22 w 73"/>
                    <a:gd name="T7" fmla="*/ 8 h 74"/>
                    <a:gd name="T8" fmla="*/ 35 w 73"/>
                    <a:gd name="T9" fmla="*/ 14 h 74"/>
                    <a:gd name="T10" fmla="*/ 48 w 73"/>
                    <a:gd name="T11" fmla="*/ 25 h 74"/>
                    <a:gd name="T12" fmla="*/ 59 w 73"/>
                    <a:gd name="T13" fmla="*/ 38 h 74"/>
                    <a:gd name="T14" fmla="*/ 65 w 73"/>
                    <a:gd name="T15" fmla="*/ 51 h 74"/>
                    <a:gd name="T16" fmla="*/ 69 w 73"/>
                    <a:gd name="T17" fmla="*/ 63 h 74"/>
                    <a:gd name="T18" fmla="*/ 72 w 73"/>
                    <a:gd name="T19" fmla="*/ 70 h 74"/>
                    <a:gd name="T20" fmla="*/ 73 w 73"/>
                    <a:gd name="T21" fmla="*/ 74 h 74"/>
                    <a:gd name="T22" fmla="*/ 69 w 73"/>
                    <a:gd name="T23" fmla="*/ 74 h 74"/>
                    <a:gd name="T24" fmla="*/ 61 w 73"/>
                    <a:gd name="T25" fmla="*/ 71 h 74"/>
                    <a:gd name="T26" fmla="*/ 50 w 73"/>
                    <a:gd name="T27" fmla="*/ 67 h 74"/>
                    <a:gd name="T28" fmla="*/ 37 w 73"/>
                    <a:gd name="T29" fmla="*/ 60 h 74"/>
                    <a:gd name="T30" fmla="*/ 25 w 73"/>
                    <a:gd name="T31" fmla="*/ 50 h 74"/>
                    <a:gd name="T32" fmla="*/ 14 w 73"/>
                    <a:gd name="T33" fmla="*/ 37 h 74"/>
                    <a:gd name="T34" fmla="*/ 6 w 73"/>
                    <a:gd name="T35" fmla="*/ 23 h 74"/>
                    <a:gd name="T36" fmla="*/ 2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3" y="1"/>
                      </a:lnTo>
                      <a:lnTo>
                        <a:pt x="11" y="3"/>
                      </a:lnTo>
                      <a:lnTo>
                        <a:pt x="22" y="8"/>
                      </a:lnTo>
                      <a:lnTo>
                        <a:pt x="35" y="14"/>
                      </a:lnTo>
                      <a:lnTo>
                        <a:pt x="48" y="25"/>
                      </a:lnTo>
                      <a:lnTo>
                        <a:pt x="59" y="38"/>
                      </a:lnTo>
                      <a:lnTo>
                        <a:pt x="65" y="51"/>
                      </a:lnTo>
                      <a:lnTo>
                        <a:pt x="69" y="63"/>
                      </a:lnTo>
                      <a:lnTo>
                        <a:pt x="72" y="70"/>
                      </a:lnTo>
                      <a:lnTo>
                        <a:pt x="73" y="74"/>
                      </a:lnTo>
                      <a:lnTo>
                        <a:pt x="69" y="74"/>
                      </a:lnTo>
                      <a:lnTo>
                        <a:pt x="61" y="71"/>
                      </a:lnTo>
                      <a:lnTo>
                        <a:pt x="50" y="67"/>
                      </a:lnTo>
                      <a:lnTo>
                        <a:pt x="37" y="60"/>
                      </a:lnTo>
                      <a:lnTo>
                        <a:pt x="25" y="50"/>
                      </a:lnTo>
                      <a:lnTo>
                        <a:pt x="14" y="37"/>
                      </a:lnTo>
                      <a:lnTo>
                        <a:pt x="6" y="23"/>
                      </a:lnTo>
                      <a:lnTo>
                        <a:pt x="2"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64" name="Freeform 61"/>
                <p:cNvSpPr>
                  <a:spLocks/>
                </p:cNvSpPr>
                <p:nvPr/>
              </p:nvSpPr>
              <p:spPr bwMode="auto">
                <a:xfrm>
                  <a:off x="-174" y="888"/>
                  <a:ext cx="15" cy="14"/>
                </a:xfrm>
                <a:custGeom>
                  <a:avLst/>
                  <a:gdLst>
                    <a:gd name="T0" fmla="*/ 73 w 73"/>
                    <a:gd name="T1" fmla="*/ 0 h 74"/>
                    <a:gd name="T2" fmla="*/ 72 w 73"/>
                    <a:gd name="T3" fmla="*/ 3 h 74"/>
                    <a:gd name="T4" fmla="*/ 69 w 73"/>
                    <a:gd name="T5" fmla="*/ 12 h 74"/>
                    <a:gd name="T6" fmla="*/ 65 w 73"/>
                    <a:gd name="T7" fmla="*/ 24 h 74"/>
                    <a:gd name="T8" fmla="*/ 59 w 73"/>
                    <a:gd name="T9" fmla="*/ 37 h 74"/>
                    <a:gd name="T10" fmla="*/ 48 w 73"/>
                    <a:gd name="T11" fmla="*/ 50 h 74"/>
                    <a:gd name="T12" fmla="*/ 35 w 73"/>
                    <a:gd name="T13" fmla="*/ 60 h 74"/>
                    <a:gd name="T14" fmla="*/ 22 w 73"/>
                    <a:gd name="T15" fmla="*/ 67 h 74"/>
                    <a:gd name="T16" fmla="*/ 11 w 73"/>
                    <a:gd name="T17" fmla="*/ 71 h 74"/>
                    <a:gd name="T18" fmla="*/ 3 w 73"/>
                    <a:gd name="T19" fmla="*/ 74 h 74"/>
                    <a:gd name="T20" fmla="*/ 0 w 73"/>
                    <a:gd name="T21" fmla="*/ 74 h 74"/>
                    <a:gd name="T22" fmla="*/ 0 w 73"/>
                    <a:gd name="T23" fmla="*/ 70 h 74"/>
                    <a:gd name="T24" fmla="*/ 2 w 73"/>
                    <a:gd name="T25" fmla="*/ 63 h 74"/>
                    <a:gd name="T26" fmla="*/ 6 w 73"/>
                    <a:gd name="T27" fmla="*/ 51 h 74"/>
                    <a:gd name="T28" fmla="*/ 14 w 73"/>
                    <a:gd name="T29" fmla="*/ 38 h 74"/>
                    <a:gd name="T30" fmla="*/ 25 w 73"/>
                    <a:gd name="T31" fmla="*/ 25 h 74"/>
                    <a:gd name="T32" fmla="*/ 37 w 73"/>
                    <a:gd name="T33" fmla="*/ 14 h 74"/>
                    <a:gd name="T34" fmla="*/ 50 w 73"/>
                    <a:gd name="T35" fmla="*/ 8 h 74"/>
                    <a:gd name="T36" fmla="*/ 61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69" y="12"/>
                      </a:lnTo>
                      <a:lnTo>
                        <a:pt x="65" y="24"/>
                      </a:lnTo>
                      <a:lnTo>
                        <a:pt x="59" y="37"/>
                      </a:lnTo>
                      <a:lnTo>
                        <a:pt x="48" y="50"/>
                      </a:lnTo>
                      <a:lnTo>
                        <a:pt x="35" y="60"/>
                      </a:lnTo>
                      <a:lnTo>
                        <a:pt x="22" y="67"/>
                      </a:lnTo>
                      <a:lnTo>
                        <a:pt x="11" y="71"/>
                      </a:lnTo>
                      <a:lnTo>
                        <a:pt x="3" y="74"/>
                      </a:lnTo>
                      <a:lnTo>
                        <a:pt x="0" y="74"/>
                      </a:lnTo>
                      <a:lnTo>
                        <a:pt x="0" y="70"/>
                      </a:lnTo>
                      <a:lnTo>
                        <a:pt x="2" y="63"/>
                      </a:lnTo>
                      <a:lnTo>
                        <a:pt x="6" y="51"/>
                      </a:lnTo>
                      <a:lnTo>
                        <a:pt x="14" y="38"/>
                      </a:lnTo>
                      <a:lnTo>
                        <a:pt x="25" y="25"/>
                      </a:lnTo>
                      <a:lnTo>
                        <a:pt x="37" y="14"/>
                      </a:lnTo>
                      <a:lnTo>
                        <a:pt x="50" y="8"/>
                      </a:lnTo>
                      <a:lnTo>
                        <a:pt x="61"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65" name="Freeform 62"/>
                <p:cNvSpPr>
                  <a:spLocks/>
                </p:cNvSpPr>
                <p:nvPr/>
              </p:nvSpPr>
              <p:spPr bwMode="auto">
                <a:xfrm>
                  <a:off x="-181" y="881"/>
                  <a:ext cx="20" cy="6"/>
                </a:xfrm>
                <a:custGeom>
                  <a:avLst/>
                  <a:gdLst>
                    <a:gd name="T0" fmla="*/ 51 w 102"/>
                    <a:gd name="T1" fmla="*/ 0 h 34"/>
                    <a:gd name="T2" fmla="*/ 65 w 102"/>
                    <a:gd name="T3" fmla="*/ 1 h 34"/>
                    <a:gd name="T4" fmla="*/ 77 w 102"/>
                    <a:gd name="T5" fmla="*/ 4 h 34"/>
                    <a:gd name="T6" fmla="*/ 87 w 102"/>
                    <a:gd name="T7" fmla="*/ 8 h 34"/>
                    <a:gd name="T8" fmla="*/ 95 w 102"/>
                    <a:gd name="T9" fmla="*/ 13 h 34"/>
                    <a:gd name="T10" fmla="*/ 100 w 102"/>
                    <a:gd name="T11" fmla="*/ 16 h 34"/>
                    <a:gd name="T12" fmla="*/ 102 w 102"/>
                    <a:gd name="T13" fmla="*/ 17 h 34"/>
                    <a:gd name="T14" fmla="*/ 100 w 102"/>
                    <a:gd name="T15" fmla="*/ 19 h 34"/>
                    <a:gd name="T16" fmla="*/ 95 w 102"/>
                    <a:gd name="T17" fmla="*/ 21 h 34"/>
                    <a:gd name="T18" fmla="*/ 87 w 102"/>
                    <a:gd name="T19" fmla="*/ 26 h 34"/>
                    <a:gd name="T20" fmla="*/ 77 w 102"/>
                    <a:gd name="T21" fmla="*/ 30 h 34"/>
                    <a:gd name="T22" fmla="*/ 65 w 102"/>
                    <a:gd name="T23" fmla="*/ 33 h 34"/>
                    <a:gd name="T24" fmla="*/ 51 w 102"/>
                    <a:gd name="T25" fmla="*/ 34 h 34"/>
                    <a:gd name="T26" fmla="*/ 37 w 102"/>
                    <a:gd name="T27" fmla="*/ 33 h 34"/>
                    <a:gd name="T28" fmla="*/ 24 w 102"/>
                    <a:gd name="T29" fmla="*/ 30 h 34"/>
                    <a:gd name="T30" fmla="*/ 15 w 102"/>
                    <a:gd name="T31" fmla="*/ 26 h 34"/>
                    <a:gd name="T32" fmla="*/ 6 w 102"/>
                    <a:gd name="T33" fmla="*/ 21 h 34"/>
                    <a:gd name="T34" fmla="*/ 1 w 102"/>
                    <a:gd name="T35" fmla="*/ 19 h 34"/>
                    <a:gd name="T36" fmla="*/ 0 w 102"/>
                    <a:gd name="T37" fmla="*/ 17 h 34"/>
                    <a:gd name="T38" fmla="*/ 1 w 102"/>
                    <a:gd name="T39" fmla="*/ 16 h 34"/>
                    <a:gd name="T40" fmla="*/ 6 w 102"/>
                    <a:gd name="T41" fmla="*/ 13 h 34"/>
                    <a:gd name="T42" fmla="*/ 15 w 102"/>
                    <a:gd name="T43" fmla="*/ 8 h 34"/>
                    <a:gd name="T44" fmla="*/ 24 w 102"/>
                    <a:gd name="T45" fmla="*/ 4 h 34"/>
                    <a:gd name="T46" fmla="*/ 37 w 102"/>
                    <a:gd name="T47" fmla="*/ 1 h 34"/>
                    <a:gd name="T48" fmla="*/ 51 w 102"/>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34">
                      <a:moveTo>
                        <a:pt x="51" y="0"/>
                      </a:moveTo>
                      <a:lnTo>
                        <a:pt x="65" y="1"/>
                      </a:lnTo>
                      <a:lnTo>
                        <a:pt x="77" y="4"/>
                      </a:lnTo>
                      <a:lnTo>
                        <a:pt x="87" y="8"/>
                      </a:lnTo>
                      <a:lnTo>
                        <a:pt x="95" y="13"/>
                      </a:lnTo>
                      <a:lnTo>
                        <a:pt x="100" y="16"/>
                      </a:lnTo>
                      <a:lnTo>
                        <a:pt x="102" y="17"/>
                      </a:lnTo>
                      <a:lnTo>
                        <a:pt x="100" y="19"/>
                      </a:lnTo>
                      <a:lnTo>
                        <a:pt x="95" y="21"/>
                      </a:lnTo>
                      <a:lnTo>
                        <a:pt x="87" y="26"/>
                      </a:lnTo>
                      <a:lnTo>
                        <a:pt x="77" y="30"/>
                      </a:lnTo>
                      <a:lnTo>
                        <a:pt x="65" y="33"/>
                      </a:lnTo>
                      <a:lnTo>
                        <a:pt x="51" y="34"/>
                      </a:lnTo>
                      <a:lnTo>
                        <a:pt x="37" y="33"/>
                      </a:lnTo>
                      <a:lnTo>
                        <a:pt x="24" y="30"/>
                      </a:lnTo>
                      <a:lnTo>
                        <a:pt x="15" y="26"/>
                      </a:lnTo>
                      <a:lnTo>
                        <a:pt x="6" y="21"/>
                      </a:lnTo>
                      <a:lnTo>
                        <a:pt x="1" y="19"/>
                      </a:lnTo>
                      <a:lnTo>
                        <a:pt x="0" y="17"/>
                      </a:lnTo>
                      <a:lnTo>
                        <a:pt x="1" y="16"/>
                      </a:lnTo>
                      <a:lnTo>
                        <a:pt x="6" y="13"/>
                      </a:lnTo>
                      <a:lnTo>
                        <a:pt x="15" y="8"/>
                      </a:lnTo>
                      <a:lnTo>
                        <a:pt x="24"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66" name="Freeform 63"/>
                <p:cNvSpPr>
                  <a:spLocks/>
                </p:cNvSpPr>
                <p:nvPr/>
              </p:nvSpPr>
              <p:spPr bwMode="auto">
                <a:xfrm>
                  <a:off x="-159" y="889"/>
                  <a:ext cx="7" cy="21"/>
                </a:xfrm>
                <a:custGeom>
                  <a:avLst/>
                  <a:gdLst>
                    <a:gd name="T0" fmla="*/ 17 w 34"/>
                    <a:gd name="T1" fmla="*/ 0 h 104"/>
                    <a:gd name="T2" fmla="*/ 18 w 34"/>
                    <a:gd name="T3" fmla="*/ 2 h 104"/>
                    <a:gd name="T4" fmla="*/ 21 w 34"/>
                    <a:gd name="T5" fmla="*/ 7 h 104"/>
                    <a:gd name="T6" fmla="*/ 25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5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8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8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5" y="15"/>
                      </a:lnTo>
                      <a:lnTo>
                        <a:pt x="30" y="26"/>
                      </a:lnTo>
                      <a:lnTo>
                        <a:pt x="33" y="39"/>
                      </a:lnTo>
                      <a:lnTo>
                        <a:pt x="34" y="52"/>
                      </a:lnTo>
                      <a:lnTo>
                        <a:pt x="33" y="66"/>
                      </a:lnTo>
                      <a:lnTo>
                        <a:pt x="30" y="79"/>
                      </a:lnTo>
                      <a:lnTo>
                        <a:pt x="25" y="89"/>
                      </a:lnTo>
                      <a:lnTo>
                        <a:pt x="21" y="97"/>
                      </a:lnTo>
                      <a:lnTo>
                        <a:pt x="18" y="102"/>
                      </a:lnTo>
                      <a:lnTo>
                        <a:pt x="17" y="104"/>
                      </a:lnTo>
                      <a:lnTo>
                        <a:pt x="16" y="102"/>
                      </a:lnTo>
                      <a:lnTo>
                        <a:pt x="13" y="97"/>
                      </a:lnTo>
                      <a:lnTo>
                        <a:pt x="8" y="89"/>
                      </a:lnTo>
                      <a:lnTo>
                        <a:pt x="4" y="79"/>
                      </a:lnTo>
                      <a:lnTo>
                        <a:pt x="1" y="66"/>
                      </a:lnTo>
                      <a:lnTo>
                        <a:pt x="0" y="52"/>
                      </a:lnTo>
                      <a:lnTo>
                        <a:pt x="1" y="39"/>
                      </a:lnTo>
                      <a:lnTo>
                        <a:pt x="4" y="26"/>
                      </a:lnTo>
                      <a:lnTo>
                        <a:pt x="8"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67" name="Freeform 64"/>
                <p:cNvSpPr>
                  <a:spLocks/>
                </p:cNvSpPr>
                <p:nvPr/>
              </p:nvSpPr>
              <p:spPr bwMode="auto">
                <a:xfrm>
                  <a:off x="-151" y="1022"/>
                  <a:ext cx="153" cy="19"/>
                </a:xfrm>
                <a:custGeom>
                  <a:avLst/>
                  <a:gdLst>
                    <a:gd name="T0" fmla="*/ 261 w 767"/>
                    <a:gd name="T1" fmla="*/ 1 h 96"/>
                    <a:gd name="T2" fmla="*/ 306 w 767"/>
                    <a:gd name="T3" fmla="*/ 11 h 96"/>
                    <a:gd name="T4" fmla="*/ 344 w 767"/>
                    <a:gd name="T5" fmla="*/ 23 h 96"/>
                    <a:gd name="T6" fmla="*/ 373 w 767"/>
                    <a:gd name="T7" fmla="*/ 32 h 96"/>
                    <a:gd name="T8" fmla="*/ 395 w 767"/>
                    <a:gd name="T9" fmla="*/ 32 h 96"/>
                    <a:gd name="T10" fmla="*/ 432 w 767"/>
                    <a:gd name="T11" fmla="*/ 24 h 96"/>
                    <a:gd name="T12" fmla="*/ 478 w 767"/>
                    <a:gd name="T13" fmla="*/ 14 h 96"/>
                    <a:gd name="T14" fmla="*/ 534 w 767"/>
                    <a:gd name="T15" fmla="*/ 6 h 96"/>
                    <a:gd name="T16" fmla="*/ 593 w 767"/>
                    <a:gd name="T17" fmla="*/ 6 h 96"/>
                    <a:gd name="T18" fmla="*/ 650 w 767"/>
                    <a:gd name="T19" fmla="*/ 11 h 96"/>
                    <a:gd name="T20" fmla="*/ 702 w 767"/>
                    <a:gd name="T21" fmla="*/ 19 h 96"/>
                    <a:gd name="T22" fmla="*/ 741 w 767"/>
                    <a:gd name="T23" fmla="*/ 27 h 96"/>
                    <a:gd name="T24" fmla="*/ 764 w 767"/>
                    <a:gd name="T25" fmla="*/ 33 h 96"/>
                    <a:gd name="T26" fmla="*/ 764 w 767"/>
                    <a:gd name="T27" fmla="*/ 35 h 96"/>
                    <a:gd name="T28" fmla="*/ 744 w 767"/>
                    <a:gd name="T29" fmla="*/ 45 h 96"/>
                    <a:gd name="T30" fmla="*/ 708 w 767"/>
                    <a:gd name="T31" fmla="*/ 60 h 96"/>
                    <a:gd name="T32" fmla="*/ 657 w 767"/>
                    <a:gd name="T33" fmla="*/ 76 h 96"/>
                    <a:gd name="T34" fmla="*/ 593 w 767"/>
                    <a:gd name="T35" fmla="*/ 89 h 96"/>
                    <a:gd name="T36" fmla="*/ 516 w 767"/>
                    <a:gd name="T37" fmla="*/ 92 h 96"/>
                    <a:gd name="T38" fmla="*/ 429 w 767"/>
                    <a:gd name="T39" fmla="*/ 87 h 96"/>
                    <a:gd name="T40" fmla="*/ 353 w 767"/>
                    <a:gd name="T41" fmla="*/ 87 h 96"/>
                    <a:gd name="T42" fmla="*/ 292 w 767"/>
                    <a:gd name="T43" fmla="*/ 93 h 96"/>
                    <a:gd name="T44" fmla="*/ 235 w 767"/>
                    <a:gd name="T45" fmla="*/ 96 h 96"/>
                    <a:gd name="T46" fmla="*/ 164 w 767"/>
                    <a:gd name="T47" fmla="*/ 89 h 96"/>
                    <a:gd name="T48" fmla="*/ 103 w 767"/>
                    <a:gd name="T49" fmla="*/ 75 h 96"/>
                    <a:gd name="T50" fmla="*/ 55 w 767"/>
                    <a:gd name="T51" fmla="*/ 59 h 96"/>
                    <a:gd name="T52" fmla="*/ 21 w 767"/>
                    <a:gd name="T53" fmla="*/ 43 h 96"/>
                    <a:gd name="T54" fmla="*/ 2 w 767"/>
                    <a:gd name="T55" fmla="*/ 34 h 96"/>
                    <a:gd name="T56" fmla="*/ 3 w 767"/>
                    <a:gd name="T57" fmla="*/ 33 h 96"/>
                    <a:gd name="T58" fmla="*/ 26 w 767"/>
                    <a:gd name="T59" fmla="*/ 27 h 96"/>
                    <a:gd name="T60" fmla="*/ 65 w 767"/>
                    <a:gd name="T61" fmla="*/ 19 h 96"/>
                    <a:gd name="T62" fmla="*/ 117 w 767"/>
                    <a:gd name="T63" fmla="*/ 10 h 96"/>
                    <a:gd name="T64" fmla="*/ 176 w 767"/>
                    <a:gd name="T65" fmla="*/ 4 h 96"/>
                    <a:gd name="T66" fmla="*/ 237 w 767"/>
                    <a:gd name="T6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7" h="96">
                      <a:moveTo>
                        <a:pt x="237" y="0"/>
                      </a:moveTo>
                      <a:lnTo>
                        <a:pt x="261" y="1"/>
                      </a:lnTo>
                      <a:lnTo>
                        <a:pt x="283" y="6"/>
                      </a:lnTo>
                      <a:lnTo>
                        <a:pt x="306" y="11"/>
                      </a:lnTo>
                      <a:lnTo>
                        <a:pt x="326" y="17"/>
                      </a:lnTo>
                      <a:lnTo>
                        <a:pt x="344" y="23"/>
                      </a:lnTo>
                      <a:lnTo>
                        <a:pt x="360" y="28"/>
                      </a:lnTo>
                      <a:lnTo>
                        <a:pt x="373" y="32"/>
                      </a:lnTo>
                      <a:lnTo>
                        <a:pt x="383" y="33"/>
                      </a:lnTo>
                      <a:lnTo>
                        <a:pt x="395" y="32"/>
                      </a:lnTo>
                      <a:lnTo>
                        <a:pt x="412" y="28"/>
                      </a:lnTo>
                      <a:lnTo>
                        <a:pt x="432" y="24"/>
                      </a:lnTo>
                      <a:lnTo>
                        <a:pt x="454" y="19"/>
                      </a:lnTo>
                      <a:lnTo>
                        <a:pt x="478" y="14"/>
                      </a:lnTo>
                      <a:lnTo>
                        <a:pt x="505" y="9"/>
                      </a:lnTo>
                      <a:lnTo>
                        <a:pt x="534" y="6"/>
                      </a:lnTo>
                      <a:lnTo>
                        <a:pt x="563" y="5"/>
                      </a:lnTo>
                      <a:lnTo>
                        <a:pt x="593" y="6"/>
                      </a:lnTo>
                      <a:lnTo>
                        <a:pt x="623" y="8"/>
                      </a:lnTo>
                      <a:lnTo>
                        <a:pt x="650" y="11"/>
                      </a:lnTo>
                      <a:lnTo>
                        <a:pt x="677" y="14"/>
                      </a:lnTo>
                      <a:lnTo>
                        <a:pt x="702" y="19"/>
                      </a:lnTo>
                      <a:lnTo>
                        <a:pt x="723" y="23"/>
                      </a:lnTo>
                      <a:lnTo>
                        <a:pt x="741" y="27"/>
                      </a:lnTo>
                      <a:lnTo>
                        <a:pt x="755" y="31"/>
                      </a:lnTo>
                      <a:lnTo>
                        <a:pt x="764" y="33"/>
                      </a:lnTo>
                      <a:lnTo>
                        <a:pt x="767" y="33"/>
                      </a:lnTo>
                      <a:lnTo>
                        <a:pt x="764" y="35"/>
                      </a:lnTo>
                      <a:lnTo>
                        <a:pt x="757" y="38"/>
                      </a:lnTo>
                      <a:lnTo>
                        <a:pt x="744" y="45"/>
                      </a:lnTo>
                      <a:lnTo>
                        <a:pt x="728" y="52"/>
                      </a:lnTo>
                      <a:lnTo>
                        <a:pt x="708" y="60"/>
                      </a:lnTo>
                      <a:lnTo>
                        <a:pt x="685" y="68"/>
                      </a:lnTo>
                      <a:lnTo>
                        <a:pt x="657" y="76"/>
                      </a:lnTo>
                      <a:lnTo>
                        <a:pt x="626" y="83"/>
                      </a:lnTo>
                      <a:lnTo>
                        <a:pt x="593" y="89"/>
                      </a:lnTo>
                      <a:lnTo>
                        <a:pt x="556" y="92"/>
                      </a:lnTo>
                      <a:lnTo>
                        <a:pt x="516" y="92"/>
                      </a:lnTo>
                      <a:lnTo>
                        <a:pt x="474" y="90"/>
                      </a:lnTo>
                      <a:lnTo>
                        <a:pt x="429" y="87"/>
                      </a:lnTo>
                      <a:lnTo>
                        <a:pt x="383" y="84"/>
                      </a:lnTo>
                      <a:lnTo>
                        <a:pt x="353" y="87"/>
                      </a:lnTo>
                      <a:lnTo>
                        <a:pt x="322" y="90"/>
                      </a:lnTo>
                      <a:lnTo>
                        <a:pt x="292" y="93"/>
                      </a:lnTo>
                      <a:lnTo>
                        <a:pt x="263" y="96"/>
                      </a:lnTo>
                      <a:lnTo>
                        <a:pt x="235" y="96"/>
                      </a:lnTo>
                      <a:lnTo>
                        <a:pt x="198" y="93"/>
                      </a:lnTo>
                      <a:lnTo>
                        <a:pt x="164" y="89"/>
                      </a:lnTo>
                      <a:lnTo>
                        <a:pt x="132" y="82"/>
                      </a:lnTo>
                      <a:lnTo>
                        <a:pt x="103" y="75"/>
                      </a:lnTo>
                      <a:lnTo>
                        <a:pt x="77" y="66"/>
                      </a:lnTo>
                      <a:lnTo>
                        <a:pt x="55" y="59"/>
                      </a:lnTo>
                      <a:lnTo>
                        <a:pt x="35" y="50"/>
                      </a:lnTo>
                      <a:lnTo>
                        <a:pt x="21" y="43"/>
                      </a:lnTo>
                      <a:lnTo>
                        <a:pt x="9" y="38"/>
                      </a:lnTo>
                      <a:lnTo>
                        <a:pt x="2" y="34"/>
                      </a:lnTo>
                      <a:lnTo>
                        <a:pt x="0" y="33"/>
                      </a:lnTo>
                      <a:lnTo>
                        <a:pt x="3" y="33"/>
                      </a:lnTo>
                      <a:lnTo>
                        <a:pt x="12" y="31"/>
                      </a:lnTo>
                      <a:lnTo>
                        <a:pt x="26" y="27"/>
                      </a:lnTo>
                      <a:lnTo>
                        <a:pt x="43" y="23"/>
                      </a:lnTo>
                      <a:lnTo>
                        <a:pt x="65" y="19"/>
                      </a:lnTo>
                      <a:lnTo>
                        <a:pt x="90" y="14"/>
                      </a:lnTo>
                      <a:lnTo>
                        <a:pt x="117" y="10"/>
                      </a:lnTo>
                      <a:lnTo>
                        <a:pt x="146" y="7"/>
                      </a:lnTo>
                      <a:lnTo>
                        <a:pt x="176" y="4"/>
                      </a:lnTo>
                      <a:lnTo>
                        <a:pt x="206" y="1"/>
                      </a:lnTo>
                      <a:lnTo>
                        <a:pt x="2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68" name="Freeform 65"/>
                <p:cNvSpPr>
                  <a:spLocks/>
                </p:cNvSpPr>
                <p:nvPr/>
              </p:nvSpPr>
              <p:spPr bwMode="auto">
                <a:xfrm>
                  <a:off x="-159" y="858"/>
                  <a:ext cx="7" cy="21"/>
                </a:xfrm>
                <a:custGeom>
                  <a:avLst/>
                  <a:gdLst>
                    <a:gd name="T0" fmla="*/ 17 w 34"/>
                    <a:gd name="T1" fmla="*/ 0 h 104"/>
                    <a:gd name="T2" fmla="*/ 18 w 34"/>
                    <a:gd name="T3" fmla="*/ 3 h 104"/>
                    <a:gd name="T4" fmla="*/ 21 w 34"/>
                    <a:gd name="T5" fmla="*/ 8 h 104"/>
                    <a:gd name="T6" fmla="*/ 25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5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8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8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5" y="16"/>
                      </a:lnTo>
                      <a:lnTo>
                        <a:pt x="30" y="26"/>
                      </a:lnTo>
                      <a:lnTo>
                        <a:pt x="33" y="38"/>
                      </a:lnTo>
                      <a:lnTo>
                        <a:pt x="34" y="52"/>
                      </a:lnTo>
                      <a:lnTo>
                        <a:pt x="33" y="66"/>
                      </a:lnTo>
                      <a:lnTo>
                        <a:pt x="30" y="78"/>
                      </a:lnTo>
                      <a:lnTo>
                        <a:pt x="25" y="89"/>
                      </a:lnTo>
                      <a:lnTo>
                        <a:pt x="21" y="98"/>
                      </a:lnTo>
                      <a:lnTo>
                        <a:pt x="18" y="102"/>
                      </a:lnTo>
                      <a:lnTo>
                        <a:pt x="17" y="104"/>
                      </a:lnTo>
                      <a:lnTo>
                        <a:pt x="16" y="102"/>
                      </a:lnTo>
                      <a:lnTo>
                        <a:pt x="13" y="98"/>
                      </a:lnTo>
                      <a:lnTo>
                        <a:pt x="8" y="89"/>
                      </a:lnTo>
                      <a:lnTo>
                        <a:pt x="4" y="78"/>
                      </a:lnTo>
                      <a:lnTo>
                        <a:pt x="1" y="66"/>
                      </a:lnTo>
                      <a:lnTo>
                        <a:pt x="0" y="52"/>
                      </a:lnTo>
                      <a:lnTo>
                        <a:pt x="1" y="38"/>
                      </a:lnTo>
                      <a:lnTo>
                        <a:pt x="4" y="26"/>
                      </a:lnTo>
                      <a:lnTo>
                        <a:pt x="8"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69" name="Freeform 66"/>
                <p:cNvSpPr>
                  <a:spLocks/>
                </p:cNvSpPr>
                <p:nvPr/>
              </p:nvSpPr>
              <p:spPr bwMode="auto">
                <a:xfrm>
                  <a:off x="-12" y="866"/>
                  <a:ext cx="15" cy="14"/>
                </a:xfrm>
                <a:custGeom>
                  <a:avLst/>
                  <a:gdLst>
                    <a:gd name="T0" fmla="*/ 0 w 73"/>
                    <a:gd name="T1" fmla="*/ 0 h 74"/>
                    <a:gd name="T2" fmla="*/ 4 w 73"/>
                    <a:gd name="T3" fmla="*/ 1 h 74"/>
                    <a:gd name="T4" fmla="*/ 11 w 73"/>
                    <a:gd name="T5" fmla="*/ 3 h 74"/>
                    <a:gd name="T6" fmla="*/ 23 w 73"/>
                    <a:gd name="T7" fmla="*/ 8 h 74"/>
                    <a:gd name="T8" fmla="*/ 36 w 73"/>
                    <a:gd name="T9" fmla="*/ 14 h 74"/>
                    <a:gd name="T10" fmla="*/ 48 w 73"/>
                    <a:gd name="T11" fmla="*/ 25 h 74"/>
                    <a:gd name="T12" fmla="*/ 59 w 73"/>
                    <a:gd name="T13" fmla="*/ 38 h 74"/>
                    <a:gd name="T14" fmla="*/ 66 w 73"/>
                    <a:gd name="T15" fmla="*/ 51 h 74"/>
                    <a:gd name="T16" fmla="*/ 70 w 73"/>
                    <a:gd name="T17" fmla="*/ 63 h 74"/>
                    <a:gd name="T18" fmla="*/ 72 w 73"/>
                    <a:gd name="T19" fmla="*/ 70 h 74"/>
                    <a:gd name="T20" fmla="*/ 73 w 73"/>
                    <a:gd name="T21" fmla="*/ 74 h 74"/>
                    <a:gd name="T22" fmla="*/ 70 w 73"/>
                    <a:gd name="T23" fmla="*/ 74 h 74"/>
                    <a:gd name="T24" fmla="*/ 61 w 73"/>
                    <a:gd name="T25" fmla="*/ 71 h 74"/>
                    <a:gd name="T26" fmla="*/ 51 w 73"/>
                    <a:gd name="T27" fmla="*/ 67 h 74"/>
                    <a:gd name="T28" fmla="*/ 38 w 73"/>
                    <a:gd name="T29" fmla="*/ 60 h 74"/>
                    <a:gd name="T30" fmla="*/ 25 w 73"/>
                    <a:gd name="T31" fmla="*/ 50 h 74"/>
                    <a:gd name="T32" fmla="*/ 14 w 73"/>
                    <a:gd name="T33" fmla="*/ 37 h 74"/>
                    <a:gd name="T34" fmla="*/ 7 w 73"/>
                    <a:gd name="T35" fmla="*/ 23 h 74"/>
                    <a:gd name="T36" fmla="*/ 3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4" y="1"/>
                      </a:lnTo>
                      <a:lnTo>
                        <a:pt x="11" y="3"/>
                      </a:lnTo>
                      <a:lnTo>
                        <a:pt x="23" y="8"/>
                      </a:lnTo>
                      <a:lnTo>
                        <a:pt x="36" y="14"/>
                      </a:lnTo>
                      <a:lnTo>
                        <a:pt x="48" y="25"/>
                      </a:lnTo>
                      <a:lnTo>
                        <a:pt x="59" y="38"/>
                      </a:lnTo>
                      <a:lnTo>
                        <a:pt x="66" y="51"/>
                      </a:lnTo>
                      <a:lnTo>
                        <a:pt x="70" y="63"/>
                      </a:lnTo>
                      <a:lnTo>
                        <a:pt x="72" y="70"/>
                      </a:lnTo>
                      <a:lnTo>
                        <a:pt x="73" y="74"/>
                      </a:lnTo>
                      <a:lnTo>
                        <a:pt x="70" y="74"/>
                      </a:lnTo>
                      <a:lnTo>
                        <a:pt x="61" y="71"/>
                      </a:lnTo>
                      <a:lnTo>
                        <a:pt x="51" y="67"/>
                      </a:lnTo>
                      <a:lnTo>
                        <a:pt x="38" y="60"/>
                      </a:lnTo>
                      <a:lnTo>
                        <a:pt x="25" y="50"/>
                      </a:lnTo>
                      <a:lnTo>
                        <a:pt x="14" y="37"/>
                      </a:lnTo>
                      <a:lnTo>
                        <a:pt x="7" y="23"/>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70" name="Freeform 67"/>
                <p:cNvSpPr>
                  <a:spLocks/>
                </p:cNvSpPr>
                <p:nvPr/>
              </p:nvSpPr>
              <p:spPr bwMode="auto">
                <a:xfrm>
                  <a:off x="10" y="888"/>
                  <a:ext cx="15" cy="15"/>
                </a:xfrm>
                <a:custGeom>
                  <a:avLst/>
                  <a:gdLst>
                    <a:gd name="T0" fmla="*/ 0 w 73"/>
                    <a:gd name="T1" fmla="*/ 0 h 75"/>
                    <a:gd name="T2" fmla="*/ 3 w 73"/>
                    <a:gd name="T3" fmla="*/ 1 h 75"/>
                    <a:gd name="T4" fmla="*/ 12 w 73"/>
                    <a:gd name="T5" fmla="*/ 3 h 75"/>
                    <a:gd name="T6" fmla="*/ 23 w 73"/>
                    <a:gd name="T7" fmla="*/ 8 h 75"/>
                    <a:gd name="T8" fmla="*/ 36 w 73"/>
                    <a:gd name="T9" fmla="*/ 14 h 75"/>
                    <a:gd name="T10" fmla="*/ 48 w 73"/>
                    <a:gd name="T11" fmla="*/ 25 h 75"/>
                    <a:gd name="T12" fmla="*/ 59 w 73"/>
                    <a:gd name="T13" fmla="*/ 38 h 75"/>
                    <a:gd name="T14" fmla="*/ 65 w 73"/>
                    <a:gd name="T15" fmla="*/ 51 h 75"/>
                    <a:gd name="T16" fmla="*/ 70 w 73"/>
                    <a:gd name="T17" fmla="*/ 63 h 75"/>
                    <a:gd name="T18" fmla="*/ 72 w 73"/>
                    <a:gd name="T19" fmla="*/ 71 h 75"/>
                    <a:gd name="T20" fmla="*/ 73 w 73"/>
                    <a:gd name="T21" fmla="*/ 75 h 75"/>
                    <a:gd name="T22" fmla="*/ 70 w 73"/>
                    <a:gd name="T23" fmla="*/ 74 h 75"/>
                    <a:gd name="T24" fmla="*/ 61 w 73"/>
                    <a:gd name="T25" fmla="*/ 71 h 75"/>
                    <a:gd name="T26" fmla="*/ 50 w 73"/>
                    <a:gd name="T27" fmla="*/ 67 h 75"/>
                    <a:gd name="T28" fmla="*/ 38 w 73"/>
                    <a:gd name="T29" fmla="*/ 60 h 75"/>
                    <a:gd name="T30" fmla="*/ 25 w 73"/>
                    <a:gd name="T31" fmla="*/ 50 h 75"/>
                    <a:gd name="T32" fmla="*/ 14 w 73"/>
                    <a:gd name="T33" fmla="*/ 37 h 75"/>
                    <a:gd name="T34" fmla="*/ 8 w 73"/>
                    <a:gd name="T35" fmla="*/ 24 h 75"/>
                    <a:gd name="T36" fmla="*/ 3 w 73"/>
                    <a:gd name="T37" fmla="*/ 12 h 75"/>
                    <a:gd name="T38" fmla="*/ 1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3" y="8"/>
                      </a:lnTo>
                      <a:lnTo>
                        <a:pt x="36" y="14"/>
                      </a:lnTo>
                      <a:lnTo>
                        <a:pt x="48" y="25"/>
                      </a:lnTo>
                      <a:lnTo>
                        <a:pt x="59" y="38"/>
                      </a:lnTo>
                      <a:lnTo>
                        <a:pt x="65" y="51"/>
                      </a:lnTo>
                      <a:lnTo>
                        <a:pt x="70" y="63"/>
                      </a:lnTo>
                      <a:lnTo>
                        <a:pt x="72" y="71"/>
                      </a:lnTo>
                      <a:lnTo>
                        <a:pt x="73" y="75"/>
                      </a:lnTo>
                      <a:lnTo>
                        <a:pt x="70" y="74"/>
                      </a:lnTo>
                      <a:lnTo>
                        <a:pt x="61" y="71"/>
                      </a:lnTo>
                      <a:lnTo>
                        <a:pt x="50" y="67"/>
                      </a:lnTo>
                      <a:lnTo>
                        <a:pt x="38" y="60"/>
                      </a:lnTo>
                      <a:lnTo>
                        <a:pt x="25" y="50"/>
                      </a:lnTo>
                      <a:lnTo>
                        <a:pt x="14" y="37"/>
                      </a:lnTo>
                      <a:lnTo>
                        <a:pt x="8" y="24"/>
                      </a:lnTo>
                      <a:lnTo>
                        <a:pt x="3" y="12"/>
                      </a:lnTo>
                      <a:lnTo>
                        <a:pt x="1"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71" name="Freeform 68"/>
                <p:cNvSpPr>
                  <a:spLocks/>
                </p:cNvSpPr>
                <p:nvPr/>
              </p:nvSpPr>
              <p:spPr bwMode="auto">
                <a:xfrm>
                  <a:off x="3" y="889"/>
                  <a:ext cx="7" cy="21"/>
                </a:xfrm>
                <a:custGeom>
                  <a:avLst/>
                  <a:gdLst>
                    <a:gd name="T0" fmla="*/ 17 w 34"/>
                    <a:gd name="T1" fmla="*/ 0 h 104"/>
                    <a:gd name="T2" fmla="*/ 18 w 34"/>
                    <a:gd name="T3" fmla="*/ 2 h 104"/>
                    <a:gd name="T4" fmla="*/ 21 w 34"/>
                    <a:gd name="T5" fmla="*/ 7 h 104"/>
                    <a:gd name="T6" fmla="*/ 26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6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9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9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6" y="15"/>
                      </a:lnTo>
                      <a:lnTo>
                        <a:pt x="30" y="26"/>
                      </a:lnTo>
                      <a:lnTo>
                        <a:pt x="33" y="39"/>
                      </a:lnTo>
                      <a:lnTo>
                        <a:pt x="34" y="52"/>
                      </a:lnTo>
                      <a:lnTo>
                        <a:pt x="33" y="66"/>
                      </a:lnTo>
                      <a:lnTo>
                        <a:pt x="30" y="79"/>
                      </a:lnTo>
                      <a:lnTo>
                        <a:pt x="26" y="89"/>
                      </a:lnTo>
                      <a:lnTo>
                        <a:pt x="21" y="97"/>
                      </a:lnTo>
                      <a:lnTo>
                        <a:pt x="18" y="102"/>
                      </a:lnTo>
                      <a:lnTo>
                        <a:pt x="17" y="104"/>
                      </a:lnTo>
                      <a:lnTo>
                        <a:pt x="16" y="102"/>
                      </a:lnTo>
                      <a:lnTo>
                        <a:pt x="13" y="97"/>
                      </a:lnTo>
                      <a:lnTo>
                        <a:pt x="9" y="89"/>
                      </a:lnTo>
                      <a:lnTo>
                        <a:pt x="4" y="79"/>
                      </a:lnTo>
                      <a:lnTo>
                        <a:pt x="1" y="66"/>
                      </a:lnTo>
                      <a:lnTo>
                        <a:pt x="0" y="52"/>
                      </a:lnTo>
                      <a:lnTo>
                        <a:pt x="1" y="39"/>
                      </a:lnTo>
                      <a:lnTo>
                        <a:pt x="4" y="26"/>
                      </a:lnTo>
                      <a:lnTo>
                        <a:pt x="9"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72" name="Freeform 69"/>
                <p:cNvSpPr>
                  <a:spLocks/>
                </p:cNvSpPr>
                <p:nvPr/>
              </p:nvSpPr>
              <p:spPr bwMode="auto">
                <a:xfrm>
                  <a:off x="10" y="866"/>
                  <a:ext cx="15" cy="14"/>
                </a:xfrm>
                <a:custGeom>
                  <a:avLst/>
                  <a:gdLst>
                    <a:gd name="T0" fmla="*/ 73 w 73"/>
                    <a:gd name="T1" fmla="*/ 0 h 74"/>
                    <a:gd name="T2" fmla="*/ 72 w 73"/>
                    <a:gd name="T3" fmla="*/ 3 h 74"/>
                    <a:gd name="T4" fmla="*/ 70 w 73"/>
                    <a:gd name="T5" fmla="*/ 12 h 74"/>
                    <a:gd name="T6" fmla="*/ 65 w 73"/>
                    <a:gd name="T7" fmla="*/ 23 h 74"/>
                    <a:gd name="T8" fmla="*/ 59 w 73"/>
                    <a:gd name="T9" fmla="*/ 37 h 74"/>
                    <a:gd name="T10" fmla="*/ 48 w 73"/>
                    <a:gd name="T11" fmla="*/ 50 h 74"/>
                    <a:gd name="T12" fmla="*/ 36 w 73"/>
                    <a:gd name="T13" fmla="*/ 60 h 74"/>
                    <a:gd name="T14" fmla="*/ 23 w 73"/>
                    <a:gd name="T15" fmla="*/ 67 h 74"/>
                    <a:gd name="T16" fmla="*/ 12 w 73"/>
                    <a:gd name="T17" fmla="*/ 71 h 74"/>
                    <a:gd name="T18" fmla="*/ 3 w 73"/>
                    <a:gd name="T19" fmla="*/ 74 h 74"/>
                    <a:gd name="T20" fmla="*/ 0 w 73"/>
                    <a:gd name="T21" fmla="*/ 74 h 74"/>
                    <a:gd name="T22" fmla="*/ 1 w 73"/>
                    <a:gd name="T23" fmla="*/ 70 h 74"/>
                    <a:gd name="T24" fmla="*/ 3 w 73"/>
                    <a:gd name="T25" fmla="*/ 63 h 74"/>
                    <a:gd name="T26" fmla="*/ 8 w 73"/>
                    <a:gd name="T27" fmla="*/ 51 h 74"/>
                    <a:gd name="T28" fmla="*/ 14 w 73"/>
                    <a:gd name="T29" fmla="*/ 38 h 74"/>
                    <a:gd name="T30" fmla="*/ 25 w 73"/>
                    <a:gd name="T31" fmla="*/ 25 h 74"/>
                    <a:gd name="T32" fmla="*/ 38 w 73"/>
                    <a:gd name="T33" fmla="*/ 14 h 74"/>
                    <a:gd name="T34" fmla="*/ 50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5" y="23"/>
                      </a:lnTo>
                      <a:lnTo>
                        <a:pt x="59" y="37"/>
                      </a:lnTo>
                      <a:lnTo>
                        <a:pt x="48" y="50"/>
                      </a:lnTo>
                      <a:lnTo>
                        <a:pt x="36" y="60"/>
                      </a:lnTo>
                      <a:lnTo>
                        <a:pt x="23" y="67"/>
                      </a:lnTo>
                      <a:lnTo>
                        <a:pt x="12" y="71"/>
                      </a:lnTo>
                      <a:lnTo>
                        <a:pt x="3" y="74"/>
                      </a:lnTo>
                      <a:lnTo>
                        <a:pt x="0" y="74"/>
                      </a:lnTo>
                      <a:lnTo>
                        <a:pt x="1" y="70"/>
                      </a:lnTo>
                      <a:lnTo>
                        <a:pt x="3" y="63"/>
                      </a:lnTo>
                      <a:lnTo>
                        <a:pt x="8" y="51"/>
                      </a:lnTo>
                      <a:lnTo>
                        <a:pt x="14" y="38"/>
                      </a:lnTo>
                      <a:lnTo>
                        <a:pt x="25" y="25"/>
                      </a:lnTo>
                      <a:lnTo>
                        <a:pt x="38" y="14"/>
                      </a:lnTo>
                      <a:lnTo>
                        <a:pt x="50"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73" name="Freeform 70"/>
                <p:cNvSpPr>
                  <a:spLocks/>
                </p:cNvSpPr>
                <p:nvPr/>
              </p:nvSpPr>
              <p:spPr bwMode="auto">
                <a:xfrm>
                  <a:off x="12" y="881"/>
                  <a:ext cx="20" cy="6"/>
                </a:xfrm>
                <a:custGeom>
                  <a:avLst/>
                  <a:gdLst>
                    <a:gd name="T0" fmla="*/ 51 w 103"/>
                    <a:gd name="T1" fmla="*/ 0 h 34"/>
                    <a:gd name="T2" fmla="*/ 65 w 103"/>
                    <a:gd name="T3" fmla="*/ 1 h 34"/>
                    <a:gd name="T4" fmla="*/ 77 w 103"/>
                    <a:gd name="T5" fmla="*/ 4 h 34"/>
                    <a:gd name="T6" fmla="*/ 87 w 103"/>
                    <a:gd name="T7" fmla="*/ 8 h 34"/>
                    <a:gd name="T8" fmla="*/ 96 w 103"/>
                    <a:gd name="T9" fmla="*/ 13 h 34"/>
                    <a:gd name="T10" fmla="*/ 101 w 103"/>
                    <a:gd name="T11" fmla="*/ 16 h 34"/>
                    <a:gd name="T12" fmla="*/ 103 w 103"/>
                    <a:gd name="T13" fmla="*/ 17 h 34"/>
                    <a:gd name="T14" fmla="*/ 101 w 103"/>
                    <a:gd name="T15" fmla="*/ 19 h 34"/>
                    <a:gd name="T16" fmla="*/ 96 w 103"/>
                    <a:gd name="T17" fmla="*/ 21 h 34"/>
                    <a:gd name="T18" fmla="*/ 87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7 w 103"/>
                    <a:gd name="T33" fmla="*/ 21 h 34"/>
                    <a:gd name="T34" fmla="*/ 2 w 103"/>
                    <a:gd name="T35" fmla="*/ 19 h 34"/>
                    <a:gd name="T36" fmla="*/ 0 w 103"/>
                    <a:gd name="T37" fmla="*/ 17 h 34"/>
                    <a:gd name="T38" fmla="*/ 2 w 103"/>
                    <a:gd name="T39" fmla="*/ 16 h 34"/>
                    <a:gd name="T40" fmla="*/ 7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7" y="8"/>
                      </a:lnTo>
                      <a:lnTo>
                        <a:pt x="96" y="13"/>
                      </a:lnTo>
                      <a:lnTo>
                        <a:pt x="101" y="16"/>
                      </a:lnTo>
                      <a:lnTo>
                        <a:pt x="103" y="17"/>
                      </a:lnTo>
                      <a:lnTo>
                        <a:pt x="101" y="19"/>
                      </a:lnTo>
                      <a:lnTo>
                        <a:pt x="96" y="21"/>
                      </a:lnTo>
                      <a:lnTo>
                        <a:pt x="87" y="26"/>
                      </a:lnTo>
                      <a:lnTo>
                        <a:pt x="77" y="30"/>
                      </a:lnTo>
                      <a:lnTo>
                        <a:pt x="65" y="33"/>
                      </a:lnTo>
                      <a:lnTo>
                        <a:pt x="51" y="34"/>
                      </a:lnTo>
                      <a:lnTo>
                        <a:pt x="37" y="33"/>
                      </a:lnTo>
                      <a:lnTo>
                        <a:pt x="25" y="30"/>
                      </a:lnTo>
                      <a:lnTo>
                        <a:pt x="15" y="26"/>
                      </a:lnTo>
                      <a:lnTo>
                        <a:pt x="7" y="21"/>
                      </a:lnTo>
                      <a:lnTo>
                        <a:pt x="2" y="19"/>
                      </a:lnTo>
                      <a:lnTo>
                        <a:pt x="0" y="17"/>
                      </a:lnTo>
                      <a:lnTo>
                        <a:pt x="2" y="16"/>
                      </a:lnTo>
                      <a:lnTo>
                        <a:pt x="7"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74" name="Freeform 71"/>
                <p:cNvSpPr>
                  <a:spLocks/>
                </p:cNvSpPr>
                <p:nvPr/>
              </p:nvSpPr>
              <p:spPr bwMode="auto">
                <a:xfrm>
                  <a:off x="3" y="858"/>
                  <a:ext cx="7" cy="21"/>
                </a:xfrm>
                <a:custGeom>
                  <a:avLst/>
                  <a:gdLst>
                    <a:gd name="T0" fmla="*/ 17 w 34"/>
                    <a:gd name="T1" fmla="*/ 0 h 104"/>
                    <a:gd name="T2" fmla="*/ 18 w 34"/>
                    <a:gd name="T3" fmla="*/ 3 h 104"/>
                    <a:gd name="T4" fmla="*/ 21 w 34"/>
                    <a:gd name="T5" fmla="*/ 8 h 104"/>
                    <a:gd name="T6" fmla="*/ 26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6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9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9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6" y="16"/>
                      </a:lnTo>
                      <a:lnTo>
                        <a:pt x="30" y="26"/>
                      </a:lnTo>
                      <a:lnTo>
                        <a:pt x="33" y="38"/>
                      </a:lnTo>
                      <a:lnTo>
                        <a:pt x="34" y="52"/>
                      </a:lnTo>
                      <a:lnTo>
                        <a:pt x="33" y="66"/>
                      </a:lnTo>
                      <a:lnTo>
                        <a:pt x="30" y="78"/>
                      </a:lnTo>
                      <a:lnTo>
                        <a:pt x="26" y="89"/>
                      </a:lnTo>
                      <a:lnTo>
                        <a:pt x="21" y="98"/>
                      </a:lnTo>
                      <a:lnTo>
                        <a:pt x="18" y="102"/>
                      </a:lnTo>
                      <a:lnTo>
                        <a:pt x="17" y="104"/>
                      </a:lnTo>
                      <a:lnTo>
                        <a:pt x="16" y="102"/>
                      </a:lnTo>
                      <a:lnTo>
                        <a:pt x="13" y="98"/>
                      </a:lnTo>
                      <a:lnTo>
                        <a:pt x="9" y="89"/>
                      </a:lnTo>
                      <a:lnTo>
                        <a:pt x="4" y="78"/>
                      </a:lnTo>
                      <a:lnTo>
                        <a:pt x="1" y="66"/>
                      </a:lnTo>
                      <a:lnTo>
                        <a:pt x="0" y="52"/>
                      </a:lnTo>
                      <a:lnTo>
                        <a:pt x="1" y="38"/>
                      </a:lnTo>
                      <a:lnTo>
                        <a:pt x="4" y="26"/>
                      </a:lnTo>
                      <a:lnTo>
                        <a:pt x="9"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75" name="Freeform 72"/>
                <p:cNvSpPr>
                  <a:spLocks/>
                </p:cNvSpPr>
                <p:nvPr/>
              </p:nvSpPr>
              <p:spPr bwMode="auto">
                <a:xfrm>
                  <a:off x="-12" y="888"/>
                  <a:ext cx="15" cy="14"/>
                </a:xfrm>
                <a:custGeom>
                  <a:avLst/>
                  <a:gdLst>
                    <a:gd name="T0" fmla="*/ 73 w 73"/>
                    <a:gd name="T1" fmla="*/ 0 h 74"/>
                    <a:gd name="T2" fmla="*/ 72 w 73"/>
                    <a:gd name="T3" fmla="*/ 3 h 74"/>
                    <a:gd name="T4" fmla="*/ 70 w 73"/>
                    <a:gd name="T5" fmla="*/ 12 h 74"/>
                    <a:gd name="T6" fmla="*/ 66 w 73"/>
                    <a:gd name="T7" fmla="*/ 24 h 74"/>
                    <a:gd name="T8" fmla="*/ 59 w 73"/>
                    <a:gd name="T9" fmla="*/ 37 h 74"/>
                    <a:gd name="T10" fmla="*/ 48 w 73"/>
                    <a:gd name="T11" fmla="*/ 50 h 74"/>
                    <a:gd name="T12" fmla="*/ 36 w 73"/>
                    <a:gd name="T13" fmla="*/ 60 h 74"/>
                    <a:gd name="T14" fmla="*/ 23 w 73"/>
                    <a:gd name="T15" fmla="*/ 67 h 74"/>
                    <a:gd name="T16" fmla="*/ 11 w 73"/>
                    <a:gd name="T17" fmla="*/ 71 h 74"/>
                    <a:gd name="T18" fmla="*/ 4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8 w 73"/>
                    <a:gd name="T33" fmla="*/ 14 h 74"/>
                    <a:gd name="T34" fmla="*/ 51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6" y="24"/>
                      </a:lnTo>
                      <a:lnTo>
                        <a:pt x="59" y="37"/>
                      </a:lnTo>
                      <a:lnTo>
                        <a:pt x="48" y="50"/>
                      </a:lnTo>
                      <a:lnTo>
                        <a:pt x="36" y="60"/>
                      </a:lnTo>
                      <a:lnTo>
                        <a:pt x="23" y="67"/>
                      </a:lnTo>
                      <a:lnTo>
                        <a:pt x="11" y="71"/>
                      </a:lnTo>
                      <a:lnTo>
                        <a:pt x="4" y="74"/>
                      </a:lnTo>
                      <a:lnTo>
                        <a:pt x="0" y="74"/>
                      </a:lnTo>
                      <a:lnTo>
                        <a:pt x="0" y="70"/>
                      </a:lnTo>
                      <a:lnTo>
                        <a:pt x="3" y="63"/>
                      </a:lnTo>
                      <a:lnTo>
                        <a:pt x="7" y="51"/>
                      </a:lnTo>
                      <a:lnTo>
                        <a:pt x="14" y="38"/>
                      </a:lnTo>
                      <a:lnTo>
                        <a:pt x="25" y="25"/>
                      </a:lnTo>
                      <a:lnTo>
                        <a:pt x="38" y="14"/>
                      </a:lnTo>
                      <a:lnTo>
                        <a:pt x="51"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76" name="Freeform 73"/>
                <p:cNvSpPr>
                  <a:spLocks/>
                </p:cNvSpPr>
                <p:nvPr/>
              </p:nvSpPr>
              <p:spPr bwMode="auto">
                <a:xfrm>
                  <a:off x="-19" y="881"/>
                  <a:ext cx="21" cy="6"/>
                </a:xfrm>
                <a:custGeom>
                  <a:avLst/>
                  <a:gdLst>
                    <a:gd name="T0" fmla="*/ 51 w 103"/>
                    <a:gd name="T1" fmla="*/ 0 h 34"/>
                    <a:gd name="T2" fmla="*/ 65 w 103"/>
                    <a:gd name="T3" fmla="*/ 1 h 34"/>
                    <a:gd name="T4" fmla="*/ 77 w 103"/>
                    <a:gd name="T5" fmla="*/ 4 h 34"/>
                    <a:gd name="T6" fmla="*/ 88 w 103"/>
                    <a:gd name="T7" fmla="*/ 8 h 34"/>
                    <a:gd name="T8" fmla="*/ 95 w 103"/>
                    <a:gd name="T9" fmla="*/ 13 h 34"/>
                    <a:gd name="T10" fmla="*/ 100 w 103"/>
                    <a:gd name="T11" fmla="*/ 16 h 34"/>
                    <a:gd name="T12" fmla="*/ 103 w 103"/>
                    <a:gd name="T13" fmla="*/ 17 h 34"/>
                    <a:gd name="T14" fmla="*/ 100 w 103"/>
                    <a:gd name="T15" fmla="*/ 19 h 34"/>
                    <a:gd name="T16" fmla="*/ 95 w 103"/>
                    <a:gd name="T17" fmla="*/ 21 h 34"/>
                    <a:gd name="T18" fmla="*/ 88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6 w 103"/>
                    <a:gd name="T33" fmla="*/ 21 h 34"/>
                    <a:gd name="T34" fmla="*/ 1 w 103"/>
                    <a:gd name="T35" fmla="*/ 19 h 34"/>
                    <a:gd name="T36" fmla="*/ 0 w 103"/>
                    <a:gd name="T37" fmla="*/ 17 h 34"/>
                    <a:gd name="T38" fmla="*/ 1 w 103"/>
                    <a:gd name="T39" fmla="*/ 16 h 34"/>
                    <a:gd name="T40" fmla="*/ 6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8" y="8"/>
                      </a:lnTo>
                      <a:lnTo>
                        <a:pt x="95" y="13"/>
                      </a:lnTo>
                      <a:lnTo>
                        <a:pt x="100" y="16"/>
                      </a:lnTo>
                      <a:lnTo>
                        <a:pt x="103" y="17"/>
                      </a:lnTo>
                      <a:lnTo>
                        <a:pt x="100" y="19"/>
                      </a:lnTo>
                      <a:lnTo>
                        <a:pt x="95" y="21"/>
                      </a:lnTo>
                      <a:lnTo>
                        <a:pt x="88" y="26"/>
                      </a:lnTo>
                      <a:lnTo>
                        <a:pt x="77" y="30"/>
                      </a:lnTo>
                      <a:lnTo>
                        <a:pt x="65" y="33"/>
                      </a:lnTo>
                      <a:lnTo>
                        <a:pt x="51" y="34"/>
                      </a:lnTo>
                      <a:lnTo>
                        <a:pt x="37" y="33"/>
                      </a:lnTo>
                      <a:lnTo>
                        <a:pt x="25" y="30"/>
                      </a:lnTo>
                      <a:lnTo>
                        <a:pt x="15" y="26"/>
                      </a:lnTo>
                      <a:lnTo>
                        <a:pt x="6" y="21"/>
                      </a:lnTo>
                      <a:lnTo>
                        <a:pt x="1" y="19"/>
                      </a:lnTo>
                      <a:lnTo>
                        <a:pt x="0" y="17"/>
                      </a:lnTo>
                      <a:lnTo>
                        <a:pt x="1" y="16"/>
                      </a:lnTo>
                      <a:lnTo>
                        <a:pt x="6"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77" name="Freeform 74"/>
                <p:cNvSpPr>
                  <a:spLocks noEditPoints="1"/>
                </p:cNvSpPr>
                <p:nvPr/>
              </p:nvSpPr>
              <p:spPr bwMode="auto">
                <a:xfrm>
                  <a:off x="-351" y="477"/>
                  <a:ext cx="565" cy="676"/>
                </a:xfrm>
                <a:custGeom>
                  <a:avLst/>
                  <a:gdLst>
                    <a:gd name="T0" fmla="*/ 1034 w 2824"/>
                    <a:gd name="T1" fmla="*/ 2732 h 3376"/>
                    <a:gd name="T2" fmla="*/ 1128 w 2824"/>
                    <a:gd name="T3" fmla="*/ 2875 h 3376"/>
                    <a:gd name="T4" fmla="*/ 1610 w 2824"/>
                    <a:gd name="T5" fmla="*/ 2894 h 3376"/>
                    <a:gd name="T6" fmla="*/ 1747 w 2824"/>
                    <a:gd name="T7" fmla="*/ 2741 h 3376"/>
                    <a:gd name="T8" fmla="*/ 1516 w 2824"/>
                    <a:gd name="T9" fmla="*/ 2609 h 3376"/>
                    <a:gd name="T10" fmla="*/ 1366 w 2824"/>
                    <a:gd name="T11" fmla="*/ 2653 h 3376"/>
                    <a:gd name="T12" fmla="*/ 2367 w 2824"/>
                    <a:gd name="T13" fmla="*/ 2135 h 3376"/>
                    <a:gd name="T14" fmla="*/ 1578 w 2824"/>
                    <a:gd name="T15" fmla="*/ 2104 h 3376"/>
                    <a:gd name="T16" fmla="*/ 1946 w 2824"/>
                    <a:gd name="T17" fmla="*/ 2193 h 3376"/>
                    <a:gd name="T18" fmla="*/ 1881 w 2824"/>
                    <a:gd name="T19" fmla="*/ 1828 h 3376"/>
                    <a:gd name="T20" fmla="*/ 1527 w 2824"/>
                    <a:gd name="T21" fmla="*/ 1953 h 3376"/>
                    <a:gd name="T22" fmla="*/ 1789 w 2824"/>
                    <a:gd name="T23" fmla="*/ 2310 h 3376"/>
                    <a:gd name="T24" fmla="*/ 2054 w 2824"/>
                    <a:gd name="T25" fmla="*/ 1967 h 3376"/>
                    <a:gd name="T26" fmla="*/ 1959 w 2824"/>
                    <a:gd name="T27" fmla="*/ 2204 h 3376"/>
                    <a:gd name="T28" fmla="*/ 1562 w 2824"/>
                    <a:gd name="T29" fmla="*/ 2109 h 3376"/>
                    <a:gd name="T30" fmla="*/ 1816 w 2824"/>
                    <a:gd name="T31" fmla="*/ 1792 h 3376"/>
                    <a:gd name="T32" fmla="*/ 771 w 2824"/>
                    <a:gd name="T33" fmla="*/ 1852 h 3376"/>
                    <a:gd name="T34" fmla="*/ 863 w 2824"/>
                    <a:gd name="T35" fmla="*/ 2284 h 3376"/>
                    <a:gd name="T36" fmla="*/ 1249 w 2824"/>
                    <a:gd name="T37" fmla="*/ 2074 h 3376"/>
                    <a:gd name="T38" fmla="*/ 2471 w 2824"/>
                    <a:gd name="T39" fmla="*/ 1756 h 3376"/>
                    <a:gd name="T40" fmla="*/ 2628 w 2824"/>
                    <a:gd name="T41" fmla="*/ 1358 h 3376"/>
                    <a:gd name="T42" fmla="*/ 1918 w 2824"/>
                    <a:gd name="T43" fmla="*/ 1168 h 3376"/>
                    <a:gd name="T44" fmla="*/ 2014 w 2824"/>
                    <a:gd name="T45" fmla="*/ 1373 h 3376"/>
                    <a:gd name="T46" fmla="*/ 2228 w 2824"/>
                    <a:gd name="T47" fmla="*/ 1512 h 3376"/>
                    <a:gd name="T48" fmla="*/ 1992 w 2824"/>
                    <a:gd name="T49" fmla="*/ 1446 h 3376"/>
                    <a:gd name="T50" fmla="*/ 1917 w 2824"/>
                    <a:gd name="T51" fmla="*/ 1773 h 3376"/>
                    <a:gd name="T52" fmla="*/ 2121 w 2824"/>
                    <a:gd name="T53" fmla="*/ 1718 h 3376"/>
                    <a:gd name="T54" fmla="*/ 2271 w 2824"/>
                    <a:gd name="T55" fmla="*/ 1634 h 3376"/>
                    <a:gd name="T56" fmla="*/ 2185 w 2824"/>
                    <a:gd name="T57" fmla="*/ 1962 h 3376"/>
                    <a:gd name="T58" fmla="*/ 2499 w 2824"/>
                    <a:gd name="T59" fmla="*/ 2058 h 3376"/>
                    <a:gd name="T60" fmla="*/ 2409 w 2824"/>
                    <a:gd name="T61" fmla="*/ 1769 h 3376"/>
                    <a:gd name="T62" fmla="*/ 2426 w 2824"/>
                    <a:gd name="T63" fmla="*/ 1646 h 3376"/>
                    <a:gd name="T64" fmla="*/ 2729 w 2824"/>
                    <a:gd name="T65" fmla="*/ 1791 h 3376"/>
                    <a:gd name="T66" fmla="*/ 2652 w 2824"/>
                    <a:gd name="T67" fmla="*/ 1484 h 3376"/>
                    <a:gd name="T68" fmla="*/ 2367 w 2824"/>
                    <a:gd name="T69" fmla="*/ 1523 h 3376"/>
                    <a:gd name="T70" fmla="*/ 2532 w 2824"/>
                    <a:gd name="T71" fmla="*/ 1310 h 3376"/>
                    <a:gd name="T72" fmla="*/ 2444 w 2824"/>
                    <a:gd name="T73" fmla="*/ 1053 h 3376"/>
                    <a:gd name="T74" fmla="*/ 2236 w 2824"/>
                    <a:gd name="T75" fmla="*/ 1175 h 3376"/>
                    <a:gd name="T76" fmla="*/ 2283 w 2824"/>
                    <a:gd name="T77" fmla="*/ 1449 h 3376"/>
                    <a:gd name="T78" fmla="*/ 2148 w 2824"/>
                    <a:gd name="T79" fmla="*/ 1172 h 3376"/>
                    <a:gd name="T80" fmla="*/ 1277 w 2824"/>
                    <a:gd name="T81" fmla="*/ 828 h 3376"/>
                    <a:gd name="T82" fmla="*/ 1383 w 2824"/>
                    <a:gd name="T83" fmla="*/ 980 h 3376"/>
                    <a:gd name="T84" fmla="*/ 2028 w 2824"/>
                    <a:gd name="T85" fmla="*/ 967 h 3376"/>
                    <a:gd name="T86" fmla="*/ 452 w 2824"/>
                    <a:gd name="T87" fmla="*/ 638 h 3376"/>
                    <a:gd name="T88" fmla="*/ 159 w 2824"/>
                    <a:gd name="T89" fmla="*/ 1657 h 3376"/>
                    <a:gd name="T90" fmla="*/ 423 w 2824"/>
                    <a:gd name="T91" fmla="*/ 1749 h 3376"/>
                    <a:gd name="T92" fmla="*/ 908 w 2824"/>
                    <a:gd name="T93" fmla="*/ 898 h 3376"/>
                    <a:gd name="T94" fmla="*/ 1383 w 2824"/>
                    <a:gd name="T95" fmla="*/ 133 h 3376"/>
                    <a:gd name="T96" fmla="*/ 679 w 2824"/>
                    <a:gd name="T97" fmla="*/ 463 h 3376"/>
                    <a:gd name="T98" fmla="*/ 1835 w 2824"/>
                    <a:gd name="T99" fmla="*/ 641 h 3376"/>
                    <a:gd name="T100" fmla="*/ 2550 w 2824"/>
                    <a:gd name="T101" fmla="*/ 1057 h 3376"/>
                    <a:gd name="T102" fmla="*/ 2103 w 2824"/>
                    <a:gd name="T103" fmla="*/ 365 h 3376"/>
                    <a:gd name="T104" fmla="*/ 1662 w 2824"/>
                    <a:gd name="T105" fmla="*/ 29 h 3376"/>
                    <a:gd name="T106" fmla="*/ 2577 w 2824"/>
                    <a:gd name="T107" fmla="*/ 693 h 3376"/>
                    <a:gd name="T108" fmla="*/ 2809 w 2824"/>
                    <a:gd name="T109" fmla="*/ 1544 h 3376"/>
                    <a:gd name="T110" fmla="*/ 2682 w 2824"/>
                    <a:gd name="T111" fmla="*/ 1949 h 3376"/>
                    <a:gd name="T112" fmla="*/ 2307 w 2824"/>
                    <a:gd name="T113" fmla="*/ 2436 h 3376"/>
                    <a:gd name="T114" fmla="*/ 1768 w 2824"/>
                    <a:gd name="T115" fmla="*/ 3195 h 3376"/>
                    <a:gd name="T116" fmla="*/ 1232 w 2824"/>
                    <a:gd name="T117" fmla="*/ 3338 h 3376"/>
                    <a:gd name="T118" fmla="*/ 628 w 2824"/>
                    <a:gd name="T119" fmla="*/ 2782 h 3376"/>
                    <a:gd name="T120" fmla="*/ 75 w 2824"/>
                    <a:gd name="T121" fmla="*/ 1851 h 3376"/>
                    <a:gd name="T122" fmla="*/ 189 w 2824"/>
                    <a:gd name="T123" fmla="*/ 693 h 3376"/>
                    <a:gd name="T124" fmla="*/ 1105 w 2824"/>
                    <a:gd name="T125" fmla="*/ 29 h 3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24" h="3376">
                      <a:moveTo>
                        <a:pt x="1263" y="2608"/>
                      </a:moveTo>
                      <a:lnTo>
                        <a:pt x="1252" y="2609"/>
                      </a:lnTo>
                      <a:lnTo>
                        <a:pt x="1237" y="2613"/>
                      </a:lnTo>
                      <a:lnTo>
                        <a:pt x="1220" y="2620"/>
                      </a:lnTo>
                      <a:lnTo>
                        <a:pt x="1201" y="2629"/>
                      </a:lnTo>
                      <a:lnTo>
                        <a:pt x="1180" y="2640"/>
                      </a:lnTo>
                      <a:lnTo>
                        <a:pt x="1157" y="2653"/>
                      </a:lnTo>
                      <a:lnTo>
                        <a:pt x="1135" y="2667"/>
                      </a:lnTo>
                      <a:lnTo>
                        <a:pt x="1112" y="2680"/>
                      </a:lnTo>
                      <a:lnTo>
                        <a:pt x="1091" y="2694"/>
                      </a:lnTo>
                      <a:lnTo>
                        <a:pt x="1070" y="2708"/>
                      </a:lnTo>
                      <a:lnTo>
                        <a:pt x="1050" y="2721"/>
                      </a:lnTo>
                      <a:lnTo>
                        <a:pt x="1034" y="2732"/>
                      </a:lnTo>
                      <a:lnTo>
                        <a:pt x="1021" y="2742"/>
                      </a:lnTo>
                      <a:lnTo>
                        <a:pt x="1010" y="2749"/>
                      </a:lnTo>
                      <a:lnTo>
                        <a:pt x="1002" y="2755"/>
                      </a:lnTo>
                      <a:lnTo>
                        <a:pt x="1000" y="2756"/>
                      </a:lnTo>
                      <a:lnTo>
                        <a:pt x="1001" y="2758"/>
                      </a:lnTo>
                      <a:lnTo>
                        <a:pt x="1007" y="2764"/>
                      </a:lnTo>
                      <a:lnTo>
                        <a:pt x="1015" y="2774"/>
                      </a:lnTo>
                      <a:lnTo>
                        <a:pt x="1026" y="2787"/>
                      </a:lnTo>
                      <a:lnTo>
                        <a:pt x="1041" y="2803"/>
                      </a:lnTo>
                      <a:lnTo>
                        <a:pt x="1058" y="2819"/>
                      </a:lnTo>
                      <a:lnTo>
                        <a:pt x="1078" y="2838"/>
                      </a:lnTo>
                      <a:lnTo>
                        <a:pt x="1102" y="2857"/>
                      </a:lnTo>
                      <a:lnTo>
                        <a:pt x="1128" y="2875"/>
                      </a:lnTo>
                      <a:lnTo>
                        <a:pt x="1157" y="2894"/>
                      </a:lnTo>
                      <a:lnTo>
                        <a:pt x="1188" y="2911"/>
                      </a:lnTo>
                      <a:lnTo>
                        <a:pt x="1222" y="2926"/>
                      </a:lnTo>
                      <a:lnTo>
                        <a:pt x="1259" y="2939"/>
                      </a:lnTo>
                      <a:lnTo>
                        <a:pt x="1298" y="2949"/>
                      </a:lnTo>
                      <a:lnTo>
                        <a:pt x="1340" y="2955"/>
                      </a:lnTo>
                      <a:lnTo>
                        <a:pt x="1383" y="2957"/>
                      </a:lnTo>
                      <a:lnTo>
                        <a:pt x="1427" y="2955"/>
                      </a:lnTo>
                      <a:lnTo>
                        <a:pt x="1469" y="2949"/>
                      </a:lnTo>
                      <a:lnTo>
                        <a:pt x="1507" y="2939"/>
                      </a:lnTo>
                      <a:lnTo>
                        <a:pt x="1544" y="2926"/>
                      </a:lnTo>
                      <a:lnTo>
                        <a:pt x="1578" y="2911"/>
                      </a:lnTo>
                      <a:lnTo>
                        <a:pt x="1610" y="2894"/>
                      </a:lnTo>
                      <a:lnTo>
                        <a:pt x="1639" y="2875"/>
                      </a:lnTo>
                      <a:lnTo>
                        <a:pt x="1664" y="2857"/>
                      </a:lnTo>
                      <a:lnTo>
                        <a:pt x="1688" y="2838"/>
                      </a:lnTo>
                      <a:lnTo>
                        <a:pt x="1708" y="2819"/>
                      </a:lnTo>
                      <a:lnTo>
                        <a:pt x="1726" y="2803"/>
                      </a:lnTo>
                      <a:lnTo>
                        <a:pt x="1740" y="2787"/>
                      </a:lnTo>
                      <a:lnTo>
                        <a:pt x="1752" y="2774"/>
                      </a:lnTo>
                      <a:lnTo>
                        <a:pt x="1760" y="2764"/>
                      </a:lnTo>
                      <a:lnTo>
                        <a:pt x="1765" y="2758"/>
                      </a:lnTo>
                      <a:lnTo>
                        <a:pt x="1767" y="2756"/>
                      </a:lnTo>
                      <a:lnTo>
                        <a:pt x="1765" y="2754"/>
                      </a:lnTo>
                      <a:lnTo>
                        <a:pt x="1758" y="2749"/>
                      </a:lnTo>
                      <a:lnTo>
                        <a:pt x="1747" y="2741"/>
                      </a:lnTo>
                      <a:lnTo>
                        <a:pt x="1735" y="2730"/>
                      </a:lnTo>
                      <a:lnTo>
                        <a:pt x="1720" y="2718"/>
                      </a:lnTo>
                      <a:lnTo>
                        <a:pt x="1702" y="2704"/>
                      </a:lnTo>
                      <a:lnTo>
                        <a:pt x="1682" y="2689"/>
                      </a:lnTo>
                      <a:lnTo>
                        <a:pt x="1662" y="2675"/>
                      </a:lnTo>
                      <a:lnTo>
                        <a:pt x="1642" y="2660"/>
                      </a:lnTo>
                      <a:lnTo>
                        <a:pt x="1620" y="2647"/>
                      </a:lnTo>
                      <a:lnTo>
                        <a:pt x="1600" y="2634"/>
                      </a:lnTo>
                      <a:lnTo>
                        <a:pt x="1581" y="2623"/>
                      </a:lnTo>
                      <a:lnTo>
                        <a:pt x="1563" y="2615"/>
                      </a:lnTo>
                      <a:lnTo>
                        <a:pt x="1546" y="2610"/>
                      </a:lnTo>
                      <a:lnTo>
                        <a:pt x="1533" y="2608"/>
                      </a:lnTo>
                      <a:lnTo>
                        <a:pt x="1516" y="2609"/>
                      </a:lnTo>
                      <a:lnTo>
                        <a:pt x="1498" y="2613"/>
                      </a:lnTo>
                      <a:lnTo>
                        <a:pt x="1478" y="2619"/>
                      </a:lnTo>
                      <a:lnTo>
                        <a:pt x="1460" y="2625"/>
                      </a:lnTo>
                      <a:lnTo>
                        <a:pt x="1443" y="2633"/>
                      </a:lnTo>
                      <a:lnTo>
                        <a:pt x="1427" y="2640"/>
                      </a:lnTo>
                      <a:lnTo>
                        <a:pt x="1412" y="2648"/>
                      </a:lnTo>
                      <a:lnTo>
                        <a:pt x="1401" y="2655"/>
                      </a:lnTo>
                      <a:lnTo>
                        <a:pt x="1391" y="2661"/>
                      </a:lnTo>
                      <a:lnTo>
                        <a:pt x="1386" y="2664"/>
                      </a:lnTo>
                      <a:lnTo>
                        <a:pt x="1383" y="2665"/>
                      </a:lnTo>
                      <a:lnTo>
                        <a:pt x="1381" y="2664"/>
                      </a:lnTo>
                      <a:lnTo>
                        <a:pt x="1376" y="2660"/>
                      </a:lnTo>
                      <a:lnTo>
                        <a:pt x="1366" y="2653"/>
                      </a:lnTo>
                      <a:lnTo>
                        <a:pt x="1356" y="2647"/>
                      </a:lnTo>
                      <a:lnTo>
                        <a:pt x="1342" y="2638"/>
                      </a:lnTo>
                      <a:lnTo>
                        <a:pt x="1327" y="2629"/>
                      </a:lnTo>
                      <a:lnTo>
                        <a:pt x="1311" y="2622"/>
                      </a:lnTo>
                      <a:lnTo>
                        <a:pt x="1295" y="2615"/>
                      </a:lnTo>
                      <a:lnTo>
                        <a:pt x="1279" y="2610"/>
                      </a:lnTo>
                      <a:lnTo>
                        <a:pt x="1263" y="2608"/>
                      </a:lnTo>
                      <a:close/>
                      <a:moveTo>
                        <a:pt x="2367" y="2135"/>
                      </a:moveTo>
                      <a:lnTo>
                        <a:pt x="2365" y="2159"/>
                      </a:lnTo>
                      <a:lnTo>
                        <a:pt x="2363" y="2183"/>
                      </a:lnTo>
                      <a:lnTo>
                        <a:pt x="2379" y="2159"/>
                      </a:lnTo>
                      <a:lnTo>
                        <a:pt x="2395" y="2136"/>
                      </a:lnTo>
                      <a:lnTo>
                        <a:pt x="2367" y="2135"/>
                      </a:lnTo>
                      <a:close/>
                      <a:moveTo>
                        <a:pt x="1789" y="1809"/>
                      </a:moveTo>
                      <a:lnTo>
                        <a:pt x="1753" y="1811"/>
                      </a:lnTo>
                      <a:lnTo>
                        <a:pt x="1719" y="1819"/>
                      </a:lnTo>
                      <a:lnTo>
                        <a:pt x="1687" y="1833"/>
                      </a:lnTo>
                      <a:lnTo>
                        <a:pt x="1658" y="1852"/>
                      </a:lnTo>
                      <a:lnTo>
                        <a:pt x="1631" y="1874"/>
                      </a:lnTo>
                      <a:lnTo>
                        <a:pt x="1610" y="1900"/>
                      </a:lnTo>
                      <a:lnTo>
                        <a:pt x="1592" y="1930"/>
                      </a:lnTo>
                      <a:lnTo>
                        <a:pt x="1578" y="1962"/>
                      </a:lnTo>
                      <a:lnTo>
                        <a:pt x="1569" y="1997"/>
                      </a:lnTo>
                      <a:lnTo>
                        <a:pt x="1566" y="2033"/>
                      </a:lnTo>
                      <a:lnTo>
                        <a:pt x="1569" y="2070"/>
                      </a:lnTo>
                      <a:lnTo>
                        <a:pt x="1578" y="2104"/>
                      </a:lnTo>
                      <a:lnTo>
                        <a:pt x="1592" y="2136"/>
                      </a:lnTo>
                      <a:lnTo>
                        <a:pt x="1610" y="2166"/>
                      </a:lnTo>
                      <a:lnTo>
                        <a:pt x="1631" y="2193"/>
                      </a:lnTo>
                      <a:lnTo>
                        <a:pt x="1658" y="2214"/>
                      </a:lnTo>
                      <a:lnTo>
                        <a:pt x="1687" y="2232"/>
                      </a:lnTo>
                      <a:lnTo>
                        <a:pt x="1719" y="2247"/>
                      </a:lnTo>
                      <a:lnTo>
                        <a:pt x="1753" y="2255"/>
                      </a:lnTo>
                      <a:lnTo>
                        <a:pt x="1789" y="2258"/>
                      </a:lnTo>
                      <a:lnTo>
                        <a:pt x="1825" y="2255"/>
                      </a:lnTo>
                      <a:lnTo>
                        <a:pt x="1860" y="2247"/>
                      </a:lnTo>
                      <a:lnTo>
                        <a:pt x="1892" y="2232"/>
                      </a:lnTo>
                      <a:lnTo>
                        <a:pt x="1920" y="2214"/>
                      </a:lnTo>
                      <a:lnTo>
                        <a:pt x="1946" y="2193"/>
                      </a:lnTo>
                      <a:lnTo>
                        <a:pt x="1968" y="2166"/>
                      </a:lnTo>
                      <a:lnTo>
                        <a:pt x="1987" y="2136"/>
                      </a:lnTo>
                      <a:lnTo>
                        <a:pt x="2001" y="2104"/>
                      </a:lnTo>
                      <a:lnTo>
                        <a:pt x="2009" y="2070"/>
                      </a:lnTo>
                      <a:lnTo>
                        <a:pt x="2011" y="2033"/>
                      </a:lnTo>
                      <a:lnTo>
                        <a:pt x="2009" y="2001"/>
                      </a:lnTo>
                      <a:lnTo>
                        <a:pt x="2003" y="1969"/>
                      </a:lnTo>
                      <a:lnTo>
                        <a:pt x="1991" y="1940"/>
                      </a:lnTo>
                      <a:lnTo>
                        <a:pt x="1977" y="1913"/>
                      </a:lnTo>
                      <a:lnTo>
                        <a:pt x="1950" y="1897"/>
                      </a:lnTo>
                      <a:lnTo>
                        <a:pt x="1926" y="1878"/>
                      </a:lnTo>
                      <a:lnTo>
                        <a:pt x="1902" y="1855"/>
                      </a:lnTo>
                      <a:lnTo>
                        <a:pt x="1881" y="1828"/>
                      </a:lnTo>
                      <a:lnTo>
                        <a:pt x="1852" y="1817"/>
                      </a:lnTo>
                      <a:lnTo>
                        <a:pt x="1821" y="1811"/>
                      </a:lnTo>
                      <a:lnTo>
                        <a:pt x="1789" y="1809"/>
                      </a:lnTo>
                      <a:close/>
                      <a:moveTo>
                        <a:pt x="1789" y="1757"/>
                      </a:moveTo>
                      <a:lnTo>
                        <a:pt x="1749" y="1759"/>
                      </a:lnTo>
                      <a:lnTo>
                        <a:pt x="1710" y="1768"/>
                      </a:lnTo>
                      <a:lnTo>
                        <a:pt x="1674" y="1782"/>
                      </a:lnTo>
                      <a:lnTo>
                        <a:pt x="1640" y="1801"/>
                      </a:lnTo>
                      <a:lnTo>
                        <a:pt x="1610" y="1825"/>
                      </a:lnTo>
                      <a:lnTo>
                        <a:pt x="1582" y="1852"/>
                      </a:lnTo>
                      <a:lnTo>
                        <a:pt x="1560" y="1883"/>
                      </a:lnTo>
                      <a:lnTo>
                        <a:pt x="1540" y="1916"/>
                      </a:lnTo>
                      <a:lnTo>
                        <a:pt x="1527" y="1953"/>
                      </a:lnTo>
                      <a:lnTo>
                        <a:pt x="1518" y="1992"/>
                      </a:lnTo>
                      <a:lnTo>
                        <a:pt x="1515" y="2033"/>
                      </a:lnTo>
                      <a:lnTo>
                        <a:pt x="1518" y="2074"/>
                      </a:lnTo>
                      <a:lnTo>
                        <a:pt x="1527" y="2113"/>
                      </a:lnTo>
                      <a:lnTo>
                        <a:pt x="1540" y="2149"/>
                      </a:lnTo>
                      <a:lnTo>
                        <a:pt x="1560" y="2184"/>
                      </a:lnTo>
                      <a:lnTo>
                        <a:pt x="1582" y="2214"/>
                      </a:lnTo>
                      <a:lnTo>
                        <a:pt x="1610" y="2242"/>
                      </a:lnTo>
                      <a:lnTo>
                        <a:pt x="1640" y="2265"/>
                      </a:lnTo>
                      <a:lnTo>
                        <a:pt x="1674" y="2284"/>
                      </a:lnTo>
                      <a:lnTo>
                        <a:pt x="1710" y="2298"/>
                      </a:lnTo>
                      <a:lnTo>
                        <a:pt x="1749" y="2307"/>
                      </a:lnTo>
                      <a:lnTo>
                        <a:pt x="1789" y="2310"/>
                      </a:lnTo>
                      <a:lnTo>
                        <a:pt x="1830" y="2307"/>
                      </a:lnTo>
                      <a:lnTo>
                        <a:pt x="1868" y="2298"/>
                      </a:lnTo>
                      <a:lnTo>
                        <a:pt x="1904" y="2284"/>
                      </a:lnTo>
                      <a:lnTo>
                        <a:pt x="1939" y="2265"/>
                      </a:lnTo>
                      <a:lnTo>
                        <a:pt x="1968" y="2242"/>
                      </a:lnTo>
                      <a:lnTo>
                        <a:pt x="1995" y="2214"/>
                      </a:lnTo>
                      <a:lnTo>
                        <a:pt x="2019" y="2184"/>
                      </a:lnTo>
                      <a:lnTo>
                        <a:pt x="2038" y="2149"/>
                      </a:lnTo>
                      <a:lnTo>
                        <a:pt x="2052" y="2113"/>
                      </a:lnTo>
                      <a:lnTo>
                        <a:pt x="2060" y="2074"/>
                      </a:lnTo>
                      <a:lnTo>
                        <a:pt x="2062" y="2033"/>
                      </a:lnTo>
                      <a:lnTo>
                        <a:pt x="2060" y="1999"/>
                      </a:lnTo>
                      <a:lnTo>
                        <a:pt x="2054" y="1967"/>
                      </a:lnTo>
                      <a:lnTo>
                        <a:pt x="2044" y="1936"/>
                      </a:lnTo>
                      <a:lnTo>
                        <a:pt x="2031" y="1933"/>
                      </a:lnTo>
                      <a:lnTo>
                        <a:pt x="2017" y="1928"/>
                      </a:lnTo>
                      <a:lnTo>
                        <a:pt x="2001" y="1922"/>
                      </a:lnTo>
                      <a:lnTo>
                        <a:pt x="2012" y="1948"/>
                      </a:lnTo>
                      <a:lnTo>
                        <a:pt x="2022" y="1975"/>
                      </a:lnTo>
                      <a:lnTo>
                        <a:pt x="2027" y="2004"/>
                      </a:lnTo>
                      <a:lnTo>
                        <a:pt x="2029" y="2033"/>
                      </a:lnTo>
                      <a:lnTo>
                        <a:pt x="2026" y="2073"/>
                      </a:lnTo>
                      <a:lnTo>
                        <a:pt x="2017" y="2109"/>
                      </a:lnTo>
                      <a:lnTo>
                        <a:pt x="2003" y="2144"/>
                      </a:lnTo>
                      <a:lnTo>
                        <a:pt x="1982" y="2176"/>
                      </a:lnTo>
                      <a:lnTo>
                        <a:pt x="1959" y="2204"/>
                      </a:lnTo>
                      <a:lnTo>
                        <a:pt x="1931" y="2228"/>
                      </a:lnTo>
                      <a:lnTo>
                        <a:pt x="1899" y="2248"/>
                      </a:lnTo>
                      <a:lnTo>
                        <a:pt x="1865" y="2263"/>
                      </a:lnTo>
                      <a:lnTo>
                        <a:pt x="1828" y="2272"/>
                      </a:lnTo>
                      <a:lnTo>
                        <a:pt x="1789" y="2275"/>
                      </a:lnTo>
                      <a:lnTo>
                        <a:pt x="1751" y="2272"/>
                      </a:lnTo>
                      <a:lnTo>
                        <a:pt x="1713" y="2263"/>
                      </a:lnTo>
                      <a:lnTo>
                        <a:pt x="1679" y="2248"/>
                      </a:lnTo>
                      <a:lnTo>
                        <a:pt x="1648" y="2228"/>
                      </a:lnTo>
                      <a:lnTo>
                        <a:pt x="1619" y="2204"/>
                      </a:lnTo>
                      <a:lnTo>
                        <a:pt x="1596" y="2176"/>
                      </a:lnTo>
                      <a:lnTo>
                        <a:pt x="1577" y="2144"/>
                      </a:lnTo>
                      <a:lnTo>
                        <a:pt x="1562" y="2109"/>
                      </a:lnTo>
                      <a:lnTo>
                        <a:pt x="1552" y="2073"/>
                      </a:lnTo>
                      <a:lnTo>
                        <a:pt x="1550" y="2033"/>
                      </a:lnTo>
                      <a:lnTo>
                        <a:pt x="1552" y="1994"/>
                      </a:lnTo>
                      <a:lnTo>
                        <a:pt x="1562" y="1956"/>
                      </a:lnTo>
                      <a:lnTo>
                        <a:pt x="1577" y="1922"/>
                      </a:lnTo>
                      <a:lnTo>
                        <a:pt x="1596" y="1891"/>
                      </a:lnTo>
                      <a:lnTo>
                        <a:pt x="1619" y="1862"/>
                      </a:lnTo>
                      <a:lnTo>
                        <a:pt x="1648" y="1838"/>
                      </a:lnTo>
                      <a:lnTo>
                        <a:pt x="1679" y="1818"/>
                      </a:lnTo>
                      <a:lnTo>
                        <a:pt x="1713" y="1803"/>
                      </a:lnTo>
                      <a:lnTo>
                        <a:pt x="1751" y="1794"/>
                      </a:lnTo>
                      <a:lnTo>
                        <a:pt x="1789" y="1791"/>
                      </a:lnTo>
                      <a:lnTo>
                        <a:pt x="1816" y="1792"/>
                      </a:lnTo>
                      <a:lnTo>
                        <a:pt x="1840" y="1798"/>
                      </a:lnTo>
                      <a:lnTo>
                        <a:pt x="1865" y="1804"/>
                      </a:lnTo>
                      <a:lnTo>
                        <a:pt x="1850" y="1782"/>
                      </a:lnTo>
                      <a:lnTo>
                        <a:pt x="1841" y="1762"/>
                      </a:lnTo>
                      <a:lnTo>
                        <a:pt x="1816" y="1758"/>
                      </a:lnTo>
                      <a:lnTo>
                        <a:pt x="1789" y="1757"/>
                      </a:lnTo>
                      <a:close/>
                      <a:moveTo>
                        <a:pt x="978" y="1757"/>
                      </a:moveTo>
                      <a:lnTo>
                        <a:pt x="937" y="1759"/>
                      </a:lnTo>
                      <a:lnTo>
                        <a:pt x="899" y="1768"/>
                      </a:lnTo>
                      <a:lnTo>
                        <a:pt x="863" y="1782"/>
                      </a:lnTo>
                      <a:lnTo>
                        <a:pt x="828" y="1801"/>
                      </a:lnTo>
                      <a:lnTo>
                        <a:pt x="798" y="1825"/>
                      </a:lnTo>
                      <a:lnTo>
                        <a:pt x="771" y="1852"/>
                      </a:lnTo>
                      <a:lnTo>
                        <a:pt x="748" y="1883"/>
                      </a:lnTo>
                      <a:lnTo>
                        <a:pt x="729" y="1916"/>
                      </a:lnTo>
                      <a:lnTo>
                        <a:pt x="715" y="1953"/>
                      </a:lnTo>
                      <a:lnTo>
                        <a:pt x="707" y="1992"/>
                      </a:lnTo>
                      <a:lnTo>
                        <a:pt x="703" y="2033"/>
                      </a:lnTo>
                      <a:lnTo>
                        <a:pt x="707" y="2074"/>
                      </a:lnTo>
                      <a:lnTo>
                        <a:pt x="715" y="2113"/>
                      </a:lnTo>
                      <a:lnTo>
                        <a:pt x="729" y="2149"/>
                      </a:lnTo>
                      <a:lnTo>
                        <a:pt x="748" y="2184"/>
                      </a:lnTo>
                      <a:lnTo>
                        <a:pt x="771" y="2214"/>
                      </a:lnTo>
                      <a:lnTo>
                        <a:pt x="798" y="2242"/>
                      </a:lnTo>
                      <a:lnTo>
                        <a:pt x="828" y="2265"/>
                      </a:lnTo>
                      <a:lnTo>
                        <a:pt x="863" y="2284"/>
                      </a:lnTo>
                      <a:lnTo>
                        <a:pt x="899" y="2298"/>
                      </a:lnTo>
                      <a:lnTo>
                        <a:pt x="937" y="2307"/>
                      </a:lnTo>
                      <a:lnTo>
                        <a:pt x="978" y="2310"/>
                      </a:lnTo>
                      <a:lnTo>
                        <a:pt x="1018" y="2307"/>
                      </a:lnTo>
                      <a:lnTo>
                        <a:pt x="1057" y="2298"/>
                      </a:lnTo>
                      <a:lnTo>
                        <a:pt x="1093" y="2284"/>
                      </a:lnTo>
                      <a:lnTo>
                        <a:pt x="1126" y="2265"/>
                      </a:lnTo>
                      <a:lnTo>
                        <a:pt x="1157" y="2242"/>
                      </a:lnTo>
                      <a:lnTo>
                        <a:pt x="1184" y="2214"/>
                      </a:lnTo>
                      <a:lnTo>
                        <a:pt x="1207" y="2184"/>
                      </a:lnTo>
                      <a:lnTo>
                        <a:pt x="1225" y="2149"/>
                      </a:lnTo>
                      <a:lnTo>
                        <a:pt x="1239" y="2113"/>
                      </a:lnTo>
                      <a:lnTo>
                        <a:pt x="1249" y="2074"/>
                      </a:lnTo>
                      <a:lnTo>
                        <a:pt x="1251" y="2033"/>
                      </a:lnTo>
                      <a:lnTo>
                        <a:pt x="1249" y="1992"/>
                      </a:lnTo>
                      <a:lnTo>
                        <a:pt x="1239" y="1953"/>
                      </a:lnTo>
                      <a:lnTo>
                        <a:pt x="1225" y="1916"/>
                      </a:lnTo>
                      <a:lnTo>
                        <a:pt x="1207" y="1883"/>
                      </a:lnTo>
                      <a:lnTo>
                        <a:pt x="1184" y="1852"/>
                      </a:lnTo>
                      <a:lnTo>
                        <a:pt x="1157" y="1825"/>
                      </a:lnTo>
                      <a:lnTo>
                        <a:pt x="1126" y="1801"/>
                      </a:lnTo>
                      <a:lnTo>
                        <a:pt x="1093" y="1782"/>
                      </a:lnTo>
                      <a:lnTo>
                        <a:pt x="1057" y="1768"/>
                      </a:lnTo>
                      <a:lnTo>
                        <a:pt x="1018" y="1759"/>
                      </a:lnTo>
                      <a:lnTo>
                        <a:pt x="978" y="1757"/>
                      </a:lnTo>
                      <a:close/>
                      <a:moveTo>
                        <a:pt x="2471" y="1756"/>
                      </a:moveTo>
                      <a:lnTo>
                        <a:pt x="2491" y="1801"/>
                      </a:lnTo>
                      <a:lnTo>
                        <a:pt x="2513" y="1844"/>
                      </a:lnTo>
                      <a:lnTo>
                        <a:pt x="2536" y="1883"/>
                      </a:lnTo>
                      <a:lnTo>
                        <a:pt x="2543" y="1865"/>
                      </a:lnTo>
                      <a:lnTo>
                        <a:pt x="2549" y="1847"/>
                      </a:lnTo>
                      <a:lnTo>
                        <a:pt x="2524" y="1812"/>
                      </a:lnTo>
                      <a:lnTo>
                        <a:pt x="2497" y="1782"/>
                      </a:lnTo>
                      <a:lnTo>
                        <a:pt x="2471" y="1756"/>
                      </a:lnTo>
                      <a:close/>
                      <a:moveTo>
                        <a:pt x="2509" y="1416"/>
                      </a:moveTo>
                      <a:lnTo>
                        <a:pt x="2501" y="1424"/>
                      </a:lnTo>
                      <a:lnTo>
                        <a:pt x="2513" y="1423"/>
                      </a:lnTo>
                      <a:lnTo>
                        <a:pt x="2509" y="1416"/>
                      </a:lnTo>
                      <a:close/>
                      <a:moveTo>
                        <a:pt x="2628" y="1358"/>
                      </a:moveTo>
                      <a:lnTo>
                        <a:pt x="2632" y="1365"/>
                      </a:lnTo>
                      <a:lnTo>
                        <a:pt x="2632" y="1358"/>
                      </a:lnTo>
                      <a:lnTo>
                        <a:pt x="2628" y="1358"/>
                      </a:lnTo>
                      <a:close/>
                      <a:moveTo>
                        <a:pt x="2166" y="1002"/>
                      </a:moveTo>
                      <a:lnTo>
                        <a:pt x="2129" y="1002"/>
                      </a:lnTo>
                      <a:lnTo>
                        <a:pt x="2094" y="1008"/>
                      </a:lnTo>
                      <a:lnTo>
                        <a:pt x="2061" y="1019"/>
                      </a:lnTo>
                      <a:lnTo>
                        <a:pt x="2030" y="1035"/>
                      </a:lnTo>
                      <a:lnTo>
                        <a:pt x="2003" y="1054"/>
                      </a:lnTo>
                      <a:lnTo>
                        <a:pt x="1977" y="1078"/>
                      </a:lnTo>
                      <a:lnTo>
                        <a:pt x="1955" y="1105"/>
                      </a:lnTo>
                      <a:lnTo>
                        <a:pt x="1935" y="1135"/>
                      </a:lnTo>
                      <a:lnTo>
                        <a:pt x="1918" y="1168"/>
                      </a:lnTo>
                      <a:lnTo>
                        <a:pt x="1905" y="1202"/>
                      </a:lnTo>
                      <a:lnTo>
                        <a:pt x="1895" y="1238"/>
                      </a:lnTo>
                      <a:lnTo>
                        <a:pt x="1888" y="1276"/>
                      </a:lnTo>
                      <a:lnTo>
                        <a:pt x="1885" y="1313"/>
                      </a:lnTo>
                      <a:lnTo>
                        <a:pt x="1886" y="1351"/>
                      </a:lnTo>
                      <a:lnTo>
                        <a:pt x="1892" y="1388"/>
                      </a:lnTo>
                      <a:lnTo>
                        <a:pt x="1902" y="1374"/>
                      </a:lnTo>
                      <a:lnTo>
                        <a:pt x="1916" y="1364"/>
                      </a:lnTo>
                      <a:lnTo>
                        <a:pt x="1932" y="1359"/>
                      </a:lnTo>
                      <a:lnTo>
                        <a:pt x="1951" y="1358"/>
                      </a:lnTo>
                      <a:lnTo>
                        <a:pt x="1971" y="1360"/>
                      </a:lnTo>
                      <a:lnTo>
                        <a:pt x="1992" y="1364"/>
                      </a:lnTo>
                      <a:lnTo>
                        <a:pt x="2014" y="1373"/>
                      </a:lnTo>
                      <a:lnTo>
                        <a:pt x="2038" y="1382"/>
                      </a:lnTo>
                      <a:lnTo>
                        <a:pt x="2060" y="1394"/>
                      </a:lnTo>
                      <a:lnTo>
                        <a:pt x="2084" y="1407"/>
                      </a:lnTo>
                      <a:lnTo>
                        <a:pt x="2106" y="1421"/>
                      </a:lnTo>
                      <a:lnTo>
                        <a:pt x="2128" y="1435"/>
                      </a:lnTo>
                      <a:lnTo>
                        <a:pt x="2148" y="1449"/>
                      </a:lnTo>
                      <a:lnTo>
                        <a:pt x="2167" y="1463"/>
                      </a:lnTo>
                      <a:lnTo>
                        <a:pt x="2184" y="1476"/>
                      </a:lnTo>
                      <a:lnTo>
                        <a:pt x="2199" y="1488"/>
                      </a:lnTo>
                      <a:lnTo>
                        <a:pt x="2211" y="1498"/>
                      </a:lnTo>
                      <a:lnTo>
                        <a:pt x="2219" y="1505"/>
                      </a:lnTo>
                      <a:lnTo>
                        <a:pt x="2226" y="1510"/>
                      </a:lnTo>
                      <a:lnTo>
                        <a:pt x="2228" y="1512"/>
                      </a:lnTo>
                      <a:lnTo>
                        <a:pt x="2226" y="1511"/>
                      </a:lnTo>
                      <a:lnTo>
                        <a:pt x="2218" y="1508"/>
                      </a:lnTo>
                      <a:lnTo>
                        <a:pt x="2209" y="1503"/>
                      </a:lnTo>
                      <a:lnTo>
                        <a:pt x="2195" y="1497"/>
                      </a:lnTo>
                      <a:lnTo>
                        <a:pt x="2178" y="1490"/>
                      </a:lnTo>
                      <a:lnTo>
                        <a:pt x="2159" y="1483"/>
                      </a:lnTo>
                      <a:lnTo>
                        <a:pt x="2137" y="1475"/>
                      </a:lnTo>
                      <a:lnTo>
                        <a:pt x="2114" y="1468"/>
                      </a:lnTo>
                      <a:lnTo>
                        <a:pt x="2090" y="1461"/>
                      </a:lnTo>
                      <a:lnTo>
                        <a:pt x="2066" y="1455"/>
                      </a:lnTo>
                      <a:lnTo>
                        <a:pt x="2041" y="1450"/>
                      </a:lnTo>
                      <a:lnTo>
                        <a:pt x="2017" y="1447"/>
                      </a:lnTo>
                      <a:lnTo>
                        <a:pt x="1992" y="1446"/>
                      </a:lnTo>
                      <a:lnTo>
                        <a:pt x="1970" y="1447"/>
                      </a:lnTo>
                      <a:lnTo>
                        <a:pt x="1949" y="1450"/>
                      </a:lnTo>
                      <a:lnTo>
                        <a:pt x="1930" y="1457"/>
                      </a:lnTo>
                      <a:lnTo>
                        <a:pt x="1914" y="1467"/>
                      </a:lnTo>
                      <a:lnTo>
                        <a:pt x="1900" y="1481"/>
                      </a:lnTo>
                      <a:lnTo>
                        <a:pt x="1891" y="1498"/>
                      </a:lnTo>
                      <a:lnTo>
                        <a:pt x="1877" y="1541"/>
                      </a:lnTo>
                      <a:lnTo>
                        <a:pt x="1870" y="1583"/>
                      </a:lnTo>
                      <a:lnTo>
                        <a:pt x="1869" y="1625"/>
                      </a:lnTo>
                      <a:lnTo>
                        <a:pt x="1875" y="1665"/>
                      </a:lnTo>
                      <a:lnTo>
                        <a:pt x="1884" y="1704"/>
                      </a:lnTo>
                      <a:lnTo>
                        <a:pt x="1899" y="1739"/>
                      </a:lnTo>
                      <a:lnTo>
                        <a:pt x="1917" y="1773"/>
                      </a:lnTo>
                      <a:lnTo>
                        <a:pt x="1939" y="1802"/>
                      </a:lnTo>
                      <a:lnTo>
                        <a:pt x="1962" y="1827"/>
                      </a:lnTo>
                      <a:lnTo>
                        <a:pt x="1989" y="1847"/>
                      </a:lnTo>
                      <a:lnTo>
                        <a:pt x="2015" y="1862"/>
                      </a:lnTo>
                      <a:lnTo>
                        <a:pt x="2043" y="1871"/>
                      </a:lnTo>
                      <a:lnTo>
                        <a:pt x="2038" y="1853"/>
                      </a:lnTo>
                      <a:lnTo>
                        <a:pt x="2038" y="1833"/>
                      </a:lnTo>
                      <a:lnTo>
                        <a:pt x="2043" y="1814"/>
                      </a:lnTo>
                      <a:lnTo>
                        <a:pt x="2053" y="1794"/>
                      </a:lnTo>
                      <a:lnTo>
                        <a:pt x="2066" y="1775"/>
                      </a:lnTo>
                      <a:lnTo>
                        <a:pt x="2082" y="1756"/>
                      </a:lnTo>
                      <a:lnTo>
                        <a:pt x="2101" y="1736"/>
                      </a:lnTo>
                      <a:lnTo>
                        <a:pt x="2121" y="1718"/>
                      </a:lnTo>
                      <a:lnTo>
                        <a:pt x="2142" y="1701"/>
                      </a:lnTo>
                      <a:lnTo>
                        <a:pt x="2165" y="1684"/>
                      </a:lnTo>
                      <a:lnTo>
                        <a:pt x="2187" y="1668"/>
                      </a:lnTo>
                      <a:lnTo>
                        <a:pt x="2209" y="1655"/>
                      </a:lnTo>
                      <a:lnTo>
                        <a:pt x="2228" y="1642"/>
                      </a:lnTo>
                      <a:lnTo>
                        <a:pt x="2245" y="1632"/>
                      </a:lnTo>
                      <a:lnTo>
                        <a:pt x="2260" y="1623"/>
                      </a:lnTo>
                      <a:lnTo>
                        <a:pt x="2272" y="1618"/>
                      </a:lnTo>
                      <a:lnTo>
                        <a:pt x="2279" y="1613"/>
                      </a:lnTo>
                      <a:lnTo>
                        <a:pt x="2281" y="1612"/>
                      </a:lnTo>
                      <a:lnTo>
                        <a:pt x="2280" y="1614"/>
                      </a:lnTo>
                      <a:lnTo>
                        <a:pt x="2276" y="1622"/>
                      </a:lnTo>
                      <a:lnTo>
                        <a:pt x="2271" y="1634"/>
                      </a:lnTo>
                      <a:lnTo>
                        <a:pt x="2262" y="1649"/>
                      </a:lnTo>
                      <a:lnTo>
                        <a:pt x="2254" y="1668"/>
                      </a:lnTo>
                      <a:lnTo>
                        <a:pt x="2244" y="1690"/>
                      </a:lnTo>
                      <a:lnTo>
                        <a:pt x="2233" y="1715"/>
                      </a:lnTo>
                      <a:lnTo>
                        <a:pt x="2223" y="1741"/>
                      </a:lnTo>
                      <a:lnTo>
                        <a:pt x="2213" y="1769"/>
                      </a:lnTo>
                      <a:lnTo>
                        <a:pt x="2203" y="1797"/>
                      </a:lnTo>
                      <a:lnTo>
                        <a:pt x="2195" y="1826"/>
                      </a:lnTo>
                      <a:lnTo>
                        <a:pt x="2188" y="1855"/>
                      </a:lnTo>
                      <a:lnTo>
                        <a:pt x="2184" y="1884"/>
                      </a:lnTo>
                      <a:lnTo>
                        <a:pt x="2181" y="1911"/>
                      </a:lnTo>
                      <a:lnTo>
                        <a:pt x="2182" y="1937"/>
                      </a:lnTo>
                      <a:lnTo>
                        <a:pt x="2185" y="1962"/>
                      </a:lnTo>
                      <a:lnTo>
                        <a:pt x="2193" y="1983"/>
                      </a:lnTo>
                      <a:lnTo>
                        <a:pt x="2204" y="2003"/>
                      </a:lnTo>
                      <a:lnTo>
                        <a:pt x="2221" y="2021"/>
                      </a:lnTo>
                      <a:lnTo>
                        <a:pt x="2243" y="2035"/>
                      </a:lnTo>
                      <a:lnTo>
                        <a:pt x="2266" y="2048"/>
                      </a:lnTo>
                      <a:lnTo>
                        <a:pt x="2293" y="2058"/>
                      </a:lnTo>
                      <a:lnTo>
                        <a:pt x="2322" y="2065"/>
                      </a:lnTo>
                      <a:lnTo>
                        <a:pt x="2352" y="2071"/>
                      </a:lnTo>
                      <a:lnTo>
                        <a:pt x="2383" y="2073"/>
                      </a:lnTo>
                      <a:lnTo>
                        <a:pt x="2414" y="2073"/>
                      </a:lnTo>
                      <a:lnTo>
                        <a:pt x="2444" y="2071"/>
                      </a:lnTo>
                      <a:lnTo>
                        <a:pt x="2472" y="2065"/>
                      </a:lnTo>
                      <a:lnTo>
                        <a:pt x="2499" y="2058"/>
                      </a:lnTo>
                      <a:lnTo>
                        <a:pt x="2524" y="2048"/>
                      </a:lnTo>
                      <a:lnTo>
                        <a:pt x="2544" y="2036"/>
                      </a:lnTo>
                      <a:lnTo>
                        <a:pt x="2562" y="2022"/>
                      </a:lnTo>
                      <a:lnTo>
                        <a:pt x="2574" y="2006"/>
                      </a:lnTo>
                      <a:lnTo>
                        <a:pt x="2549" y="1990"/>
                      </a:lnTo>
                      <a:lnTo>
                        <a:pt x="2527" y="1970"/>
                      </a:lnTo>
                      <a:lnTo>
                        <a:pt x="2504" y="1947"/>
                      </a:lnTo>
                      <a:lnTo>
                        <a:pt x="2485" y="1921"/>
                      </a:lnTo>
                      <a:lnTo>
                        <a:pt x="2467" y="1892"/>
                      </a:lnTo>
                      <a:lnTo>
                        <a:pt x="2450" y="1861"/>
                      </a:lnTo>
                      <a:lnTo>
                        <a:pt x="2435" y="1830"/>
                      </a:lnTo>
                      <a:lnTo>
                        <a:pt x="2421" y="1799"/>
                      </a:lnTo>
                      <a:lnTo>
                        <a:pt x="2409" y="1769"/>
                      </a:lnTo>
                      <a:lnTo>
                        <a:pt x="2399" y="1738"/>
                      </a:lnTo>
                      <a:lnTo>
                        <a:pt x="2389" y="1710"/>
                      </a:lnTo>
                      <a:lnTo>
                        <a:pt x="2382" y="1686"/>
                      </a:lnTo>
                      <a:lnTo>
                        <a:pt x="2375" y="1663"/>
                      </a:lnTo>
                      <a:lnTo>
                        <a:pt x="2371" y="1645"/>
                      </a:lnTo>
                      <a:lnTo>
                        <a:pt x="2368" y="1631"/>
                      </a:lnTo>
                      <a:lnTo>
                        <a:pt x="2366" y="1622"/>
                      </a:lnTo>
                      <a:lnTo>
                        <a:pt x="2365" y="1619"/>
                      </a:lnTo>
                      <a:lnTo>
                        <a:pt x="2368" y="1619"/>
                      </a:lnTo>
                      <a:lnTo>
                        <a:pt x="2375" y="1622"/>
                      </a:lnTo>
                      <a:lnTo>
                        <a:pt x="2389" y="1627"/>
                      </a:lnTo>
                      <a:lnTo>
                        <a:pt x="2406" y="1635"/>
                      </a:lnTo>
                      <a:lnTo>
                        <a:pt x="2426" y="1646"/>
                      </a:lnTo>
                      <a:lnTo>
                        <a:pt x="2450" y="1661"/>
                      </a:lnTo>
                      <a:lnTo>
                        <a:pt x="2477" y="1679"/>
                      </a:lnTo>
                      <a:lnTo>
                        <a:pt x="2504" y="1702"/>
                      </a:lnTo>
                      <a:lnTo>
                        <a:pt x="2533" y="1729"/>
                      </a:lnTo>
                      <a:lnTo>
                        <a:pt x="2563" y="1761"/>
                      </a:lnTo>
                      <a:lnTo>
                        <a:pt x="2593" y="1800"/>
                      </a:lnTo>
                      <a:lnTo>
                        <a:pt x="2622" y="1843"/>
                      </a:lnTo>
                      <a:lnTo>
                        <a:pt x="2651" y="1894"/>
                      </a:lnTo>
                      <a:lnTo>
                        <a:pt x="2668" y="1881"/>
                      </a:lnTo>
                      <a:lnTo>
                        <a:pt x="2685" y="1864"/>
                      </a:lnTo>
                      <a:lnTo>
                        <a:pt x="2701" y="1842"/>
                      </a:lnTo>
                      <a:lnTo>
                        <a:pt x="2716" y="1818"/>
                      </a:lnTo>
                      <a:lnTo>
                        <a:pt x="2729" y="1791"/>
                      </a:lnTo>
                      <a:lnTo>
                        <a:pt x="2739" y="1762"/>
                      </a:lnTo>
                      <a:lnTo>
                        <a:pt x="2749" y="1731"/>
                      </a:lnTo>
                      <a:lnTo>
                        <a:pt x="2755" y="1701"/>
                      </a:lnTo>
                      <a:lnTo>
                        <a:pt x="2760" y="1669"/>
                      </a:lnTo>
                      <a:lnTo>
                        <a:pt x="2761" y="1638"/>
                      </a:lnTo>
                      <a:lnTo>
                        <a:pt x="2760" y="1609"/>
                      </a:lnTo>
                      <a:lnTo>
                        <a:pt x="2755" y="1581"/>
                      </a:lnTo>
                      <a:lnTo>
                        <a:pt x="2747" y="1555"/>
                      </a:lnTo>
                      <a:lnTo>
                        <a:pt x="2734" y="1532"/>
                      </a:lnTo>
                      <a:lnTo>
                        <a:pt x="2718" y="1514"/>
                      </a:lnTo>
                      <a:lnTo>
                        <a:pt x="2699" y="1500"/>
                      </a:lnTo>
                      <a:lnTo>
                        <a:pt x="2676" y="1490"/>
                      </a:lnTo>
                      <a:lnTo>
                        <a:pt x="2652" y="1484"/>
                      </a:lnTo>
                      <a:lnTo>
                        <a:pt x="2624" y="1479"/>
                      </a:lnTo>
                      <a:lnTo>
                        <a:pt x="2596" y="1478"/>
                      </a:lnTo>
                      <a:lnTo>
                        <a:pt x="2566" y="1479"/>
                      </a:lnTo>
                      <a:lnTo>
                        <a:pt x="2536" y="1483"/>
                      </a:lnTo>
                      <a:lnTo>
                        <a:pt x="2508" y="1487"/>
                      </a:lnTo>
                      <a:lnTo>
                        <a:pt x="2480" y="1492"/>
                      </a:lnTo>
                      <a:lnTo>
                        <a:pt x="2453" y="1498"/>
                      </a:lnTo>
                      <a:lnTo>
                        <a:pt x="2430" y="1504"/>
                      </a:lnTo>
                      <a:lnTo>
                        <a:pt x="2408" y="1510"/>
                      </a:lnTo>
                      <a:lnTo>
                        <a:pt x="2391" y="1515"/>
                      </a:lnTo>
                      <a:lnTo>
                        <a:pt x="2377" y="1519"/>
                      </a:lnTo>
                      <a:lnTo>
                        <a:pt x="2369" y="1522"/>
                      </a:lnTo>
                      <a:lnTo>
                        <a:pt x="2367" y="1523"/>
                      </a:lnTo>
                      <a:lnTo>
                        <a:pt x="2368" y="1520"/>
                      </a:lnTo>
                      <a:lnTo>
                        <a:pt x="2371" y="1513"/>
                      </a:lnTo>
                      <a:lnTo>
                        <a:pt x="2377" y="1501"/>
                      </a:lnTo>
                      <a:lnTo>
                        <a:pt x="2386" y="1486"/>
                      </a:lnTo>
                      <a:lnTo>
                        <a:pt x="2395" y="1468"/>
                      </a:lnTo>
                      <a:lnTo>
                        <a:pt x="2408" y="1447"/>
                      </a:lnTo>
                      <a:lnTo>
                        <a:pt x="2422" y="1427"/>
                      </a:lnTo>
                      <a:lnTo>
                        <a:pt x="2437" y="1404"/>
                      </a:lnTo>
                      <a:lnTo>
                        <a:pt x="2454" y="1382"/>
                      </a:lnTo>
                      <a:lnTo>
                        <a:pt x="2472" y="1361"/>
                      </a:lnTo>
                      <a:lnTo>
                        <a:pt x="2492" y="1341"/>
                      </a:lnTo>
                      <a:lnTo>
                        <a:pt x="2512" y="1324"/>
                      </a:lnTo>
                      <a:lnTo>
                        <a:pt x="2532" y="1310"/>
                      </a:lnTo>
                      <a:lnTo>
                        <a:pt x="2553" y="1299"/>
                      </a:lnTo>
                      <a:lnTo>
                        <a:pt x="2576" y="1293"/>
                      </a:lnTo>
                      <a:lnTo>
                        <a:pt x="2598" y="1292"/>
                      </a:lnTo>
                      <a:lnTo>
                        <a:pt x="2596" y="1264"/>
                      </a:lnTo>
                      <a:lnTo>
                        <a:pt x="2590" y="1236"/>
                      </a:lnTo>
                      <a:lnTo>
                        <a:pt x="2580" y="1208"/>
                      </a:lnTo>
                      <a:lnTo>
                        <a:pt x="2566" y="1181"/>
                      </a:lnTo>
                      <a:lnTo>
                        <a:pt x="2551" y="1155"/>
                      </a:lnTo>
                      <a:lnTo>
                        <a:pt x="2533" y="1130"/>
                      </a:lnTo>
                      <a:lnTo>
                        <a:pt x="2513" y="1107"/>
                      </a:lnTo>
                      <a:lnTo>
                        <a:pt x="2491" y="1087"/>
                      </a:lnTo>
                      <a:lnTo>
                        <a:pt x="2468" y="1068"/>
                      </a:lnTo>
                      <a:lnTo>
                        <a:pt x="2444" y="1053"/>
                      </a:lnTo>
                      <a:lnTo>
                        <a:pt x="2419" y="1040"/>
                      </a:lnTo>
                      <a:lnTo>
                        <a:pt x="2394" y="1031"/>
                      </a:lnTo>
                      <a:lnTo>
                        <a:pt x="2369" y="1025"/>
                      </a:lnTo>
                      <a:lnTo>
                        <a:pt x="2345" y="1023"/>
                      </a:lnTo>
                      <a:lnTo>
                        <a:pt x="2322" y="1025"/>
                      </a:lnTo>
                      <a:lnTo>
                        <a:pt x="2300" y="1032"/>
                      </a:lnTo>
                      <a:lnTo>
                        <a:pt x="2280" y="1044"/>
                      </a:lnTo>
                      <a:lnTo>
                        <a:pt x="2262" y="1060"/>
                      </a:lnTo>
                      <a:lnTo>
                        <a:pt x="2251" y="1076"/>
                      </a:lnTo>
                      <a:lnTo>
                        <a:pt x="2244" y="1097"/>
                      </a:lnTo>
                      <a:lnTo>
                        <a:pt x="2240" y="1120"/>
                      </a:lnTo>
                      <a:lnTo>
                        <a:pt x="2236" y="1147"/>
                      </a:lnTo>
                      <a:lnTo>
                        <a:pt x="2236" y="1175"/>
                      </a:lnTo>
                      <a:lnTo>
                        <a:pt x="2239" y="1207"/>
                      </a:lnTo>
                      <a:lnTo>
                        <a:pt x="2242" y="1238"/>
                      </a:lnTo>
                      <a:lnTo>
                        <a:pt x="2246" y="1269"/>
                      </a:lnTo>
                      <a:lnTo>
                        <a:pt x="2250" y="1300"/>
                      </a:lnTo>
                      <a:lnTo>
                        <a:pt x="2257" y="1331"/>
                      </a:lnTo>
                      <a:lnTo>
                        <a:pt x="2262" y="1359"/>
                      </a:lnTo>
                      <a:lnTo>
                        <a:pt x="2268" y="1383"/>
                      </a:lnTo>
                      <a:lnTo>
                        <a:pt x="2274" y="1406"/>
                      </a:lnTo>
                      <a:lnTo>
                        <a:pt x="2278" y="1426"/>
                      </a:lnTo>
                      <a:lnTo>
                        <a:pt x="2282" y="1440"/>
                      </a:lnTo>
                      <a:lnTo>
                        <a:pt x="2284" y="1448"/>
                      </a:lnTo>
                      <a:lnTo>
                        <a:pt x="2286" y="1451"/>
                      </a:lnTo>
                      <a:lnTo>
                        <a:pt x="2283" y="1449"/>
                      </a:lnTo>
                      <a:lnTo>
                        <a:pt x="2279" y="1443"/>
                      </a:lnTo>
                      <a:lnTo>
                        <a:pt x="2271" y="1433"/>
                      </a:lnTo>
                      <a:lnTo>
                        <a:pt x="2261" y="1420"/>
                      </a:lnTo>
                      <a:lnTo>
                        <a:pt x="2249" y="1404"/>
                      </a:lnTo>
                      <a:lnTo>
                        <a:pt x="2236" y="1385"/>
                      </a:lnTo>
                      <a:lnTo>
                        <a:pt x="2223" y="1364"/>
                      </a:lnTo>
                      <a:lnTo>
                        <a:pt x="2209" y="1340"/>
                      </a:lnTo>
                      <a:lnTo>
                        <a:pt x="2195" y="1314"/>
                      </a:lnTo>
                      <a:lnTo>
                        <a:pt x="2182" y="1287"/>
                      </a:lnTo>
                      <a:lnTo>
                        <a:pt x="2170" y="1260"/>
                      </a:lnTo>
                      <a:lnTo>
                        <a:pt x="2161" y="1231"/>
                      </a:lnTo>
                      <a:lnTo>
                        <a:pt x="2153" y="1202"/>
                      </a:lnTo>
                      <a:lnTo>
                        <a:pt x="2148" y="1172"/>
                      </a:lnTo>
                      <a:lnTo>
                        <a:pt x="2147" y="1143"/>
                      </a:lnTo>
                      <a:lnTo>
                        <a:pt x="2149" y="1114"/>
                      </a:lnTo>
                      <a:lnTo>
                        <a:pt x="2155" y="1086"/>
                      </a:lnTo>
                      <a:lnTo>
                        <a:pt x="2166" y="1058"/>
                      </a:lnTo>
                      <a:lnTo>
                        <a:pt x="2183" y="1032"/>
                      </a:lnTo>
                      <a:lnTo>
                        <a:pt x="2204" y="1007"/>
                      </a:lnTo>
                      <a:lnTo>
                        <a:pt x="2166" y="1002"/>
                      </a:lnTo>
                      <a:close/>
                      <a:moveTo>
                        <a:pt x="1671" y="745"/>
                      </a:moveTo>
                      <a:lnTo>
                        <a:pt x="1588" y="750"/>
                      </a:lnTo>
                      <a:lnTo>
                        <a:pt x="1508" y="760"/>
                      </a:lnTo>
                      <a:lnTo>
                        <a:pt x="1429" y="777"/>
                      </a:lnTo>
                      <a:lnTo>
                        <a:pt x="1353" y="800"/>
                      </a:lnTo>
                      <a:lnTo>
                        <a:pt x="1277" y="828"/>
                      </a:lnTo>
                      <a:lnTo>
                        <a:pt x="1203" y="862"/>
                      </a:lnTo>
                      <a:lnTo>
                        <a:pt x="1132" y="901"/>
                      </a:lnTo>
                      <a:lnTo>
                        <a:pt x="1063" y="947"/>
                      </a:lnTo>
                      <a:lnTo>
                        <a:pt x="997" y="997"/>
                      </a:lnTo>
                      <a:lnTo>
                        <a:pt x="933" y="1053"/>
                      </a:lnTo>
                      <a:lnTo>
                        <a:pt x="905" y="1082"/>
                      </a:lnTo>
                      <a:lnTo>
                        <a:pt x="967" y="1056"/>
                      </a:lnTo>
                      <a:lnTo>
                        <a:pt x="1032" y="1033"/>
                      </a:lnTo>
                      <a:lnTo>
                        <a:pt x="1098" y="1013"/>
                      </a:lnTo>
                      <a:lnTo>
                        <a:pt x="1167" y="999"/>
                      </a:lnTo>
                      <a:lnTo>
                        <a:pt x="1237" y="989"/>
                      </a:lnTo>
                      <a:lnTo>
                        <a:pt x="1310" y="982"/>
                      </a:lnTo>
                      <a:lnTo>
                        <a:pt x="1383" y="980"/>
                      </a:lnTo>
                      <a:lnTo>
                        <a:pt x="1461" y="982"/>
                      </a:lnTo>
                      <a:lnTo>
                        <a:pt x="1538" y="990"/>
                      </a:lnTo>
                      <a:lnTo>
                        <a:pt x="1613" y="1002"/>
                      </a:lnTo>
                      <a:lnTo>
                        <a:pt x="1686" y="1018"/>
                      </a:lnTo>
                      <a:lnTo>
                        <a:pt x="1756" y="1039"/>
                      </a:lnTo>
                      <a:lnTo>
                        <a:pt x="1823" y="1066"/>
                      </a:lnTo>
                      <a:lnTo>
                        <a:pt x="1888" y="1098"/>
                      </a:lnTo>
                      <a:lnTo>
                        <a:pt x="1901" y="1075"/>
                      </a:lnTo>
                      <a:lnTo>
                        <a:pt x="1916" y="1053"/>
                      </a:lnTo>
                      <a:lnTo>
                        <a:pt x="1942" y="1026"/>
                      </a:lnTo>
                      <a:lnTo>
                        <a:pt x="1968" y="1003"/>
                      </a:lnTo>
                      <a:lnTo>
                        <a:pt x="1997" y="983"/>
                      </a:lnTo>
                      <a:lnTo>
                        <a:pt x="2028" y="967"/>
                      </a:lnTo>
                      <a:lnTo>
                        <a:pt x="2060" y="955"/>
                      </a:lnTo>
                      <a:lnTo>
                        <a:pt x="2093" y="947"/>
                      </a:lnTo>
                      <a:lnTo>
                        <a:pt x="2012" y="888"/>
                      </a:lnTo>
                      <a:lnTo>
                        <a:pt x="1928" y="837"/>
                      </a:lnTo>
                      <a:lnTo>
                        <a:pt x="1841" y="789"/>
                      </a:lnTo>
                      <a:lnTo>
                        <a:pt x="1752" y="747"/>
                      </a:lnTo>
                      <a:lnTo>
                        <a:pt x="1671" y="745"/>
                      </a:lnTo>
                      <a:close/>
                      <a:moveTo>
                        <a:pt x="920" y="581"/>
                      </a:moveTo>
                      <a:lnTo>
                        <a:pt x="821" y="584"/>
                      </a:lnTo>
                      <a:lnTo>
                        <a:pt x="724" y="592"/>
                      </a:lnTo>
                      <a:lnTo>
                        <a:pt x="630" y="602"/>
                      </a:lnTo>
                      <a:lnTo>
                        <a:pt x="539" y="619"/>
                      </a:lnTo>
                      <a:lnTo>
                        <a:pt x="452" y="638"/>
                      </a:lnTo>
                      <a:lnTo>
                        <a:pt x="368" y="661"/>
                      </a:lnTo>
                      <a:lnTo>
                        <a:pt x="321" y="732"/>
                      </a:lnTo>
                      <a:lnTo>
                        <a:pt x="279" y="806"/>
                      </a:lnTo>
                      <a:lnTo>
                        <a:pt x="241" y="883"/>
                      </a:lnTo>
                      <a:lnTo>
                        <a:pt x="209" y="963"/>
                      </a:lnTo>
                      <a:lnTo>
                        <a:pt x="182" y="1046"/>
                      </a:lnTo>
                      <a:lnTo>
                        <a:pt x="160" y="1131"/>
                      </a:lnTo>
                      <a:lnTo>
                        <a:pt x="145" y="1218"/>
                      </a:lnTo>
                      <a:lnTo>
                        <a:pt x="136" y="1307"/>
                      </a:lnTo>
                      <a:lnTo>
                        <a:pt x="132" y="1397"/>
                      </a:lnTo>
                      <a:lnTo>
                        <a:pt x="136" y="1486"/>
                      </a:lnTo>
                      <a:lnTo>
                        <a:pt x="144" y="1572"/>
                      </a:lnTo>
                      <a:lnTo>
                        <a:pt x="159" y="1657"/>
                      </a:lnTo>
                      <a:lnTo>
                        <a:pt x="179" y="1739"/>
                      </a:lnTo>
                      <a:lnTo>
                        <a:pt x="204" y="1820"/>
                      </a:lnTo>
                      <a:lnTo>
                        <a:pt x="235" y="1898"/>
                      </a:lnTo>
                      <a:lnTo>
                        <a:pt x="270" y="1974"/>
                      </a:lnTo>
                      <a:lnTo>
                        <a:pt x="311" y="2047"/>
                      </a:lnTo>
                      <a:lnTo>
                        <a:pt x="354" y="2116"/>
                      </a:lnTo>
                      <a:lnTo>
                        <a:pt x="403" y="2183"/>
                      </a:lnTo>
                      <a:lnTo>
                        <a:pt x="397" y="2114"/>
                      </a:lnTo>
                      <a:lnTo>
                        <a:pt x="395" y="2045"/>
                      </a:lnTo>
                      <a:lnTo>
                        <a:pt x="397" y="1966"/>
                      </a:lnTo>
                      <a:lnTo>
                        <a:pt x="402" y="1891"/>
                      </a:lnTo>
                      <a:lnTo>
                        <a:pt x="411" y="1818"/>
                      </a:lnTo>
                      <a:lnTo>
                        <a:pt x="423" y="1749"/>
                      </a:lnTo>
                      <a:lnTo>
                        <a:pt x="438" y="1683"/>
                      </a:lnTo>
                      <a:lnTo>
                        <a:pt x="456" y="1621"/>
                      </a:lnTo>
                      <a:lnTo>
                        <a:pt x="477" y="1561"/>
                      </a:lnTo>
                      <a:lnTo>
                        <a:pt x="501" y="1504"/>
                      </a:lnTo>
                      <a:lnTo>
                        <a:pt x="525" y="1431"/>
                      </a:lnTo>
                      <a:lnTo>
                        <a:pt x="555" y="1359"/>
                      </a:lnTo>
                      <a:lnTo>
                        <a:pt x="591" y="1286"/>
                      </a:lnTo>
                      <a:lnTo>
                        <a:pt x="632" y="1216"/>
                      </a:lnTo>
                      <a:lnTo>
                        <a:pt x="678" y="1147"/>
                      </a:lnTo>
                      <a:lnTo>
                        <a:pt x="728" y="1081"/>
                      </a:lnTo>
                      <a:lnTo>
                        <a:pt x="784" y="1017"/>
                      </a:lnTo>
                      <a:lnTo>
                        <a:pt x="843" y="956"/>
                      </a:lnTo>
                      <a:lnTo>
                        <a:pt x="908" y="898"/>
                      </a:lnTo>
                      <a:lnTo>
                        <a:pt x="977" y="845"/>
                      </a:lnTo>
                      <a:lnTo>
                        <a:pt x="1047" y="798"/>
                      </a:lnTo>
                      <a:lnTo>
                        <a:pt x="1121" y="756"/>
                      </a:lnTo>
                      <a:lnTo>
                        <a:pt x="1196" y="719"/>
                      </a:lnTo>
                      <a:lnTo>
                        <a:pt x="1274" y="688"/>
                      </a:lnTo>
                      <a:lnTo>
                        <a:pt x="1353" y="661"/>
                      </a:lnTo>
                      <a:lnTo>
                        <a:pt x="1434" y="640"/>
                      </a:lnTo>
                      <a:lnTo>
                        <a:pt x="1330" y="619"/>
                      </a:lnTo>
                      <a:lnTo>
                        <a:pt x="1227" y="601"/>
                      </a:lnTo>
                      <a:lnTo>
                        <a:pt x="1123" y="589"/>
                      </a:lnTo>
                      <a:lnTo>
                        <a:pt x="1021" y="583"/>
                      </a:lnTo>
                      <a:lnTo>
                        <a:pt x="920" y="581"/>
                      </a:lnTo>
                      <a:close/>
                      <a:moveTo>
                        <a:pt x="1383" y="133"/>
                      </a:moveTo>
                      <a:lnTo>
                        <a:pt x="1293" y="136"/>
                      </a:lnTo>
                      <a:lnTo>
                        <a:pt x="1203" y="146"/>
                      </a:lnTo>
                      <a:lnTo>
                        <a:pt x="1117" y="162"/>
                      </a:lnTo>
                      <a:lnTo>
                        <a:pt x="1031" y="185"/>
                      </a:lnTo>
                      <a:lnTo>
                        <a:pt x="949" y="213"/>
                      </a:lnTo>
                      <a:lnTo>
                        <a:pt x="869" y="246"/>
                      </a:lnTo>
                      <a:lnTo>
                        <a:pt x="792" y="284"/>
                      </a:lnTo>
                      <a:lnTo>
                        <a:pt x="717" y="328"/>
                      </a:lnTo>
                      <a:lnTo>
                        <a:pt x="647" y="377"/>
                      </a:lnTo>
                      <a:lnTo>
                        <a:pt x="580" y="431"/>
                      </a:lnTo>
                      <a:lnTo>
                        <a:pt x="517" y="488"/>
                      </a:lnTo>
                      <a:lnTo>
                        <a:pt x="597" y="474"/>
                      </a:lnTo>
                      <a:lnTo>
                        <a:pt x="679" y="463"/>
                      </a:lnTo>
                      <a:lnTo>
                        <a:pt x="763" y="456"/>
                      </a:lnTo>
                      <a:lnTo>
                        <a:pt x="849" y="451"/>
                      </a:lnTo>
                      <a:lnTo>
                        <a:pt x="937" y="450"/>
                      </a:lnTo>
                      <a:lnTo>
                        <a:pt x="1026" y="452"/>
                      </a:lnTo>
                      <a:lnTo>
                        <a:pt x="1116" y="458"/>
                      </a:lnTo>
                      <a:lnTo>
                        <a:pt x="1206" y="467"/>
                      </a:lnTo>
                      <a:lnTo>
                        <a:pt x="1297" y="479"/>
                      </a:lnTo>
                      <a:lnTo>
                        <a:pt x="1388" y="497"/>
                      </a:lnTo>
                      <a:lnTo>
                        <a:pt x="1478" y="517"/>
                      </a:lnTo>
                      <a:lnTo>
                        <a:pt x="1569" y="542"/>
                      </a:lnTo>
                      <a:lnTo>
                        <a:pt x="1659" y="570"/>
                      </a:lnTo>
                      <a:lnTo>
                        <a:pt x="1747" y="604"/>
                      </a:lnTo>
                      <a:lnTo>
                        <a:pt x="1835" y="641"/>
                      </a:lnTo>
                      <a:lnTo>
                        <a:pt x="1922" y="683"/>
                      </a:lnTo>
                      <a:lnTo>
                        <a:pt x="2006" y="730"/>
                      </a:lnTo>
                      <a:lnTo>
                        <a:pt x="2088" y="780"/>
                      </a:lnTo>
                      <a:lnTo>
                        <a:pt x="2167" y="837"/>
                      </a:lnTo>
                      <a:lnTo>
                        <a:pt x="2244" y="897"/>
                      </a:lnTo>
                      <a:lnTo>
                        <a:pt x="2319" y="963"/>
                      </a:lnTo>
                      <a:lnTo>
                        <a:pt x="2345" y="960"/>
                      </a:lnTo>
                      <a:lnTo>
                        <a:pt x="2382" y="963"/>
                      </a:lnTo>
                      <a:lnTo>
                        <a:pt x="2418" y="972"/>
                      </a:lnTo>
                      <a:lnTo>
                        <a:pt x="2453" y="986"/>
                      </a:lnTo>
                      <a:lnTo>
                        <a:pt x="2487" y="1006"/>
                      </a:lnTo>
                      <a:lnTo>
                        <a:pt x="2520" y="1030"/>
                      </a:lnTo>
                      <a:lnTo>
                        <a:pt x="2550" y="1057"/>
                      </a:lnTo>
                      <a:lnTo>
                        <a:pt x="2578" y="1087"/>
                      </a:lnTo>
                      <a:lnTo>
                        <a:pt x="2603" y="1120"/>
                      </a:lnTo>
                      <a:lnTo>
                        <a:pt x="2581" y="1037"/>
                      </a:lnTo>
                      <a:lnTo>
                        <a:pt x="2555" y="955"/>
                      </a:lnTo>
                      <a:lnTo>
                        <a:pt x="2523" y="878"/>
                      </a:lnTo>
                      <a:lnTo>
                        <a:pt x="2485" y="801"/>
                      </a:lnTo>
                      <a:lnTo>
                        <a:pt x="2444" y="729"/>
                      </a:lnTo>
                      <a:lnTo>
                        <a:pt x="2397" y="659"/>
                      </a:lnTo>
                      <a:lnTo>
                        <a:pt x="2345" y="592"/>
                      </a:lnTo>
                      <a:lnTo>
                        <a:pt x="2291" y="529"/>
                      </a:lnTo>
                      <a:lnTo>
                        <a:pt x="2232" y="471"/>
                      </a:lnTo>
                      <a:lnTo>
                        <a:pt x="2169" y="416"/>
                      </a:lnTo>
                      <a:lnTo>
                        <a:pt x="2103" y="365"/>
                      </a:lnTo>
                      <a:lnTo>
                        <a:pt x="2034" y="319"/>
                      </a:lnTo>
                      <a:lnTo>
                        <a:pt x="1961" y="277"/>
                      </a:lnTo>
                      <a:lnTo>
                        <a:pt x="1886" y="240"/>
                      </a:lnTo>
                      <a:lnTo>
                        <a:pt x="1807" y="209"/>
                      </a:lnTo>
                      <a:lnTo>
                        <a:pt x="1727" y="182"/>
                      </a:lnTo>
                      <a:lnTo>
                        <a:pt x="1644" y="161"/>
                      </a:lnTo>
                      <a:lnTo>
                        <a:pt x="1559" y="146"/>
                      </a:lnTo>
                      <a:lnTo>
                        <a:pt x="1472" y="136"/>
                      </a:lnTo>
                      <a:lnTo>
                        <a:pt x="1383" y="133"/>
                      </a:lnTo>
                      <a:close/>
                      <a:moveTo>
                        <a:pt x="1383" y="0"/>
                      </a:moveTo>
                      <a:lnTo>
                        <a:pt x="1477" y="4"/>
                      </a:lnTo>
                      <a:lnTo>
                        <a:pt x="1570" y="13"/>
                      </a:lnTo>
                      <a:lnTo>
                        <a:pt x="1662" y="29"/>
                      </a:lnTo>
                      <a:lnTo>
                        <a:pt x="1751" y="50"/>
                      </a:lnTo>
                      <a:lnTo>
                        <a:pt x="1837" y="78"/>
                      </a:lnTo>
                      <a:lnTo>
                        <a:pt x="1922" y="111"/>
                      </a:lnTo>
                      <a:lnTo>
                        <a:pt x="2003" y="148"/>
                      </a:lnTo>
                      <a:lnTo>
                        <a:pt x="2081" y="191"/>
                      </a:lnTo>
                      <a:lnTo>
                        <a:pt x="2156" y="239"/>
                      </a:lnTo>
                      <a:lnTo>
                        <a:pt x="2228" y="292"/>
                      </a:lnTo>
                      <a:lnTo>
                        <a:pt x="2296" y="349"/>
                      </a:lnTo>
                      <a:lnTo>
                        <a:pt x="2360" y="410"/>
                      </a:lnTo>
                      <a:lnTo>
                        <a:pt x="2421" y="475"/>
                      </a:lnTo>
                      <a:lnTo>
                        <a:pt x="2478" y="544"/>
                      </a:lnTo>
                      <a:lnTo>
                        <a:pt x="2530" y="618"/>
                      </a:lnTo>
                      <a:lnTo>
                        <a:pt x="2577" y="693"/>
                      </a:lnTo>
                      <a:lnTo>
                        <a:pt x="2620" y="772"/>
                      </a:lnTo>
                      <a:lnTo>
                        <a:pt x="2657" y="855"/>
                      </a:lnTo>
                      <a:lnTo>
                        <a:pt x="2690" y="939"/>
                      </a:lnTo>
                      <a:lnTo>
                        <a:pt x="2717" y="1026"/>
                      </a:lnTo>
                      <a:lnTo>
                        <a:pt x="2738" y="1117"/>
                      </a:lnTo>
                      <a:lnTo>
                        <a:pt x="2753" y="1209"/>
                      </a:lnTo>
                      <a:lnTo>
                        <a:pt x="2763" y="1303"/>
                      </a:lnTo>
                      <a:lnTo>
                        <a:pt x="2766" y="1397"/>
                      </a:lnTo>
                      <a:lnTo>
                        <a:pt x="2765" y="1434"/>
                      </a:lnTo>
                      <a:lnTo>
                        <a:pt x="2763" y="1471"/>
                      </a:lnTo>
                      <a:lnTo>
                        <a:pt x="2781" y="1492"/>
                      </a:lnTo>
                      <a:lnTo>
                        <a:pt x="2797" y="1517"/>
                      </a:lnTo>
                      <a:lnTo>
                        <a:pt x="2809" y="1544"/>
                      </a:lnTo>
                      <a:lnTo>
                        <a:pt x="2817" y="1574"/>
                      </a:lnTo>
                      <a:lnTo>
                        <a:pt x="2823" y="1608"/>
                      </a:lnTo>
                      <a:lnTo>
                        <a:pt x="2824" y="1643"/>
                      </a:lnTo>
                      <a:lnTo>
                        <a:pt x="2821" y="1681"/>
                      </a:lnTo>
                      <a:lnTo>
                        <a:pt x="2816" y="1714"/>
                      </a:lnTo>
                      <a:lnTo>
                        <a:pt x="2809" y="1748"/>
                      </a:lnTo>
                      <a:lnTo>
                        <a:pt x="2799" y="1783"/>
                      </a:lnTo>
                      <a:lnTo>
                        <a:pt x="2785" y="1816"/>
                      </a:lnTo>
                      <a:lnTo>
                        <a:pt x="2770" y="1848"/>
                      </a:lnTo>
                      <a:lnTo>
                        <a:pt x="2752" y="1879"/>
                      </a:lnTo>
                      <a:lnTo>
                        <a:pt x="2731" y="1907"/>
                      </a:lnTo>
                      <a:lnTo>
                        <a:pt x="2708" y="1929"/>
                      </a:lnTo>
                      <a:lnTo>
                        <a:pt x="2682" y="1949"/>
                      </a:lnTo>
                      <a:lnTo>
                        <a:pt x="2644" y="1970"/>
                      </a:lnTo>
                      <a:lnTo>
                        <a:pt x="2644" y="1970"/>
                      </a:lnTo>
                      <a:lnTo>
                        <a:pt x="2661" y="1979"/>
                      </a:lnTo>
                      <a:lnTo>
                        <a:pt x="2628" y="2036"/>
                      </a:lnTo>
                      <a:lnTo>
                        <a:pt x="2618" y="2053"/>
                      </a:lnTo>
                      <a:lnTo>
                        <a:pt x="2604" y="2069"/>
                      </a:lnTo>
                      <a:lnTo>
                        <a:pt x="2587" y="2083"/>
                      </a:lnTo>
                      <a:lnTo>
                        <a:pt x="2548" y="2147"/>
                      </a:lnTo>
                      <a:lnTo>
                        <a:pt x="2505" y="2210"/>
                      </a:lnTo>
                      <a:lnTo>
                        <a:pt x="2461" y="2271"/>
                      </a:lnTo>
                      <a:lnTo>
                        <a:pt x="2413" y="2328"/>
                      </a:lnTo>
                      <a:lnTo>
                        <a:pt x="2360" y="2384"/>
                      </a:lnTo>
                      <a:lnTo>
                        <a:pt x="2307" y="2436"/>
                      </a:lnTo>
                      <a:lnTo>
                        <a:pt x="2280" y="2510"/>
                      </a:lnTo>
                      <a:lnTo>
                        <a:pt x="2249" y="2581"/>
                      </a:lnTo>
                      <a:lnTo>
                        <a:pt x="2216" y="2650"/>
                      </a:lnTo>
                      <a:lnTo>
                        <a:pt x="2179" y="2717"/>
                      </a:lnTo>
                      <a:lnTo>
                        <a:pt x="2139" y="2782"/>
                      </a:lnTo>
                      <a:lnTo>
                        <a:pt x="2098" y="2843"/>
                      </a:lnTo>
                      <a:lnTo>
                        <a:pt x="2054" y="2902"/>
                      </a:lnTo>
                      <a:lnTo>
                        <a:pt x="2009" y="2960"/>
                      </a:lnTo>
                      <a:lnTo>
                        <a:pt x="1962" y="3012"/>
                      </a:lnTo>
                      <a:lnTo>
                        <a:pt x="1914" y="3063"/>
                      </a:lnTo>
                      <a:lnTo>
                        <a:pt x="1865" y="3111"/>
                      </a:lnTo>
                      <a:lnTo>
                        <a:pt x="1817" y="3154"/>
                      </a:lnTo>
                      <a:lnTo>
                        <a:pt x="1768" y="3195"/>
                      </a:lnTo>
                      <a:lnTo>
                        <a:pt x="1719" y="3231"/>
                      </a:lnTo>
                      <a:lnTo>
                        <a:pt x="1671" y="3264"/>
                      </a:lnTo>
                      <a:lnTo>
                        <a:pt x="1624" y="3293"/>
                      </a:lnTo>
                      <a:lnTo>
                        <a:pt x="1579" y="3318"/>
                      </a:lnTo>
                      <a:lnTo>
                        <a:pt x="1535" y="3338"/>
                      </a:lnTo>
                      <a:lnTo>
                        <a:pt x="1493" y="3354"/>
                      </a:lnTo>
                      <a:lnTo>
                        <a:pt x="1454" y="3366"/>
                      </a:lnTo>
                      <a:lnTo>
                        <a:pt x="1417" y="3374"/>
                      </a:lnTo>
                      <a:lnTo>
                        <a:pt x="1383" y="3376"/>
                      </a:lnTo>
                      <a:lnTo>
                        <a:pt x="1349" y="3374"/>
                      </a:lnTo>
                      <a:lnTo>
                        <a:pt x="1313" y="3366"/>
                      </a:lnTo>
                      <a:lnTo>
                        <a:pt x="1274" y="3354"/>
                      </a:lnTo>
                      <a:lnTo>
                        <a:pt x="1232" y="3338"/>
                      </a:lnTo>
                      <a:lnTo>
                        <a:pt x="1188" y="3318"/>
                      </a:lnTo>
                      <a:lnTo>
                        <a:pt x="1142" y="3293"/>
                      </a:lnTo>
                      <a:lnTo>
                        <a:pt x="1096" y="3264"/>
                      </a:lnTo>
                      <a:lnTo>
                        <a:pt x="1048" y="3231"/>
                      </a:lnTo>
                      <a:lnTo>
                        <a:pt x="999" y="3195"/>
                      </a:lnTo>
                      <a:lnTo>
                        <a:pt x="950" y="3154"/>
                      </a:lnTo>
                      <a:lnTo>
                        <a:pt x="902" y="3111"/>
                      </a:lnTo>
                      <a:lnTo>
                        <a:pt x="853" y="3063"/>
                      </a:lnTo>
                      <a:lnTo>
                        <a:pt x="805" y="3012"/>
                      </a:lnTo>
                      <a:lnTo>
                        <a:pt x="758" y="2960"/>
                      </a:lnTo>
                      <a:lnTo>
                        <a:pt x="713" y="2902"/>
                      </a:lnTo>
                      <a:lnTo>
                        <a:pt x="669" y="2843"/>
                      </a:lnTo>
                      <a:lnTo>
                        <a:pt x="628" y="2782"/>
                      </a:lnTo>
                      <a:lnTo>
                        <a:pt x="588" y="2717"/>
                      </a:lnTo>
                      <a:lnTo>
                        <a:pt x="551" y="2650"/>
                      </a:lnTo>
                      <a:lnTo>
                        <a:pt x="518" y="2581"/>
                      </a:lnTo>
                      <a:lnTo>
                        <a:pt x="487" y="2510"/>
                      </a:lnTo>
                      <a:lnTo>
                        <a:pt x="461" y="2436"/>
                      </a:lnTo>
                      <a:lnTo>
                        <a:pt x="397" y="2375"/>
                      </a:lnTo>
                      <a:lnTo>
                        <a:pt x="338" y="2310"/>
                      </a:lnTo>
                      <a:lnTo>
                        <a:pt x="283" y="2241"/>
                      </a:lnTo>
                      <a:lnTo>
                        <a:pt x="232" y="2170"/>
                      </a:lnTo>
                      <a:lnTo>
                        <a:pt x="186" y="2094"/>
                      </a:lnTo>
                      <a:lnTo>
                        <a:pt x="144" y="2016"/>
                      </a:lnTo>
                      <a:lnTo>
                        <a:pt x="107" y="1935"/>
                      </a:lnTo>
                      <a:lnTo>
                        <a:pt x="75" y="1851"/>
                      </a:lnTo>
                      <a:lnTo>
                        <a:pt x="49" y="1764"/>
                      </a:lnTo>
                      <a:lnTo>
                        <a:pt x="28" y="1676"/>
                      </a:lnTo>
                      <a:lnTo>
                        <a:pt x="13" y="1585"/>
                      </a:lnTo>
                      <a:lnTo>
                        <a:pt x="3" y="1492"/>
                      </a:lnTo>
                      <a:lnTo>
                        <a:pt x="0" y="1397"/>
                      </a:lnTo>
                      <a:lnTo>
                        <a:pt x="3" y="1303"/>
                      </a:lnTo>
                      <a:lnTo>
                        <a:pt x="13" y="1209"/>
                      </a:lnTo>
                      <a:lnTo>
                        <a:pt x="29" y="1117"/>
                      </a:lnTo>
                      <a:lnTo>
                        <a:pt x="50" y="1026"/>
                      </a:lnTo>
                      <a:lnTo>
                        <a:pt x="77" y="939"/>
                      </a:lnTo>
                      <a:lnTo>
                        <a:pt x="109" y="855"/>
                      </a:lnTo>
                      <a:lnTo>
                        <a:pt x="146" y="772"/>
                      </a:lnTo>
                      <a:lnTo>
                        <a:pt x="189" y="693"/>
                      </a:lnTo>
                      <a:lnTo>
                        <a:pt x="237" y="618"/>
                      </a:lnTo>
                      <a:lnTo>
                        <a:pt x="289" y="544"/>
                      </a:lnTo>
                      <a:lnTo>
                        <a:pt x="345" y="475"/>
                      </a:lnTo>
                      <a:lnTo>
                        <a:pt x="406" y="410"/>
                      </a:lnTo>
                      <a:lnTo>
                        <a:pt x="471" y="349"/>
                      </a:lnTo>
                      <a:lnTo>
                        <a:pt x="539" y="292"/>
                      </a:lnTo>
                      <a:lnTo>
                        <a:pt x="611" y="239"/>
                      </a:lnTo>
                      <a:lnTo>
                        <a:pt x="685" y="191"/>
                      </a:lnTo>
                      <a:lnTo>
                        <a:pt x="764" y="148"/>
                      </a:lnTo>
                      <a:lnTo>
                        <a:pt x="845" y="111"/>
                      </a:lnTo>
                      <a:lnTo>
                        <a:pt x="930" y="78"/>
                      </a:lnTo>
                      <a:lnTo>
                        <a:pt x="1016" y="50"/>
                      </a:lnTo>
                      <a:lnTo>
                        <a:pt x="1105" y="29"/>
                      </a:lnTo>
                      <a:lnTo>
                        <a:pt x="1196" y="13"/>
                      </a:lnTo>
                      <a:lnTo>
                        <a:pt x="1288" y="4"/>
                      </a:lnTo>
                      <a:lnTo>
                        <a:pt x="13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78" name="Group 177"/>
            <p:cNvGrpSpPr/>
            <p:nvPr/>
          </p:nvGrpSpPr>
          <p:grpSpPr>
            <a:xfrm>
              <a:off x="838202" y="5340910"/>
              <a:ext cx="2068286" cy="538409"/>
              <a:chOff x="838202" y="5340910"/>
              <a:chExt cx="2068286" cy="538409"/>
            </a:xfrm>
          </p:grpSpPr>
          <p:sp>
            <p:nvSpPr>
              <p:cNvPr id="179" name="Rectangle 178"/>
              <p:cNvSpPr/>
              <p:nvPr/>
            </p:nvSpPr>
            <p:spPr>
              <a:xfrm>
                <a:off x="838202" y="5340910"/>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ea typeface="Heiti TC Light"/>
                    <a:cs typeface="Heiti TC Light"/>
                  </a:rPr>
                  <a:t>閱讀</a:t>
                </a:r>
                <a:r>
                  <a:rPr lang="en-US" sz="900" dirty="0">
                    <a:solidFill>
                      <a:prstClr val="white"/>
                    </a:solidFill>
                    <a:ea typeface="Heiti TC Light"/>
                    <a:cs typeface="Heiti TC Light"/>
                  </a:rPr>
                  <a:t>Reading</a:t>
                </a:r>
              </a:p>
            </p:txBody>
          </p:sp>
          <p:grpSp>
            <p:nvGrpSpPr>
              <p:cNvPr id="180" name="Group 77"/>
              <p:cNvGrpSpPr>
                <a:grpSpLocks noChangeAspect="1"/>
              </p:cNvGrpSpPr>
              <p:nvPr/>
            </p:nvGrpSpPr>
            <p:grpSpPr bwMode="auto">
              <a:xfrm>
                <a:off x="1096681" y="5434422"/>
                <a:ext cx="272877" cy="336005"/>
                <a:chOff x="-84" y="495"/>
                <a:chExt cx="268" cy="330"/>
              </a:xfrm>
              <a:solidFill>
                <a:srgbClr val="0CB27C"/>
              </a:solidFill>
            </p:grpSpPr>
            <p:sp>
              <p:nvSpPr>
                <p:cNvPr id="181" name="Freeform 79"/>
                <p:cNvSpPr>
                  <a:spLocks noEditPoints="1"/>
                </p:cNvSpPr>
                <p:nvPr/>
              </p:nvSpPr>
              <p:spPr bwMode="auto">
                <a:xfrm>
                  <a:off x="-40" y="495"/>
                  <a:ext cx="189" cy="114"/>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82" name="Freeform 80"/>
                <p:cNvSpPr>
                  <a:spLocks noEditPoints="1"/>
                </p:cNvSpPr>
                <p:nvPr/>
              </p:nvSpPr>
              <p:spPr bwMode="auto">
                <a:xfrm>
                  <a:off x="-84" y="607"/>
                  <a:ext cx="268" cy="218"/>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grpSp>
          <p:nvGrpSpPr>
            <p:cNvPr id="183" name="Group 182"/>
            <p:cNvGrpSpPr/>
            <p:nvPr/>
          </p:nvGrpSpPr>
          <p:grpSpPr>
            <a:xfrm>
              <a:off x="838202" y="5873277"/>
              <a:ext cx="2070985" cy="538408"/>
              <a:chOff x="838202" y="5873277"/>
              <a:chExt cx="2070985" cy="538408"/>
            </a:xfrm>
          </p:grpSpPr>
          <p:sp>
            <p:nvSpPr>
              <p:cNvPr id="184" name="Round Single Corner Rectangle 183"/>
              <p:cNvSpPr/>
              <p:nvPr/>
            </p:nvSpPr>
            <p:spPr>
              <a:xfrm flipH="1" flipV="1">
                <a:off x="838202" y="5873277"/>
                <a:ext cx="2068286"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00" dirty="0">
                  <a:solidFill>
                    <a:prstClr val="white"/>
                  </a:solidFill>
                  <a:ea typeface="Heiti TC Light"/>
                  <a:cs typeface="Heiti TC Light"/>
                </a:endParaRPr>
              </a:p>
            </p:txBody>
          </p:sp>
          <p:sp>
            <p:nvSpPr>
              <p:cNvPr id="185" name="Rectangle 184"/>
              <p:cNvSpPr/>
              <p:nvPr/>
            </p:nvSpPr>
            <p:spPr>
              <a:xfrm>
                <a:off x="1292699" y="6003982"/>
                <a:ext cx="1616488" cy="307776"/>
              </a:xfrm>
              <a:prstGeom prst="rect">
                <a:avLst/>
              </a:prstGeom>
              <a:solidFill>
                <a:srgbClr val="07595A"/>
              </a:solidFill>
              <a:ln>
                <a:noFill/>
              </a:ln>
            </p:spPr>
            <p:txBody>
              <a:bodyPr wrap="none">
                <a:spAutoFit/>
              </a:bodyPr>
              <a:lstStyle/>
              <a:p>
                <a:pPr algn="ctr" defTabSz="685783"/>
                <a:r>
                  <a:rPr lang="zh-TW" altLang="en-US" sz="900" dirty="0">
                    <a:solidFill>
                      <a:prstClr val="white"/>
                    </a:solidFill>
                    <a:ea typeface="Heiti TC Light"/>
                    <a:cs typeface="Heiti TC Light"/>
                  </a:rPr>
                  <a:t>雜項</a:t>
                </a:r>
                <a:r>
                  <a:rPr lang="en-US" sz="900" dirty="0">
                    <a:solidFill>
                      <a:prstClr val="white"/>
                    </a:solidFill>
                    <a:ea typeface="Heiti TC Light"/>
                    <a:cs typeface="Heiti TC Light"/>
                  </a:rPr>
                  <a:t>MISCELLANEOUS</a:t>
                </a:r>
              </a:p>
            </p:txBody>
          </p:sp>
          <p:grpSp>
            <p:nvGrpSpPr>
              <p:cNvPr id="186" name="Group 83"/>
              <p:cNvGrpSpPr>
                <a:grpSpLocks noChangeAspect="1"/>
              </p:cNvGrpSpPr>
              <p:nvPr/>
            </p:nvGrpSpPr>
            <p:grpSpPr bwMode="auto">
              <a:xfrm>
                <a:off x="1084601" y="5967837"/>
                <a:ext cx="328173" cy="349289"/>
                <a:chOff x="-271" y="303"/>
                <a:chExt cx="373" cy="397"/>
              </a:xfrm>
              <a:solidFill>
                <a:srgbClr val="0CB27C"/>
              </a:solidFill>
            </p:grpSpPr>
            <p:sp>
              <p:nvSpPr>
                <p:cNvPr id="187" name="Freeform 85"/>
                <p:cNvSpPr>
                  <a:spLocks noEditPoints="1"/>
                </p:cNvSpPr>
                <p:nvPr/>
              </p:nvSpPr>
              <p:spPr bwMode="auto">
                <a:xfrm>
                  <a:off x="-271" y="361"/>
                  <a:ext cx="373" cy="28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88" name="Freeform 86"/>
                <p:cNvSpPr>
                  <a:spLocks noEditPoints="1"/>
                </p:cNvSpPr>
                <p:nvPr/>
              </p:nvSpPr>
              <p:spPr bwMode="auto">
                <a:xfrm>
                  <a:off x="-149" y="303"/>
                  <a:ext cx="135" cy="51"/>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89" name="Freeform 87"/>
                <p:cNvSpPr>
                  <a:spLocks noEditPoints="1"/>
                </p:cNvSpPr>
                <p:nvPr/>
              </p:nvSpPr>
              <p:spPr bwMode="auto">
                <a:xfrm>
                  <a:off x="-149" y="649"/>
                  <a:ext cx="135" cy="51"/>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90" name="Freeform 88"/>
                <p:cNvSpPr>
                  <a:spLocks/>
                </p:cNvSpPr>
                <p:nvPr/>
              </p:nvSpPr>
              <p:spPr bwMode="auto">
                <a:xfrm>
                  <a:off x="-161" y="400"/>
                  <a:ext cx="50" cy="51"/>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91" name="Freeform 89"/>
                <p:cNvSpPr>
                  <a:spLocks/>
                </p:cNvSpPr>
                <p:nvPr/>
              </p:nvSpPr>
              <p:spPr bwMode="auto">
                <a:xfrm>
                  <a:off x="-181" y="453"/>
                  <a:ext cx="90" cy="157"/>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92" name="Freeform 90"/>
                <p:cNvSpPr>
                  <a:spLocks/>
                </p:cNvSpPr>
                <p:nvPr/>
              </p:nvSpPr>
              <p:spPr bwMode="auto">
                <a:xfrm>
                  <a:off x="-52" y="400"/>
                  <a:ext cx="51" cy="51"/>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sp>
              <p:nvSpPr>
                <p:cNvPr id="193" name="Freeform 91"/>
                <p:cNvSpPr>
                  <a:spLocks/>
                </p:cNvSpPr>
                <p:nvPr/>
              </p:nvSpPr>
              <p:spPr bwMode="auto">
                <a:xfrm>
                  <a:off x="-72" y="453"/>
                  <a:ext cx="90" cy="157"/>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Heiti TC Light"/>
                    <a:cs typeface="Heiti TC Light"/>
                  </a:endParaRPr>
                </a:p>
              </p:txBody>
            </p:sp>
          </p:grpSp>
        </p:grpSp>
        <p:sp>
          <p:nvSpPr>
            <p:cNvPr id="194" name="Isosceles Triangle 193"/>
            <p:cNvSpPr/>
            <p:nvPr/>
          </p:nvSpPr>
          <p:spPr>
            <a:xfrm rot="5400000">
              <a:off x="2856983" y="4472155"/>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195" name="Isosceles Triangle 194"/>
            <p:cNvSpPr/>
            <p:nvPr/>
          </p:nvSpPr>
          <p:spPr>
            <a:xfrm rot="5400000">
              <a:off x="2856983" y="5549833"/>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196" name="Isosceles Triangle 195"/>
            <p:cNvSpPr/>
            <p:nvPr/>
          </p:nvSpPr>
          <p:spPr>
            <a:xfrm rot="5400000">
              <a:off x="2856983" y="5015408"/>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197" name="Isosceles Triangle 196"/>
            <p:cNvSpPr/>
            <p:nvPr/>
          </p:nvSpPr>
          <p:spPr>
            <a:xfrm rot="5400000">
              <a:off x="2856983" y="6070643"/>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198" name="Isosceles Triangle 197"/>
            <p:cNvSpPr/>
            <p:nvPr/>
          </p:nvSpPr>
          <p:spPr>
            <a:xfrm rot="5400000">
              <a:off x="2856983" y="2308390"/>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199" name="Isosceles Triangle 198"/>
            <p:cNvSpPr/>
            <p:nvPr/>
          </p:nvSpPr>
          <p:spPr>
            <a:xfrm rot="5400000">
              <a:off x="2856983" y="3390052"/>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200" name="Isosceles Triangle 199"/>
            <p:cNvSpPr/>
            <p:nvPr/>
          </p:nvSpPr>
          <p:spPr>
            <a:xfrm rot="5400000">
              <a:off x="2856983" y="2846799"/>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201" name="Isosceles Triangle 200"/>
            <p:cNvSpPr/>
            <p:nvPr/>
          </p:nvSpPr>
          <p:spPr>
            <a:xfrm rot="5400000">
              <a:off x="2856983" y="3924477"/>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202" name="Isosceles Triangle 201"/>
            <p:cNvSpPr/>
            <p:nvPr/>
          </p:nvSpPr>
          <p:spPr>
            <a:xfrm rot="5400000">
              <a:off x="2856983" y="1776024"/>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cxnSp>
          <p:nvCxnSpPr>
            <p:cNvPr id="205" name="Straight Connector 204"/>
            <p:cNvCxnSpPr/>
            <p:nvPr/>
          </p:nvCxnSpPr>
          <p:spPr>
            <a:xfrm>
              <a:off x="3533503" y="3995057"/>
              <a:ext cx="338328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sp>
          <p:nvSpPr>
            <p:cNvPr id="206" name="Rectangle 205"/>
            <p:cNvSpPr/>
            <p:nvPr/>
          </p:nvSpPr>
          <p:spPr>
            <a:xfrm>
              <a:off x="3635766" y="2614000"/>
              <a:ext cx="3178755" cy="410369"/>
            </a:xfrm>
            <a:prstGeom prst="rect">
              <a:avLst/>
            </a:prstGeom>
          </p:spPr>
          <p:txBody>
            <a:bodyPr wrap="square">
              <a:spAutoFit/>
            </a:bodyPr>
            <a:lstStyle/>
            <a:p>
              <a:pPr algn="ctr" defTabSz="685783" fontAlgn="ctr"/>
              <a:r>
                <a:rPr lang="zh-TW" altLang="en-US" sz="1400" dirty="0" smtClean="0">
                  <a:solidFill>
                    <a:srgbClr val="0CB27C"/>
                  </a:solidFill>
                  <a:ea typeface="Heiti TC Light"/>
                  <a:cs typeface="Heiti TC Light"/>
                </a:rPr>
                <a:t>全年開支</a:t>
              </a:r>
              <a:r>
                <a:rPr lang="en-US" sz="1400" dirty="0" smtClean="0">
                  <a:solidFill>
                    <a:srgbClr val="0CB27C"/>
                  </a:solidFill>
                  <a:ea typeface="Heiti TC Light"/>
                  <a:cs typeface="Heiti TC Light"/>
                </a:rPr>
                <a:t>Annual </a:t>
              </a:r>
              <a:r>
                <a:rPr lang="en-US" sz="1400" dirty="0">
                  <a:solidFill>
                    <a:srgbClr val="0CB27C"/>
                  </a:solidFill>
                  <a:ea typeface="Heiti TC Light"/>
                  <a:cs typeface="Heiti TC Light"/>
                </a:rPr>
                <a:t>Total</a:t>
              </a:r>
            </a:p>
          </p:txBody>
        </p:sp>
        <p:sp>
          <p:nvSpPr>
            <p:cNvPr id="207" name="Rectangle 206"/>
            <p:cNvSpPr/>
            <p:nvPr/>
          </p:nvSpPr>
          <p:spPr>
            <a:xfrm>
              <a:off x="3635766" y="2895948"/>
              <a:ext cx="3178755" cy="738664"/>
            </a:xfrm>
            <a:prstGeom prst="rect">
              <a:avLst/>
            </a:prstGeom>
          </p:spPr>
          <p:txBody>
            <a:bodyPr wrap="square">
              <a:spAutoFit/>
            </a:bodyPr>
            <a:lstStyle/>
            <a:p>
              <a:pPr algn="ctr" defTabSz="685783" fontAlgn="ctr"/>
              <a:r>
                <a:rPr lang="en-US" sz="3000" dirty="0" smtClean="0">
                  <a:solidFill>
                    <a:prstClr val="white"/>
                  </a:solidFill>
                  <a:ea typeface="Heiti TC Light"/>
                  <a:cs typeface="Heiti TC Light"/>
                </a:rPr>
                <a:t>$175,044</a:t>
              </a:r>
              <a:endParaRPr lang="en-US" sz="3000" dirty="0">
                <a:solidFill>
                  <a:prstClr val="white"/>
                </a:solidFill>
                <a:ea typeface="Heiti TC Light"/>
                <a:cs typeface="Heiti TC Light"/>
              </a:endParaRPr>
            </a:p>
          </p:txBody>
        </p:sp>
        <p:sp>
          <p:nvSpPr>
            <p:cNvPr id="208" name="Rectangle 207"/>
            <p:cNvSpPr/>
            <p:nvPr/>
          </p:nvSpPr>
          <p:spPr>
            <a:xfrm>
              <a:off x="3635766" y="4615558"/>
              <a:ext cx="3178755" cy="410369"/>
            </a:xfrm>
            <a:prstGeom prst="rect">
              <a:avLst/>
            </a:prstGeom>
          </p:spPr>
          <p:txBody>
            <a:bodyPr wrap="square">
              <a:spAutoFit/>
            </a:bodyPr>
            <a:lstStyle/>
            <a:p>
              <a:pPr algn="ctr" defTabSz="685783" fontAlgn="ctr"/>
              <a:r>
                <a:rPr lang="zh-TW" altLang="en-US" sz="1400" dirty="0" smtClean="0">
                  <a:solidFill>
                    <a:srgbClr val="0CB27C"/>
                  </a:solidFill>
                  <a:ea typeface="Heiti TC Light"/>
                  <a:cs typeface="Heiti TC Light"/>
                </a:rPr>
                <a:t>每月開支</a:t>
              </a:r>
              <a:r>
                <a:rPr lang="en-US" sz="1400" dirty="0" smtClean="0">
                  <a:solidFill>
                    <a:srgbClr val="0CB27C"/>
                  </a:solidFill>
                  <a:ea typeface="Heiti TC Light"/>
                  <a:cs typeface="Heiti TC Light"/>
                </a:rPr>
                <a:t>Monthly </a:t>
              </a:r>
              <a:r>
                <a:rPr lang="en-US" sz="1400" dirty="0">
                  <a:solidFill>
                    <a:srgbClr val="0CB27C"/>
                  </a:solidFill>
                  <a:ea typeface="Heiti TC Light"/>
                  <a:cs typeface="Heiti TC Light"/>
                </a:rPr>
                <a:t>Total</a:t>
              </a:r>
            </a:p>
          </p:txBody>
        </p:sp>
        <p:sp>
          <p:nvSpPr>
            <p:cNvPr id="209" name="Rectangle 208"/>
            <p:cNvSpPr/>
            <p:nvPr/>
          </p:nvSpPr>
          <p:spPr>
            <a:xfrm>
              <a:off x="3635766" y="4897505"/>
              <a:ext cx="3178755" cy="738664"/>
            </a:xfrm>
            <a:prstGeom prst="rect">
              <a:avLst/>
            </a:prstGeom>
          </p:spPr>
          <p:txBody>
            <a:bodyPr wrap="square">
              <a:spAutoFit/>
            </a:bodyPr>
            <a:lstStyle/>
            <a:p>
              <a:pPr algn="ctr" defTabSz="685783" fontAlgn="ctr"/>
              <a:r>
                <a:rPr lang="en-US" sz="3000" dirty="0" smtClean="0">
                  <a:solidFill>
                    <a:prstClr val="white"/>
                  </a:solidFill>
                  <a:ea typeface="Heiti TC Light"/>
                  <a:cs typeface="Heiti TC Light"/>
                </a:rPr>
                <a:t>$14,587</a:t>
              </a:r>
              <a:endParaRPr lang="en-US" sz="3000" dirty="0">
                <a:solidFill>
                  <a:prstClr val="white"/>
                </a:solidFill>
                <a:ea typeface="Heiti TC Light"/>
                <a:cs typeface="Heiti TC Light"/>
              </a:endParaRPr>
            </a:p>
          </p:txBody>
        </p:sp>
      </p:grpSp>
      <p:sp>
        <p:nvSpPr>
          <p:cNvPr id="82" name="Rectangle 81"/>
          <p:cNvSpPr/>
          <p:nvPr/>
        </p:nvSpPr>
        <p:spPr>
          <a:xfrm>
            <a:off x="622300" y="762001"/>
            <a:ext cx="7886700" cy="438580"/>
          </a:xfrm>
          <a:prstGeom prst="rect">
            <a:avLst/>
          </a:prstGeom>
        </p:spPr>
        <p:txBody>
          <a:bodyPr wrap="square" lIns="68579" tIns="34289" rIns="68579" bIns="34289">
            <a:spAutoFit/>
          </a:bodyPr>
          <a:lstStyle/>
          <a:p>
            <a:pPr algn="ctr" defTabSz="685783">
              <a:buClr>
                <a:srgbClr val="404040"/>
              </a:buClr>
              <a:buSzPct val="100000"/>
            </a:pPr>
            <a:r>
              <a:rPr lang="zh-TW" altLang="en-US" sz="1200" dirty="0">
                <a:solidFill>
                  <a:prstClr val="white"/>
                </a:solidFill>
                <a:ea typeface="Heiti TC Light"/>
                <a:cs typeface="Heiti TC Light"/>
              </a:rPr>
              <a:t>稍後，你將會有一個簡單的每月開支和平均開支比較。</a:t>
            </a:r>
            <a:r>
              <a:rPr lang="en-US" sz="1200" dirty="0" smtClean="0">
                <a:solidFill>
                  <a:prstClr val="white"/>
                </a:solidFill>
                <a:ea typeface="Heiti TC Light"/>
                <a:cs typeface="Heiti TC Light"/>
              </a:rPr>
              <a:t>Later</a:t>
            </a:r>
            <a:r>
              <a:rPr lang="en-US" sz="1200" dirty="0">
                <a:solidFill>
                  <a:prstClr val="white"/>
                </a:solidFill>
                <a:ea typeface="Heiti TC Light"/>
                <a:cs typeface="Heiti TC Light"/>
              </a:rPr>
              <a:t>, you will go through a simple exercise to identify how your monthly spending compares to the average </a:t>
            </a:r>
            <a:r>
              <a:rPr lang="en-US" sz="1200" dirty="0" smtClean="0">
                <a:solidFill>
                  <a:prstClr val="white"/>
                </a:solidFill>
                <a:ea typeface="Heiti TC Light"/>
                <a:cs typeface="Heiti TC Light"/>
              </a:rPr>
              <a:t>spending</a:t>
            </a:r>
            <a:r>
              <a:rPr lang="en-US" sz="1200" dirty="0">
                <a:solidFill>
                  <a:prstClr val="white"/>
                </a:solidFill>
                <a:ea typeface="Heiti TC Light"/>
                <a:cs typeface="Heiti TC Light"/>
              </a:rPr>
              <a:t>.  </a:t>
            </a:r>
            <a:endParaRPr lang="en-US" sz="1200" dirty="0">
              <a:solidFill>
                <a:prstClr val="white"/>
              </a:solidFill>
              <a:ea typeface="Heiti TC Light"/>
              <a:cs typeface="Heiti TC Light"/>
              <a:sym typeface="Century Gothic"/>
            </a:endParaRPr>
          </a:p>
        </p:txBody>
      </p:sp>
    </p:spTree>
    <p:extLst>
      <p:ext uri="{BB962C8B-B14F-4D97-AF65-F5344CB8AC3E}">
        <p14:creationId xmlns:p14="http://schemas.microsoft.com/office/powerpoint/2010/main" val="3166841526"/>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96687"/>
            <a:ext cx="9144000" cy="4446815"/>
          </a:xfrm>
          <a:prstGeom prst="rect">
            <a:avLst/>
          </a:prstGeom>
          <a:gradFill>
            <a:gsLst>
              <a:gs pos="0">
                <a:schemeClr val="accent1">
                  <a:lumMod val="5000"/>
                  <a:lumOff val="95000"/>
                  <a:alpha val="0"/>
                </a:schemeClr>
              </a:gs>
              <a:gs pos="74000">
                <a:schemeClr val="bg1">
                  <a:alpha val="79000"/>
                </a:schemeClr>
              </a:gs>
              <a:gs pos="100000">
                <a:schemeClr val="bg1"/>
              </a:gs>
            </a:gsLst>
            <a:lin ang="5400000" scaled="1"/>
          </a:gradFill>
          <a:ln>
            <a:noFill/>
          </a:ln>
        </p:spPr>
        <p:style>
          <a:lnRef idx="2">
            <a:schemeClr val="accent5">
              <a:shade val="50000"/>
            </a:schemeClr>
          </a:lnRef>
          <a:fillRef idx="1">
            <a:schemeClr val="accent5"/>
          </a:fillRef>
          <a:effectRef idx="0">
            <a:schemeClr val="accent5"/>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799" y="1135601"/>
            <a:ext cx="2900276" cy="2872299"/>
          </a:xfrm>
          <a:prstGeom prst="rect">
            <a:avLst/>
          </a:prstGeom>
          <a:effectLst>
            <a:outerShdw blurRad="1219200" sx="118000" sy="118000" algn="ctr" rotWithShape="0">
              <a:prstClr val="black">
                <a:alpha val="28000"/>
              </a:prstClr>
            </a:outerShdw>
          </a:effectLst>
        </p:spPr>
      </p:pic>
      <p:sp>
        <p:nvSpPr>
          <p:cNvPr id="5" name="Rectangle 4"/>
          <p:cNvSpPr/>
          <p:nvPr/>
        </p:nvSpPr>
        <p:spPr>
          <a:xfrm>
            <a:off x="3985543" y="1499219"/>
            <a:ext cx="4385252" cy="1962074"/>
          </a:xfrm>
          <a:prstGeom prst="rect">
            <a:avLst/>
          </a:prstGeom>
        </p:spPr>
        <p:txBody>
          <a:bodyPr wrap="square" lIns="68579" tIns="34289" rIns="68579" bIns="34289">
            <a:spAutoFit/>
          </a:bodyPr>
          <a:lstStyle/>
          <a:p>
            <a:pPr defTabSz="685783"/>
            <a:r>
              <a:rPr lang="zh-TW" altLang="en-US" sz="4100" cap="all" dirty="0" smtClean="0">
                <a:ln>
                  <a:solidFill>
                    <a:srgbClr val="44546A">
                      <a:lumMod val="50000"/>
                    </a:srgbClr>
                  </a:solidFill>
                </a:ln>
                <a:solidFill>
                  <a:srgbClr val="44546A">
                    <a:lumMod val="50000"/>
                  </a:srgbClr>
                </a:solidFill>
                <a:ea typeface="Heiti TC Light"/>
                <a:cs typeface="Heiti TC Light"/>
              </a:rPr>
              <a:t>購物年金</a:t>
            </a:r>
            <a:endParaRPr lang="en-US" altLang="zh-TW" sz="4100" cap="all" dirty="0" smtClean="0">
              <a:ln>
                <a:solidFill>
                  <a:srgbClr val="44546A">
                    <a:lumMod val="50000"/>
                  </a:srgbClr>
                </a:solidFill>
              </a:ln>
              <a:solidFill>
                <a:srgbClr val="44546A">
                  <a:lumMod val="50000"/>
                </a:srgbClr>
              </a:solidFill>
              <a:ea typeface="Heiti TC Light"/>
              <a:cs typeface="Heiti TC Light"/>
            </a:endParaRPr>
          </a:p>
          <a:p>
            <a:pPr defTabSz="685783"/>
            <a:r>
              <a:rPr lang="en-US" sz="4100" cap="all" dirty="0" smtClean="0">
                <a:ln>
                  <a:solidFill>
                    <a:srgbClr val="44546A">
                      <a:lumMod val="50000"/>
                    </a:srgbClr>
                  </a:solidFill>
                </a:ln>
                <a:solidFill>
                  <a:srgbClr val="44546A">
                    <a:lumMod val="50000"/>
                  </a:srgbClr>
                </a:solidFill>
                <a:ea typeface="Heiti TC Light"/>
                <a:cs typeface="Heiti TC Light"/>
              </a:rPr>
              <a:t>The Shopping Annuity</a:t>
            </a:r>
            <a:r>
              <a:rPr lang="en-US" sz="4100" cap="all" baseline="30000" dirty="0" smtClean="0">
                <a:ln>
                  <a:solidFill>
                    <a:srgbClr val="44546A">
                      <a:lumMod val="50000"/>
                    </a:srgbClr>
                  </a:solidFill>
                </a:ln>
                <a:solidFill>
                  <a:srgbClr val="44546A">
                    <a:lumMod val="50000"/>
                  </a:srgbClr>
                </a:solidFill>
                <a:ea typeface="Heiti TC Light"/>
                <a:cs typeface="Heiti TC Light"/>
              </a:rPr>
              <a:t>®</a:t>
            </a:r>
            <a:endParaRPr lang="en-US" sz="3900" cap="all" baseline="30000" dirty="0">
              <a:ln>
                <a:solidFill>
                  <a:srgbClr val="44546A">
                    <a:lumMod val="50000"/>
                  </a:srgbClr>
                </a:solidFill>
              </a:ln>
              <a:solidFill>
                <a:prstClr val="black">
                  <a:lumMod val="75000"/>
                  <a:lumOff val="25000"/>
                </a:prstClr>
              </a:solidFill>
              <a:ea typeface="Heiti TC Light"/>
              <a:cs typeface="Heiti TC Light"/>
            </a:endParaRPr>
          </a:p>
        </p:txBody>
      </p:sp>
      <p:sp>
        <p:nvSpPr>
          <p:cNvPr id="6" name="Rectangle 5"/>
          <p:cNvSpPr/>
          <p:nvPr/>
        </p:nvSpPr>
        <p:spPr>
          <a:xfrm>
            <a:off x="3985543" y="3325348"/>
            <a:ext cx="4177670" cy="715578"/>
          </a:xfrm>
          <a:prstGeom prst="rect">
            <a:avLst/>
          </a:prstGeom>
        </p:spPr>
        <p:txBody>
          <a:bodyPr wrap="none" lIns="68579" tIns="34289" rIns="68579" bIns="34289">
            <a:spAutoFit/>
          </a:bodyPr>
          <a:lstStyle/>
          <a:p>
            <a:pPr defTabSz="685783"/>
            <a:r>
              <a:rPr lang="zh-TW" altLang="en-US" sz="2100" b="1" cap="all" dirty="0" smtClean="0">
                <a:solidFill>
                  <a:srgbClr val="0070C0"/>
                </a:solidFill>
                <a:ea typeface="Heiti TC Light"/>
                <a:cs typeface="Heiti TC Light"/>
              </a:rPr>
              <a:t>轉消費為收入</a:t>
            </a:r>
            <a:endParaRPr lang="en-US" sz="2100" b="1" cap="all" dirty="0" smtClean="0">
              <a:solidFill>
                <a:srgbClr val="0070C0"/>
              </a:solidFill>
              <a:ea typeface="Heiti TC Light"/>
              <a:cs typeface="Heiti TC Light"/>
            </a:endParaRPr>
          </a:p>
          <a:p>
            <a:pPr defTabSz="685783"/>
            <a:r>
              <a:rPr lang="en-US" sz="2100" b="1" cap="all" dirty="0" smtClean="0">
                <a:solidFill>
                  <a:srgbClr val="0070C0"/>
                </a:solidFill>
                <a:ea typeface="Heiti TC Light"/>
                <a:cs typeface="Heiti TC Light"/>
              </a:rPr>
              <a:t>Convert </a:t>
            </a:r>
            <a:r>
              <a:rPr lang="en-US" sz="2100" b="1" cap="all" dirty="0">
                <a:solidFill>
                  <a:srgbClr val="0070C0"/>
                </a:solidFill>
                <a:ea typeface="Heiti TC Light"/>
                <a:cs typeface="Heiti TC Light"/>
              </a:rPr>
              <a:t>Spending Into Earning</a:t>
            </a:r>
          </a:p>
        </p:txBody>
      </p:sp>
      <p:pic>
        <p:nvPicPr>
          <p:cNvPr id="1026" name="Picture 2" descr="O:\Product_SC\Communications\Graphics\Company Logo\HK.SHOP.COM_Logos\MarketHongKong&amp;Shop.com_SidebySid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5543" y="1233210"/>
            <a:ext cx="2712969" cy="319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56930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10" presetClass="entr" presetSubtype="0" fill="hold" nodeType="afterEffect">
                                  <p:stCondLst>
                                    <p:cond delay="0"/>
                                  </p:stCondLst>
                                  <p:iterate type="lt">
                                    <p:tmPct val="10000"/>
                                  </p:iterate>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1150"/>
                            </p:stCondLst>
                            <p:childTnLst>
                              <p:par>
                                <p:cTn id="17" presetID="10" presetClass="entr" presetSubtype="0" fill="hold" nodeType="afterEffect">
                                  <p:stCondLst>
                                    <p:cond delay="0"/>
                                  </p:stCondLst>
                                  <p:iterate type="lt">
                                    <p:tmPct val="10000"/>
                                  </p:iterate>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childTnLst>
                                </p:cTn>
                              </p:par>
                            </p:childTnLst>
                          </p:cTn>
                        </p:par>
                        <p:par>
                          <p:cTn id="20" fill="hold">
                            <p:stCondLst>
                              <p:cond delay="2550"/>
                            </p:stCondLst>
                            <p:childTnLst>
                              <p:par>
                                <p:cTn id="21" presetID="42"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65314" y="-97972"/>
            <a:ext cx="1545772" cy="1593358"/>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sp>
        <p:nvSpPr>
          <p:cNvPr id="16" name="Rectangle 15"/>
          <p:cNvSpPr/>
          <p:nvPr/>
        </p:nvSpPr>
        <p:spPr>
          <a:xfrm>
            <a:off x="7663545" y="-97972"/>
            <a:ext cx="1545772" cy="1593358"/>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pic>
        <p:nvPicPr>
          <p:cNvPr id="4" name="Picture 3" descr="ESP_MotivesImage_NewLogo_1014.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80459" y="-56541"/>
            <a:ext cx="6183086" cy="1545546"/>
          </a:xfrm>
          <a:prstGeom prst="rect">
            <a:avLst/>
          </a:prstGeom>
        </p:spPr>
      </p:pic>
      <p:sp>
        <p:nvSpPr>
          <p:cNvPr id="17" name="Rectangle 16"/>
          <p:cNvSpPr/>
          <p:nvPr/>
        </p:nvSpPr>
        <p:spPr>
          <a:xfrm>
            <a:off x="-65314" y="1495389"/>
            <a:ext cx="1545772" cy="1593358"/>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sp>
        <p:nvSpPr>
          <p:cNvPr id="18" name="Rectangle 17"/>
          <p:cNvSpPr/>
          <p:nvPr/>
        </p:nvSpPr>
        <p:spPr>
          <a:xfrm>
            <a:off x="1480458" y="1495389"/>
            <a:ext cx="1545772" cy="1593358"/>
          </a:xfrm>
          <a:prstGeom prst="rect">
            <a:avLst/>
          </a:prstGeom>
          <a:blipFill dpi="0" rotWithShape="1">
            <a:blip r:embed="rId7"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sp>
        <p:nvSpPr>
          <p:cNvPr id="19" name="Rectangle 18"/>
          <p:cNvSpPr/>
          <p:nvPr/>
        </p:nvSpPr>
        <p:spPr>
          <a:xfrm>
            <a:off x="6117774" y="1495389"/>
            <a:ext cx="1545772" cy="1593358"/>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pic>
        <p:nvPicPr>
          <p:cNvPr id="2" name="Picture 1" descr="Untitled-1.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2730" y="3091361"/>
            <a:ext cx="3108960" cy="2169622"/>
          </a:xfrm>
          <a:prstGeom prst="rect">
            <a:avLst/>
          </a:prstGeom>
        </p:spPr>
      </p:pic>
      <p:sp>
        <p:nvSpPr>
          <p:cNvPr id="20" name="Rectangle 19"/>
          <p:cNvSpPr/>
          <p:nvPr/>
        </p:nvSpPr>
        <p:spPr>
          <a:xfrm>
            <a:off x="7663545" y="1495389"/>
            <a:ext cx="1545772" cy="1593358"/>
          </a:xfrm>
          <a:prstGeom prst="rect">
            <a:avLst/>
          </a:prstGeom>
          <a:blipFill dpi="0" rotWithShape="1">
            <a:blip r:embed="rId10"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sp>
        <p:nvSpPr>
          <p:cNvPr id="23" name="Rectangle 22"/>
          <p:cNvSpPr/>
          <p:nvPr/>
        </p:nvSpPr>
        <p:spPr>
          <a:xfrm>
            <a:off x="6117775" y="3088746"/>
            <a:ext cx="3091543" cy="1593358"/>
          </a:xfrm>
          <a:prstGeom prst="rect">
            <a:avLst/>
          </a:prstGeom>
          <a:blipFill dpi="0" rotWithShape="1">
            <a:blip r:embed="rId11"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sp>
        <p:nvSpPr>
          <p:cNvPr id="27" name="Rectangle 26"/>
          <p:cNvSpPr/>
          <p:nvPr/>
        </p:nvSpPr>
        <p:spPr>
          <a:xfrm>
            <a:off x="6117774" y="4682102"/>
            <a:ext cx="1545772" cy="559371"/>
          </a:xfrm>
          <a:prstGeom prst="rect">
            <a:avLst/>
          </a:prstGeom>
          <a:blipFill dpi="0" rotWithShape="1">
            <a:blip r:embed="rId12"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sp>
        <p:nvSpPr>
          <p:cNvPr id="28" name="Rectangle 27"/>
          <p:cNvSpPr/>
          <p:nvPr/>
        </p:nvSpPr>
        <p:spPr>
          <a:xfrm>
            <a:off x="7663545" y="4682102"/>
            <a:ext cx="1545772" cy="559371"/>
          </a:xfrm>
          <a:prstGeom prst="rect">
            <a:avLst/>
          </a:prstGeom>
          <a:blipFill>
            <a:blip r:embed="rId13" cstate="screen">
              <a:extLst>
                <a:ext uri="{28A0092B-C50C-407E-A947-70E740481C1C}">
                  <a14:useLocalDpi xmlns:a14="http://schemas.microsoft.com/office/drawing/2010/main"/>
                </a:ext>
              </a:extLst>
            </a:blip>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sp>
        <p:nvSpPr>
          <p:cNvPr id="31" name="Rectangle 30"/>
          <p:cNvSpPr/>
          <p:nvPr/>
        </p:nvSpPr>
        <p:spPr>
          <a:xfrm>
            <a:off x="-65315" y="-87840"/>
            <a:ext cx="9274629" cy="532931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dirty="0">
              <a:solidFill>
                <a:prstClr val="white"/>
              </a:solidFill>
              <a:ea typeface="Heiti TC Light"/>
              <a:cs typeface="Heiti TC Light"/>
            </a:endParaRPr>
          </a:p>
        </p:txBody>
      </p:sp>
      <p:sp>
        <p:nvSpPr>
          <p:cNvPr id="3" name="Rectangle 2"/>
          <p:cNvSpPr/>
          <p:nvPr/>
        </p:nvSpPr>
        <p:spPr>
          <a:xfrm>
            <a:off x="3026232" y="1495386"/>
            <a:ext cx="3091543" cy="3648114"/>
          </a:xfrm>
          <a:prstGeom prst="rect">
            <a:avLst/>
          </a:prstGeom>
          <a:gradFill flip="none" rotWithShape="1">
            <a:gsLst>
              <a:gs pos="0">
                <a:srgbClr val="0070C0"/>
              </a:gs>
              <a:gs pos="100000">
                <a:srgbClr val="00B0F0"/>
              </a:gs>
            </a:gsLst>
            <a:lin ang="5400000" scaled="1"/>
            <a:tileRect/>
          </a:gradFill>
          <a:ln>
            <a:noFill/>
          </a:ln>
          <a:effectLst>
            <a:outerShdw blurRad="1270000" dist="38100" dir="16200000" sx="127000" sy="127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sp>
        <p:nvSpPr>
          <p:cNvPr id="32" name="Rectangle 31"/>
          <p:cNvSpPr/>
          <p:nvPr/>
        </p:nvSpPr>
        <p:spPr>
          <a:xfrm>
            <a:off x="3054807" y="1665812"/>
            <a:ext cx="3099707" cy="6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dirty="0" smtClean="0">
                <a:solidFill>
                  <a:prstClr val="white"/>
                </a:solidFill>
                <a:ea typeface="Heiti TC Light"/>
                <a:cs typeface="Heiti TC Light"/>
              </a:rPr>
              <a:t>Exclusive</a:t>
            </a:r>
            <a:endParaRPr lang="en-US" dirty="0">
              <a:solidFill>
                <a:prstClr val="white"/>
              </a:solidFill>
              <a:ea typeface="Heiti TC Light"/>
              <a:cs typeface="Heiti TC Light"/>
            </a:endParaRPr>
          </a:p>
        </p:txBody>
      </p:sp>
      <p:sp>
        <p:nvSpPr>
          <p:cNvPr id="61" name="Rectangle 60"/>
          <p:cNvSpPr/>
          <p:nvPr/>
        </p:nvSpPr>
        <p:spPr>
          <a:xfrm>
            <a:off x="3241028" y="4118893"/>
            <a:ext cx="2748644" cy="992577"/>
          </a:xfrm>
          <a:prstGeom prst="rect">
            <a:avLst/>
          </a:prstGeom>
        </p:spPr>
        <p:txBody>
          <a:bodyPr wrap="square" lIns="68579" tIns="34289" rIns="68579" bIns="34289">
            <a:spAutoFit/>
          </a:bodyPr>
          <a:lstStyle/>
          <a:p>
            <a:pPr algn="ctr" defTabSz="685783">
              <a:buClr>
                <a:srgbClr val="404040"/>
              </a:buClr>
              <a:buSzPct val="100000"/>
            </a:pPr>
            <a:r>
              <a:rPr lang="zh-TW" altLang="en-US" sz="1200" b="1" dirty="0" smtClean="0">
                <a:solidFill>
                  <a:srgbClr val="44546A">
                    <a:lumMod val="75000"/>
                  </a:srgbClr>
                </a:solidFill>
                <a:ea typeface="Heiti TC Light"/>
                <a:cs typeface="Heiti TC Light"/>
                <a:sym typeface="Century Gothic"/>
              </a:rPr>
              <a:t>現在開始使用美安獨家品牌產品建立購物年金</a:t>
            </a:r>
            <a:r>
              <a:rPr lang="en-US" sz="1200" b="1" dirty="0" smtClean="0">
                <a:solidFill>
                  <a:srgbClr val="44546A">
                    <a:lumMod val="75000"/>
                  </a:srgbClr>
                </a:solidFill>
                <a:ea typeface="Heiti TC Light"/>
                <a:cs typeface="Heiti TC Light"/>
                <a:sym typeface="Century Gothic"/>
              </a:rPr>
              <a:t>Start identifying which of the company’s exclusive brands you could use instead of other brands to fund your Shopping Annuity®.</a:t>
            </a:r>
            <a:endParaRPr lang="en-US" sz="1200" b="1" dirty="0">
              <a:solidFill>
                <a:srgbClr val="44546A">
                  <a:lumMod val="75000"/>
                </a:srgbClr>
              </a:solidFill>
              <a:ea typeface="Heiti TC Light"/>
              <a:cs typeface="Heiti TC Light"/>
              <a:sym typeface="Century Gothic"/>
            </a:endParaRPr>
          </a:p>
        </p:txBody>
      </p:sp>
      <p:sp>
        <p:nvSpPr>
          <p:cNvPr id="62" name="Rectangle 61"/>
          <p:cNvSpPr/>
          <p:nvPr/>
        </p:nvSpPr>
        <p:spPr>
          <a:xfrm>
            <a:off x="4041092" y="2257625"/>
            <a:ext cx="1061827" cy="623246"/>
          </a:xfrm>
          <a:prstGeom prst="rect">
            <a:avLst/>
          </a:prstGeom>
        </p:spPr>
        <p:txBody>
          <a:bodyPr wrap="none" lIns="68579" tIns="34289" rIns="68579" bIns="34289">
            <a:spAutoFit/>
          </a:bodyPr>
          <a:lstStyle/>
          <a:p>
            <a:pPr algn="ctr" defTabSz="685783"/>
            <a:r>
              <a:rPr lang="zh-TW" altLang="en-US" dirty="0" smtClean="0">
                <a:solidFill>
                  <a:prstClr val="white"/>
                </a:solidFill>
                <a:ea typeface="Heiti TC Light"/>
                <a:cs typeface="Heiti TC Light"/>
              </a:rPr>
              <a:t>獨家品牌</a:t>
            </a:r>
            <a:endParaRPr lang="en-US" dirty="0" smtClean="0">
              <a:solidFill>
                <a:prstClr val="white"/>
              </a:solidFill>
              <a:ea typeface="Heiti TC Light"/>
              <a:cs typeface="Heiti TC Light"/>
            </a:endParaRPr>
          </a:p>
          <a:p>
            <a:pPr algn="ctr" defTabSz="685783"/>
            <a:r>
              <a:rPr lang="en-US" dirty="0" smtClean="0">
                <a:solidFill>
                  <a:prstClr val="white"/>
                </a:solidFill>
                <a:ea typeface="Heiti TC Light"/>
                <a:cs typeface="Heiti TC Light"/>
              </a:rPr>
              <a:t>Brands</a:t>
            </a:r>
            <a:endParaRPr lang="en-US" dirty="0">
              <a:solidFill>
                <a:prstClr val="white"/>
              </a:solidFill>
              <a:ea typeface="Heiti TC Light"/>
              <a:cs typeface="Heiti TC Light"/>
            </a:endParaRPr>
          </a:p>
        </p:txBody>
      </p:sp>
      <p:cxnSp>
        <p:nvCxnSpPr>
          <p:cNvPr id="63" name="Straight Connector 62"/>
          <p:cNvCxnSpPr/>
          <p:nvPr/>
        </p:nvCxnSpPr>
        <p:spPr>
          <a:xfrm rot="5400000">
            <a:off x="4582885" y="1388168"/>
            <a:ext cx="0" cy="171450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3207364" y="2829026"/>
            <a:ext cx="1000667" cy="1384886"/>
            <a:chOff x="4396454" y="3927980"/>
            <a:chExt cx="1334223" cy="1846513"/>
          </a:xfrm>
        </p:grpSpPr>
        <p:sp>
          <p:nvSpPr>
            <p:cNvPr id="33" name="Oval 32"/>
            <p:cNvSpPr/>
            <p:nvPr/>
          </p:nvSpPr>
          <p:spPr>
            <a:xfrm>
              <a:off x="4532331" y="3927980"/>
              <a:ext cx="914400" cy="914399"/>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b="1" cap="all">
                <a:solidFill>
                  <a:prstClr val="white"/>
                </a:solidFill>
                <a:ea typeface="Heiti TC Light"/>
                <a:cs typeface="Heiti TC Light"/>
              </a:endParaRPr>
            </a:p>
          </p:txBody>
        </p:sp>
        <p:sp>
          <p:nvSpPr>
            <p:cNvPr id="64" name="Rectangle 63"/>
            <p:cNvSpPr/>
            <p:nvPr/>
          </p:nvSpPr>
          <p:spPr>
            <a:xfrm>
              <a:off x="4396454" y="4912719"/>
              <a:ext cx="1334223" cy="861774"/>
            </a:xfrm>
            <a:prstGeom prst="rect">
              <a:avLst/>
            </a:prstGeom>
          </p:spPr>
          <p:txBody>
            <a:bodyPr wrap="square">
              <a:spAutoFit/>
            </a:bodyPr>
            <a:lstStyle/>
            <a:p>
              <a:pPr algn="ctr" defTabSz="685783">
                <a:buClr>
                  <a:srgbClr val="404040"/>
                </a:buClr>
                <a:buSzPct val="100000"/>
              </a:pPr>
              <a:r>
                <a:rPr lang="zh-TW" altLang="en-US" sz="1100" b="1" cap="all" dirty="0" smtClean="0">
                  <a:solidFill>
                    <a:prstClr val="white"/>
                  </a:solidFill>
                  <a:ea typeface="Heiti TC Light"/>
                  <a:cs typeface="Heiti TC Light"/>
                  <a:sym typeface="Century Gothic"/>
                </a:rPr>
                <a:t>優質產品</a:t>
              </a:r>
              <a:r>
                <a:rPr lang="en-US" sz="1100" b="1" cap="all" dirty="0" smtClean="0">
                  <a:solidFill>
                    <a:prstClr val="white"/>
                  </a:solidFill>
                  <a:ea typeface="Heiti TC Light"/>
                  <a:cs typeface="Heiti TC Light"/>
                  <a:sym typeface="Century Gothic"/>
                </a:rPr>
                <a:t>Better </a:t>
              </a:r>
              <a:r>
                <a:rPr lang="en-US" sz="1400" b="1" cap="all" dirty="0" smtClean="0">
                  <a:solidFill>
                    <a:prstClr val="white"/>
                  </a:solidFill>
                  <a:ea typeface="Heiti TC Light"/>
                  <a:cs typeface="Heiti TC Light"/>
                  <a:sym typeface="Century Gothic"/>
                </a:rPr>
                <a:t>PRODUCTS</a:t>
              </a:r>
              <a:endParaRPr lang="en-US" sz="1400" b="1" cap="all" dirty="0">
                <a:solidFill>
                  <a:prstClr val="white"/>
                </a:solidFill>
                <a:ea typeface="Heiti TC Light"/>
                <a:cs typeface="Heiti TC Light"/>
                <a:sym typeface="Century Gothic"/>
              </a:endParaRPr>
            </a:p>
          </p:txBody>
        </p:sp>
      </p:grpSp>
      <p:grpSp>
        <p:nvGrpSpPr>
          <p:cNvPr id="66" name="Group 65"/>
          <p:cNvGrpSpPr/>
          <p:nvPr/>
        </p:nvGrpSpPr>
        <p:grpSpPr>
          <a:xfrm>
            <a:off x="4086110" y="2829023"/>
            <a:ext cx="929645" cy="1396110"/>
            <a:chOff x="5448143" y="3927980"/>
            <a:chExt cx="1239526" cy="1861479"/>
          </a:xfrm>
        </p:grpSpPr>
        <p:grpSp>
          <p:nvGrpSpPr>
            <p:cNvPr id="59" name="Group 58"/>
            <p:cNvGrpSpPr/>
            <p:nvPr/>
          </p:nvGrpSpPr>
          <p:grpSpPr>
            <a:xfrm>
              <a:off x="5610705" y="3927980"/>
              <a:ext cx="914400" cy="914400"/>
              <a:chOff x="5776981" y="3852460"/>
              <a:chExt cx="703386" cy="711298"/>
            </a:xfrm>
          </p:grpSpPr>
          <p:sp>
            <p:nvSpPr>
              <p:cNvPr id="35" name="Oval 34"/>
              <p:cNvSpPr/>
              <p:nvPr/>
            </p:nvSpPr>
            <p:spPr>
              <a:xfrm>
                <a:off x="5776981" y="3852460"/>
                <a:ext cx="703386" cy="711298"/>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b="1">
                  <a:solidFill>
                    <a:prstClr val="white"/>
                  </a:solidFill>
                  <a:ea typeface="Heiti TC Light"/>
                  <a:cs typeface="Heiti TC Light"/>
                </a:endParaRPr>
              </a:p>
            </p:txBody>
          </p:sp>
          <p:sp>
            <p:nvSpPr>
              <p:cNvPr id="58" name="Freeform 20"/>
              <p:cNvSpPr>
                <a:spLocks noEditPoints="1"/>
              </p:cNvSpPr>
              <p:nvPr/>
            </p:nvSpPr>
            <p:spPr bwMode="auto">
              <a:xfrm>
                <a:off x="5912774" y="3994590"/>
                <a:ext cx="431800" cy="427038"/>
              </a:xfrm>
              <a:custGeom>
                <a:avLst/>
                <a:gdLst>
                  <a:gd name="T0" fmla="*/ 1473 w 3259"/>
                  <a:gd name="T1" fmla="*/ 1413 h 3226"/>
                  <a:gd name="T2" fmla="*/ 1233 w 3259"/>
                  <a:gd name="T3" fmla="*/ 1527 h 3226"/>
                  <a:gd name="T4" fmla="*/ 1192 w 3259"/>
                  <a:gd name="T5" fmla="*/ 1770 h 3226"/>
                  <a:gd name="T6" fmla="*/ 1300 w 3259"/>
                  <a:gd name="T7" fmla="*/ 2036 h 3226"/>
                  <a:gd name="T8" fmla="*/ 1264 w 3259"/>
                  <a:gd name="T9" fmla="*/ 2179 h 3226"/>
                  <a:gd name="T10" fmla="*/ 1110 w 3259"/>
                  <a:gd name="T11" fmla="*/ 2144 h 3226"/>
                  <a:gd name="T12" fmla="*/ 950 w 3259"/>
                  <a:gd name="T13" fmla="*/ 1906 h 3226"/>
                  <a:gd name="T14" fmla="*/ 855 w 3259"/>
                  <a:gd name="T15" fmla="*/ 2156 h 3226"/>
                  <a:gd name="T16" fmla="*/ 1133 w 3259"/>
                  <a:gd name="T17" fmla="*/ 2390 h 3226"/>
                  <a:gd name="T18" fmla="*/ 1418 w 3259"/>
                  <a:gd name="T19" fmla="*/ 2382 h 3226"/>
                  <a:gd name="T20" fmla="*/ 1568 w 3259"/>
                  <a:gd name="T21" fmla="*/ 2185 h 3226"/>
                  <a:gd name="T22" fmla="*/ 1508 w 3259"/>
                  <a:gd name="T23" fmla="*/ 1906 h 3226"/>
                  <a:gd name="T24" fmla="*/ 1446 w 3259"/>
                  <a:gd name="T25" fmla="*/ 1704 h 3226"/>
                  <a:gd name="T26" fmla="*/ 1527 w 3259"/>
                  <a:gd name="T27" fmla="*/ 1636 h 3226"/>
                  <a:gd name="T28" fmla="*/ 1701 w 3259"/>
                  <a:gd name="T29" fmla="*/ 1768 h 3226"/>
                  <a:gd name="T30" fmla="*/ 1935 w 3259"/>
                  <a:gd name="T31" fmla="*/ 1785 h 3226"/>
                  <a:gd name="T32" fmla="*/ 1915 w 3259"/>
                  <a:gd name="T33" fmla="*/ 1490 h 3226"/>
                  <a:gd name="T34" fmla="*/ 1953 w 3259"/>
                  <a:gd name="T35" fmla="*/ 519 h 3226"/>
                  <a:gd name="T36" fmla="*/ 2018 w 3259"/>
                  <a:gd name="T37" fmla="*/ 722 h 3226"/>
                  <a:gd name="T38" fmla="*/ 1991 w 3259"/>
                  <a:gd name="T39" fmla="*/ 993 h 3226"/>
                  <a:gd name="T40" fmla="*/ 2112 w 3259"/>
                  <a:gd name="T41" fmla="*/ 1215 h 3226"/>
                  <a:gd name="T42" fmla="*/ 2370 w 3259"/>
                  <a:gd name="T43" fmla="*/ 1232 h 3226"/>
                  <a:gd name="T44" fmla="*/ 2520 w 3259"/>
                  <a:gd name="T45" fmla="*/ 1033 h 3226"/>
                  <a:gd name="T46" fmla="*/ 2437 w 3259"/>
                  <a:gd name="T47" fmla="*/ 800 h 3226"/>
                  <a:gd name="T48" fmla="*/ 2385 w 3259"/>
                  <a:gd name="T49" fmla="*/ 594 h 3226"/>
                  <a:gd name="T50" fmla="*/ 2558 w 3259"/>
                  <a:gd name="T51" fmla="*/ 570 h 3226"/>
                  <a:gd name="T52" fmla="*/ 2674 w 3259"/>
                  <a:gd name="T53" fmla="*/ 645 h 3226"/>
                  <a:gd name="T54" fmla="*/ 2711 w 3259"/>
                  <a:gd name="T55" fmla="*/ 908 h 3226"/>
                  <a:gd name="T56" fmla="*/ 2743 w 3259"/>
                  <a:gd name="T57" fmla="*/ 1285 h 3226"/>
                  <a:gd name="T58" fmla="*/ 2753 w 3259"/>
                  <a:gd name="T59" fmla="*/ 1622 h 3226"/>
                  <a:gd name="T60" fmla="*/ 1318 w 3259"/>
                  <a:gd name="T61" fmla="*/ 3162 h 3226"/>
                  <a:gd name="T62" fmla="*/ 1116 w 3259"/>
                  <a:gd name="T63" fmla="*/ 3221 h 3226"/>
                  <a:gd name="T64" fmla="*/ 26 w 3259"/>
                  <a:gd name="T65" fmla="*/ 2181 h 3226"/>
                  <a:gd name="T66" fmla="*/ 26 w 3259"/>
                  <a:gd name="T67" fmla="*/ 1973 h 3226"/>
                  <a:gd name="T68" fmla="*/ 1540 w 3259"/>
                  <a:gd name="T69" fmla="*/ 517 h 3226"/>
                  <a:gd name="T70" fmla="*/ 2799 w 3259"/>
                  <a:gd name="T71" fmla="*/ 12 h 3226"/>
                  <a:gd name="T72" fmla="*/ 3130 w 3259"/>
                  <a:gd name="T73" fmla="*/ 220 h 3226"/>
                  <a:gd name="T74" fmla="*/ 3259 w 3259"/>
                  <a:gd name="T75" fmla="*/ 619 h 3226"/>
                  <a:gd name="T76" fmla="*/ 3197 w 3259"/>
                  <a:gd name="T77" fmla="*/ 1075 h 3226"/>
                  <a:gd name="T78" fmla="*/ 3087 w 3259"/>
                  <a:gd name="T79" fmla="*/ 1380 h 3226"/>
                  <a:gd name="T80" fmla="*/ 3022 w 3259"/>
                  <a:gd name="T81" fmla="*/ 1495 h 3226"/>
                  <a:gd name="T82" fmla="*/ 2901 w 3259"/>
                  <a:gd name="T83" fmla="*/ 1512 h 3226"/>
                  <a:gd name="T84" fmla="*/ 2868 w 3259"/>
                  <a:gd name="T85" fmla="*/ 1380 h 3226"/>
                  <a:gd name="T86" fmla="*/ 2925 w 3259"/>
                  <a:gd name="T87" fmla="*/ 1268 h 3226"/>
                  <a:gd name="T88" fmla="*/ 3024 w 3259"/>
                  <a:gd name="T89" fmla="*/ 974 h 3226"/>
                  <a:gd name="T90" fmla="*/ 3063 w 3259"/>
                  <a:gd name="T91" fmla="*/ 567 h 3226"/>
                  <a:gd name="T92" fmla="*/ 2925 w 3259"/>
                  <a:gd name="T93" fmla="*/ 282 h 3226"/>
                  <a:gd name="T94" fmla="*/ 2630 w 3259"/>
                  <a:gd name="T95" fmla="*/ 194 h 3226"/>
                  <a:gd name="T96" fmla="*/ 2360 w 3259"/>
                  <a:gd name="T97" fmla="*/ 356 h 3226"/>
                  <a:gd name="T98" fmla="*/ 2294 w 3259"/>
                  <a:gd name="T99" fmla="*/ 630 h 3226"/>
                  <a:gd name="T100" fmla="*/ 2335 w 3259"/>
                  <a:gd name="T101" fmla="*/ 890 h 3226"/>
                  <a:gd name="T102" fmla="*/ 2332 w 3259"/>
                  <a:gd name="T103" fmla="*/ 1054 h 3226"/>
                  <a:gd name="T104" fmla="*/ 2195 w 3259"/>
                  <a:gd name="T105" fmla="*/ 1067 h 3226"/>
                  <a:gd name="T106" fmla="*/ 2149 w 3259"/>
                  <a:gd name="T107" fmla="*/ 942 h 3226"/>
                  <a:gd name="T108" fmla="*/ 2108 w 3259"/>
                  <a:gd name="T109" fmla="*/ 701 h 3226"/>
                  <a:gd name="T110" fmla="*/ 2124 w 3259"/>
                  <a:gd name="T111" fmla="*/ 404 h 3226"/>
                  <a:gd name="T112" fmla="*/ 2354 w 3259"/>
                  <a:gd name="T113" fmla="*/ 99 h 3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9" h="3226">
                    <a:moveTo>
                      <a:pt x="1796" y="1373"/>
                    </a:moveTo>
                    <a:lnTo>
                      <a:pt x="1680" y="1486"/>
                    </a:lnTo>
                    <a:lnTo>
                      <a:pt x="1638" y="1461"/>
                    </a:lnTo>
                    <a:lnTo>
                      <a:pt x="1596" y="1440"/>
                    </a:lnTo>
                    <a:lnTo>
                      <a:pt x="1555" y="1426"/>
                    </a:lnTo>
                    <a:lnTo>
                      <a:pt x="1513" y="1416"/>
                    </a:lnTo>
                    <a:lnTo>
                      <a:pt x="1473" y="1413"/>
                    </a:lnTo>
                    <a:lnTo>
                      <a:pt x="1433" y="1414"/>
                    </a:lnTo>
                    <a:lnTo>
                      <a:pt x="1395" y="1421"/>
                    </a:lnTo>
                    <a:lnTo>
                      <a:pt x="1358" y="1432"/>
                    </a:lnTo>
                    <a:lnTo>
                      <a:pt x="1324" y="1449"/>
                    </a:lnTo>
                    <a:lnTo>
                      <a:pt x="1290" y="1470"/>
                    </a:lnTo>
                    <a:lnTo>
                      <a:pt x="1260" y="1498"/>
                    </a:lnTo>
                    <a:lnTo>
                      <a:pt x="1233" y="1527"/>
                    </a:lnTo>
                    <a:lnTo>
                      <a:pt x="1212" y="1558"/>
                    </a:lnTo>
                    <a:lnTo>
                      <a:pt x="1198" y="1590"/>
                    </a:lnTo>
                    <a:lnTo>
                      <a:pt x="1187" y="1623"/>
                    </a:lnTo>
                    <a:lnTo>
                      <a:pt x="1182" y="1659"/>
                    </a:lnTo>
                    <a:lnTo>
                      <a:pt x="1182" y="1694"/>
                    </a:lnTo>
                    <a:lnTo>
                      <a:pt x="1185" y="1732"/>
                    </a:lnTo>
                    <a:lnTo>
                      <a:pt x="1192" y="1770"/>
                    </a:lnTo>
                    <a:lnTo>
                      <a:pt x="1204" y="1808"/>
                    </a:lnTo>
                    <a:lnTo>
                      <a:pt x="1219" y="1849"/>
                    </a:lnTo>
                    <a:lnTo>
                      <a:pt x="1235" y="1891"/>
                    </a:lnTo>
                    <a:lnTo>
                      <a:pt x="1256" y="1933"/>
                    </a:lnTo>
                    <a:lnTo>
                      <a:pt x="1274" y="1971"/>
                    </a:lnTo>
                    <a:lnTo>
                      <a:pt x="1289" y="2005"/>
                    </a:lnTo>
                    <a:lnTo>
                      <a:pt x="1300" y="2036"/>
                    </a:lnTo>
                    <a:lnTo>
                      <a:pt x="1306" y="2064"/>
                    </a:lnTo>
                    <a:lnTo>
                      <a:pt x="1309" y="2089"/>
                    </a:lnTo>
                    <a:lnTo>
                      <a:pt x="1308" y="2111"/>
                    </a:lnTo>
                    <a:lnTo>
                      <a:pt x="1303" y="2132"/>
                    </a:lnTo>
                    <a:lnTo>
                      <a:pt x="1293" y="2150"/>
                    </a:lnTo>
                    <a:lnTo>
                      <a:pt x="1281" y="2166"/>
                    </a:lnTo>
                    <a:lnTo>
                      <a:pt x="1264" y="2179"/>
                    </a:lnTo>
                    <a:lnTo>
                      <a:pt x="1245" y="2187"/>
                    </a:lnTo>
                    <a:lnTo>
                      <a:pt x="1225" y="2191"/>
                    </a:lnTo>
                    <a:lnTo>
                      <a:pt x="1204" y="2190"/>
                    </a:lnTo>
                    <a:lnTo>
                      <a:pt x="1181" y="2185"/>
                    </a:lnTo>
                    <a:lnTo>
                      <a:pt x="1158" y="2176"/>
                    </a:lnTo>
                    <a:lnTo>
                      <a:pt x="1134" y="2162"/>
                    </a:lnTo>
                    <a:lnTo>
                      <a:pt x="1110" y="2144"/>
                    </a:lnTo>
                    <a:lnTo>
                      <a:pt x="1087" y="2124"/>
                    </a:lnTo>
                    <a:lnTo>
                      <a:pt x="1056" y="2089"/>
                    </a:lnTo>
                    <a:lnTo>
                      <a:pt x="1027" y="2053"/>
                    </a:lnTo>
                    <a:lnTo>
                      <a:pt x="1003" y="2016"/>
                    </a:lnTo>
                    <a:lnTo>
                      <a:pt x="983" y="1979"/>
                    </a:lnTo>
                    <a:lnTo>
                      <a:pt x="965" y="1942"/>
                    </a:lnTo>
                    <a:lnTo>
                      <a:pt x="950" y="1906"/>
                    </a:lnTo>
                    <a:lnTo>
                      <a:pt x="940" y="1872"/>
                    </a:lnTo>
                    <a:lnTo>
                      <a:pt x="761" y="1976"/>
                    </a:lnTo>
                    <a:lnTo>
                      <a:pt x="773" y="2008"/>
                    </a:lnTo>
                    <a:lnTo>
                      <a:pt x="788" y="2044"/>
                    </a:lnTo>
                    <a:lnTo>
                      <a:pt x="806" y="2080"/>
                    </a:lnTo>
                    <a:lnTo>
                      <a:pt x="829" y="2117"/>
                    </a:lnTo>
                    <a:lnTo>
                      <a:pt x="855" y="2156"/>
                    </a:lnTo>
                    <a:lnTo>
                      <a:pt x="884" y="2194"/>
                    </a:lnTo>
                    <a:lnTo>
                      <a:pt x="917" y="2231"/>
                    </a:lnTo>
                    <a:lnTo>
                      <a:pt x="800" y="2345"/>
                    </a:lnTo>
                    <a:lnTo>
                      <a:pt x="919" y="2464"/>
                    </a:lnTo>
                    <a:lnTo>
                      <a:pt x="1044" y="2340"/>
                    </a:lnTo>
                    <a:lnTo>
                      <a:pt x="1088" y="2368"/>
                    </a:lnTo>
                    <a:lnTo>
                      <a:pt x="1133" y="2390"/>
                    </a:lnTo>
                    <a:lnTo>
                      <a:pt x="1178" y="2405"/>
                    </a:lnTo>
                    <a:lnTo>
                      <a:pt x="1222" y="2415"/>
                    </a:lnTo>
                    <a:lnTo>
                      <a:pt x="1264" y="2419"/>
                    </a:lnTo>
                    <a:lnTo>
                      <a:pt x="1305" y="2418"/>
                    </a:lnTo>
                    <a:lnTo>
                      <a:pt x="1345" y="2411"/>
                    </a:lnTo>
                    <a:lnTo>
                      <a:pt x="1383" y="2399"/>
                    </a:lnTo>
                    <a:lnTo>
                      <a:pt x="1418" y="2382"/>
                    </a:lnTo>
                    <a:lnTo>
                      <a:pt x="1452" y="2360"/>
                    </a:lnTo>
                    <a:lnTo>
                      <a:pt x="1483" y="2333"/>
                    </a:lnTo>
                    <a:lnTo>
                      <a:pt x="1509" y="2305"/>
                    </a:lnTo>
                    <a:lnTo>
                      <a:pt x="1530" y="2276"/>
                    </a:lnTo>
                    <a:lnTo>
                      <a:pt x="1547" y="2247"/>
                    </a:lnTo>
                    <a:lnTo>
                      <a:pt x="1559" y="2216"/>
                    </a:lnTo>
                    <a:lnTo>
                      <a:pt x="1568" y="2185"/>
                    </a:lnTo>
                    <a:lnTo>
                      <a:pt x="1573" y="2152"/>
                    </a:lnTo>
                    <a:lnTo>
                      <a:pt x="1573" y="2116"/>
                    </a:lnTo>
                    <a:lnTo>
                      <a:pt x="1569" y="2079"/>
                    </a:lnTo>
                    <a:lnTo>
                      <a:pt x="1559" y="2039"/>
                    </a:lnTo>
                    <a:lnTo>
                      <a:pt x="1547" y="1998"/>
                    </a:lnTo>
                    <a:lnTo>
                      <a:pt x="1530" y="1953"/>
                    </a:lnTo>
                    <a:lnTo>
                      <a:pt x="1508" y="1906"/>
                    </a:lnTo>
                    <a:lnTo>
                      <a:pt x="1490" y="1867"/>
                    </a:lnTo>
                    <a:lnTo>
                      <a:pt x="1475" y="1831"/>
                    </a:lnTo>
                    <a:lnTo>
                      <a:pt x="1463" y="1799"/>
                    </a:lnTo>
                    <a:lnTo>
                      <a:pt x="1454" y="1771"/>
                    </a:lnTo>
                    <a:lnTo>
                      <a:pt x="1448" y="1746"/>
                    </a:lnTo>
                    <a:lnTo>
                      <a:pt x="1445" y="1723"/>
                    </a:lnTo>
                    <a:lnTo>
                      <a:pt x="1446" y="1704"/>
                    </a:lnTo>
                    <a:lnTo>
                      <a:pt x="1449" y="1688"/>
                    </a:lnTo>
                    <a:lnTo>
                      <a:pt x="1455" y="1673"/>
                    </a:lnTo>
                    <a:lnTo>
                      <a:pt x="1466" y="1661"/>
                    </a:lnTo>
                    <a:lnTo>
                      <a:pt x="1478" y="1650"/>
                    </a:lnTo>
                    <a:lnTo>
                      <a:pt x="1492" y="1642"/>
                    </a:lnTo>
                    <a:lnTo>
                      <a:pt x="1509" y="1637"/>
                    </a:lnTo>
                    <a:lnTo>
                      <a:pt x="1527" y="1636"/>
                    </a:lnTo>
                    <a:lnTo>
                      <a:pt x="1546" y="1638"/>
                    </a:lnTo>
                    <a:lnTo>
                      <a:pt x="1567" y="1644"/>
                    </a:lnTo>
                    <a:lnTo>
                      <a:pt x="1590" y="1656"/>
                    </a:lnTo>
                    <a:lnTo>
                      <a:pt x="1614" y="1672"/>
                    </a:lnTo>
                    <a:lnTo>
                      <a:pt x="1639" y="1695"/>
                    </a:lnTo>
                    <a:lnTo>
                      <a:pt x="1674" y="1733"/>
                    </a:lnTo>
                    <a:lnTo>
                      <a:pt x="1701" y="1768"/>
                    </a:lnTo>
                    <a:lnTo>
                      <a:pt x="1723" y="1802"/>
                    </a:lnTo>
                    <a:lnTo>
                      <a:pt x="1740" y="1834"/>
                    </a:lnTo>
                    <a:lnTo>
                      <a:pt x="1754" y="1863"/>
                    </a:lnTo>
                    <a:lnTo>
                      <a:pt x="1764" y="1889"/>
                    </a:lnTo>
                    <a:lnTo>
                      <a:pt x="1772" y="1909"/>
                    </a:lnTo>
                    <a:lnTo>
                      <a:pt x="1945" y="1811"/>
                    </a:lnTo>
                    <a:lnTo>
                      <a:pt x="1935" y="1785"/>
                    </a:lnTo>
                    <a:lnTo>
                      <a:pt x="1922" y="1756"/>
                    </a:lnTo>
                    <a:lnTo>
                      <a:pt x="1907" y="1727"/>
                    </a:lnTo>
                    <a:lnTo>
                      <a:pt x="1888" y="1696"/>
                    </a:lnTo>
                    <a:lnTo>
                      <a:pt x="1866" y="1664"/>
                    </a:lnTo>
                    <a:lnTo>
                      <a:pt x="1839" y="1631"/>
                    </a:lnTo>
                    <a:lnTo>
                      <a:pt x="1808" y="1595"/>
                    </a:lnTo>
                    <a:lnTo>
                      <a:pt x="1915" y="1490"/>
                    </a:lnTo>
                    <a:lnTo>
                      <a:pt x="1796" y="1373"/>
                    </a:lnTo>
                    <a:close/>
                    <a:moveTo>
                      <a:pt x="1691" y="513"/>
                    </a:moveTo>
                    <a:lnTo>
                      <a:pt x="1738" y="513"/>
                    </a:lnTo>
                    <a:lnTo>
                      <a:pt x="1787" y="514"/>
                    </a:lnTo>
                    <a:lnTo>
                      <a:pt x="1840" y="515"/>
                    </a:lnTo>
                    <a:lnTo>
                      <a:pt x="1896" y="517"/>
                    </a:lnTo>
                    <a:lnTo>
                      <a:pt x="1953" y="519"/>
                    </a:lnTo>
                    <a:lnTo>
                      <a:pt x="2010" y="522"/>
                    </a:lnTo>
                    <a:lnTo>
                      <a:pt x="2007" y="548"/>
                    </a:lnTo>
                    <a:lnTo>
                      <a:pt x="2005" y="575"/>
                    </a:lnTo>
                    <a:lnTo>
                      <a:pt x="2006" y="606"/>
                    </a:lnTo>
                    <a:lnTo>
                      <a:pt x="2008" y="643"/>
                    </a:lnTo>
                    <a:lnTo>
                      <a:pt x="2012" y="681"/>
                    </a:lnTo>
                    <a:lnTo>
                      <a:pt x="2018" y="722"/>
                    </a:lnTo>
                    <a:lnTo>
                      <a:pt x="2023" y="763"/>
                    </a:lnTo>
                    <a:lnTo>
                      <a:pt x="2030" y="805"/>
                    </a:lnTo>
                    <a:lnTo>
                      <a:pt x="2037" y="845"/>
                    </a:lnTo>
                    <a:lnTo>
                      <a:pt x="2018" y="879"/>
                    </a:lnTo>
                    <a:lnTo>
                      <a:pt x="2003" y="915"/>
                    </a:lnTo>
                    <a:lnTo>
                      <a:pt x="1995" y="954"/>
                    </a:lnTo>
                    <a:lnTo>
                      <a:pt x="1991" y="993"/>
                    </a:lnTo>
                    <a:lnTo>
                      <a:pt x="1995" y="1033"/>
                    </a:lnTo>
                    <a:lnTo>
                      <a:pt x="2002" y="1069"/>
                    </a:lnTo>
                    <a:lnTo>
                      <a:pt x="2016" y="1104"/>
                    </a:lnTo>
                    <a:lnTo>
                      <a:pt x="2035" y="1137"/>
                    </a:lnTo>
                    <a:lnTo>
                      <a:pt x="2057" y="1166"/>
                    </a:lnTo>
                    <a:lnTo>
                      <a:pt x="2083" y="1192"/>
                    </a:lnTo>
                    <a:lnTo>
                      <a:pt x="2112" y="1215"/>
                    </a:lnTo>
                    <a:lnTo>
                      <a:pt x="2145" y="1232"/>
                    </a:lnTo>
                    <a:lnTo>
                      <a:pt x="2181" y="1246"/>
                    </a:lnTo>
                    <a:lnTo>
                      <a:pt x="2217" y="1254"/>
                    </a:lnTo>
                    <a:lnTo>
                      <a:pt x="2257" y="1256"/>
                    </a:lnTo>
                    <a:lnTo>
                      <a:pt x="2296" y="1254"/>
                    </a:lnTo>
                    <a:lnTo>
                      <a:pt x="2334" y="1246"/>
                    </a:lnTo>
                    <a:lnTo>
                      <a:pt x="2370" y="1232"/>
                    </a:lnTo>
                    <a:lnTo>
                      <a:pt x="2403" y="1215"/>
                    </a:lnTo>
                    <a:lnTo>
                      <a:pt x="2432" y="1192"/>
                    </a:lnTo>
                    <a:lnTo>
                      <a:pt x="2458" y="1166"/>
                    </a:lnTo>
                    <a:lnTo>
                      <a:pt x="2480" y="1137"/>
                    </a:lnTo>
                    <a:lnTo>
                      <a:pt x="2499" y="1104"/>
                    </a:lnTo>
                    <a:lnTo>
                      <a:pt x="2512" y="1069"/>
                    </a:lnTo>
                    <a:lnTo>
                      <a:pt x="2520" y="1033"/>
                    </a:lnTo>
                    <a:lnTo>
                      <a:pt x="2523" y="993"/>
                    </a:lnTo>
                    <a:lnTo>
                      <a:pt x="2520" y="956"/>
                    </a:lnTo>
                    <a:lnTo>
                      <a:pt x="2513" y="919"/>
                    </a:lnTo>
                    <a:lnTo>
                      <a:pt x="2500" y="886"/>
                    </a:lnTo>
                    <a:lnTo>
                      <a:pt x="2482" y="855"/>
                    </a:lnTo>
                    <a:lnTo>
                      <a:pt x="2461" y="826"/>
                    </a:lnTo>
                    <a:lnTo>
                      <a:pt x="2437" y="800"/>
                    </a:lnTo>
                    <a:lnTo>
                      <a:pt x="2409" y="778"/>
                    </a:lnTo>
                    <a:lnTo>
                      <a:pt x="2403" y="742"/>
                    </a:lnTo>
                    <a:lnTo>
                      <a:pt x="2397" y="708"/>
                    </a:lnTo>
                    <a:lnTo>
                      <a:pt x="2393" y="675"/>
                    </a:lnTo>
                    <a:lnTo>
                      <a:pt x="2389" y="645"/>
                    </a:lnTo>
                    <a:lnTo>
                      <a:pt x="2386" y="618"/>
                    </a:lnTo>
                    <a:lnTo>
                      <a:pt x="2385" y="594"/>
                    </a:lnTo>
                    <a:lnTo>
                      <a:pt x="2384" y="575"/>
                    </a:lnTo>
                    <a:lnTo>
                      <a:pt x="2385" y="563"/>
                    </a:lnTo>
                    <a:lnTo>
                      <a:pt x="2386" y="550"/>
                    </a:lnTo>
                    <a:lnTo>
                      <a:pt x="2436" y="555"/>
                    </a:lnTo>
                    <a:lnTo>
                      <a:pt x="2485" y="560"/>
                    </a:lnTo>
                    <a:lnTo>
                      <a:pt x="2524" y="566"/>
                    </a:lnTo>
                    <a:lnTo>
                      <a:pt x="2558" y="570"/>
                    </a:lnTo>
                    <a:lnTo>
                      <a:pt x="2587" y="575"/>
                    </a:lnTo>
                    <a:lnTo>
                      <a:pt x="2610" y="581"/>
                    </a:lnTo>
                    <a:lnTo>
                      <a:pt x="2629" y="589"/>
                    </a:lnTo>
                    <a:lnTo>
                      <a:pt x="2644" y="598"/>
                    </a:lnTo>
                    <a:lnTo>
                      <a:pt x="2656" y="610"/>
                    </a:lnTo>
                    <a:lnTo>
                      <a:pt x="2666" y="626"/>
                    </a:lnTo>
                    <a:lnTo>
                      <a:pt x="2674" y="645"/>
                    </a:lnTo>
                    <a:lnTo>
                      <a:pt x="2680" y="668"/>
                    </a:lnTo>
                    <a:lnTo>
                      <a:pt x="2685" y="697"/>
                    </a:lnTo>
                    <a:lnTo>
                      <a:pt x="2690" y="730"/>
                    </a:lnTo>
                    <a:lnTo>
                      <a:pt x="2695" y="770"/>
                    </a:lnTo>
                    <a:lnTo>
                      <a:pt x="2700" y="813"/>
                    </a:lnTo>
                    <a:lnTo>
                      <a:pt x="2705" y="859"/>
                    </a:lnTo>
                    <a:lnTo>
                      <a:pt x="2711" y="908"/>
                    </a:lnTo>
                    <a:lnTo>
                      <a:pt x="2716" y="959"/>
                    </a:lnTo>
                    <a:lnTo>
                      <a:pt x="2721" y="1011"/>
                    </a:lnTo>
                    <a:lnTo>
                      <a:pt x="2726" y="1065"/>
                    </a:lnTo>
                    <a:lnTo>
                      <a:pt x="2731" y="1120"/>
                    </a:lnTo>
                    <a:lnTo>
                      <a:pt x="2736" y="1175"/>
                    </a:lnTo>
                    <a:lnTo>
                      <a:pt x="2740" y="1230"/>
                    </a:lnTo>
                    <a:lnTo>
                      <a:pt x="2743" y="1285"/>
                    </a:lnTo>
                    <a:lnTo>
                      <a:pt x="2747" y="1339"/>
                    </a:lnTo>
                    <a:lnTo>
                      <a:pt x="2749" y="1392"/>
                    </a:lnTo>
                    <a:lnTo>
                      <a:pt x="2752" y="1443"/>
                    </a:lnTo>
                    <a:lnTo>
                      <a:pt x="2754" y="1492"/>
                    </a:lnTo>
                    <a:lnTo>
                      <a:pt x="2754" y="1539"/>
                    </a:lnTo>
                    <a:lnTo>
                      <a:pt x="2754" y="1583"/>
                    </a:lnTo>
                    <a:lnTo>
                      <a:pt x="2753" y="1622"/>
                    </a:lnTo>
                    <a:lnTo>
                      <a:pt x="2752" y="1660"/>
                    </a:lnTo>
                    <a:lnTo>
                      <a:pt x="2748" y="1692"/>
                    </a:lnTo>
                    <a:lnTo>
                      <a:pt x="2744" y="1719"/>
                    </a:lnTo>
                    <a:lnTo>
                      <a:pt x="2739" y="1742"/>
                    </a:lnTo>
                    <a:lnTo>
                      <a:pt x="2733" y="1760"/>
                    </a:lnTo>
                    <a:lnTo>
                      <a:pt x="2725" y="1770"/>
                    </a:lnTo>
                    <a:lnTo>
                      <a:pt x="1318" y="3162"/>
                    </a:lnTo>
                    <a:lnTo>
                      <a:pt x="1293" y="3183"/>
                    </a:lnTo>
                    <a:lnTo>
                      <a:pt x="1267" y="3200"/>
                    </a:lnTo>
                    <a:lnTo>
                      <a:pt x="1238" y="3212"/>
                    </a:lnTo>
                    <a:lnTo>
                      <a:pt x="1208" y="3221"/>
                    </a:lnTo>
                    <a:lnTo>
                      <a:pt x="1178" y="3226"/>
                    </a:lnTo>
                    <a:lnTo>
                      <a:pt x="1146" y="3226"/>
                    </a:lnTo>
                    <a:lnTo>
                      <a:pt x="1116" y="3221"/>
                    </a:lnTo>
                    <a:lnTo>
                      <a:pt x="1086" y="3212"/>
                    </a:lnTo>
                    <a:lnTo>
                      <a:pt x="1057" y="3200"/>
                    </a:lnTo>
                    <a:lnTo>
                      <a:pt x="1030" y="3183"/>
                    </a:lnTo>
                    <a:lnTo>
                      <a:pt x="1005" y="3162"/>
                    </a:lnTo>
                    <a:lnTo>
                      <a:pt x="65" y="2232"/>
                    </a:lnTo>
                    <a:lnTo>
                      <a:pt x="43" y="2207"/>
                    </a:lnTo>
                    <a:lnTo>
                      <a:pt x="26" y="2181"/>
                    </a:lnTo>
                    <a:lnTo>
                      <a:pt x="14" y="2152"/>
                    </a:lnTo>
                    <a:lnTo>
                      <a:pt x="5" y="2123"/>
                    </a:lnTo>
                    <a:lnTo>
                      <a:pt x="0" y="2092"/>
                    </a:lnTo>
                    <a:lnTo>
                      <a:pt x="0" y="2061"/>
                    </a:lnTo>
                    <a:lnTo>
                      <a:pt x="5" y="2031"/>
                    </a:lnTo>
                    <a:lnTo>
                      <a:pt x="14" y="2002"/>
                    </a:lnTo>
                    <a:lnTo>
                      <a:pt x="26" y="1973"/>
                    </a:lnTo>
                    <a:lnTo>
                      <a:pt x="43" y="1946"/>
                    </a:lnTo>
                    <a:lnTo>
                      <a:pt x="65" y="1922"/>
                    </a:lnTo>
                    <a:lnTo>
                      <a:pt x="1471" y="531"/>
                    </a:lnTo>
                    <a:lnTo>
                      <a:pt x="1479" y="526"/>
                    </a:lnTo>
                    <a:lnTo>
                      <a:pt x="1494" y="523"/>
                    </a:lnTo>
                    <a:lnTo>
                      <a:pt x="1514" y="519"/>
                    </a:lnTo>
                    <a:lnTo>
                      <a:pt x="1540" y="517"/>
                    </a:lnTo>
                    <a:lnTo>
                      <a:pt x="1571" y="515"/>
                    </a:lnTo>
                    <a:lnTo>
                      <a:pt x="1607" y="514"/>
                    </a:lnTo>
                    <a:lnTo>
                      <a:pt x="1647" y="513"/>
                    </a:lnTo>
                    <a:lnTo>
                      <a:pt x="1691" y="513"/>
                    </a:lnTo>
                    <a:close/>
                    <a:moveTo>
                      <a:pt x="2679" y="0"/>
                    </a:moveTo>
                    <a:lnTo>
                      <a:pt x="2740" y="3"/>
                    </a:lnTo>
                    <a:lnTo>
                      <a:pt x="2799" y="12"/>
                    </a:lnTo>
                    <a:lnTo>
                      <a:pt x="2855" y="27"/>
                    </a:lnTo>
                    <a:lnTo>
                      <a:pt x="2909" y="47"/>
                    </a:lnTo>
                    <a:lnTo>
                      <a:pt x="2960" y="73"/>
                    </a:lnTo>
                    <a:lnTo>
                      <a:pt x="3008" y="103"/>
                    </a:lnTo>
                    <a:lnTo>
                      <a:pt x="3052" y="137"/>
                    </a:lnTo>
                    <a:lnTo>
                      <a:pt x="3093" y="177"/>
                    </a:lnTo>
                    <a:lnTo>
                      <a:pt x="3130" y="220"/>
                    </a:lnTo>
                    <a:lnTo>
                      <a:pt x="3163" y="268"/>
                    </a:lnTo>
                    <a:lnTo>
                      <a:pt x="3191" y="319"/>
                    </a:lnTo>
                    <a:lnTo>
                      <a:pt x="3215" y="373"/>
                    </a:lnTo>
                    <a:lnTo>
                      <a:pt x="3234" y="430"/>
                    </a:lnTo>
                    <a:lnTo>
                      <a:pt x="3248" y="491"/>
                    </a:lnTo>
                    <a:lnTo>
                      <a:pt x="3256" y="553"/>
                    </a:lnTo>
                    <a:lnTo>
                      <a:pt x="3259" y="619"/>
                    </a:lnTo>
                    <a:lnTo>
                      <a:pt x="3257" y="692"/>
                    </a:lnTo>
                    <a:lnTo>
                      <a:pt x="3253" y="761"/>
                    </a:lnTo>
                    <a:lnTo>
                      <a:pt x="3246" y="830"/>
                    </a:lnTo>
                    <a:lnTo>
                      <a:pt x="3236" y="895"/>
                    </a:lnTo>
                    <a:lnTo>
                      <a:pt x="3225" y="958"/>
                    </a:lnTo>
                    <a:lnTo>
                      <a:pt x="3212" y="1018"/>
                    </a:lnTo>
                    <a:lnTo>
                      <a:pt x="3197" y="1075"/>
                    </a:lnTo>
                    <a:lnTo>
                      <a:pt x="3183" y="1129"/>
                    </a:lnTo>
                    <a:lnTo>
                      <a:pt x="3166" y="1180"/>
                    </a:lnTo>
                    <a:lnTo>
                      <a:pt x="3150" y="1228"/>
                    </a:lnTo>
                    <a:lnTo>
                      <a:pt x="3133" y="1272"/>
                    </a:lnTo>
                    <a:lnTo>
                      <a:pt x="3117" y="1311"/>
                    </a:lnTo>
                    <a:lnTo>
                      <a:pt x="3102" y="1348"/>
                    </a:lnTo>
                    <a:lnTo>
                      <a:pt x="3087" y="1380"/>
                    </a:lnTo>
                    <a:lnTo>
                      <a:pt x="3073" y="1408"/>
                    </a:lnTo>
                    <a:lnTo>
                      <a:pt x="3061" y="1432"/>
                    </a:lnTo>
                    <a:lnTo>
                      <a:pt x="3050" y="1451"/>
                    </a:lnTo>
                    <a:lnTo>
                      <a:pt x="3043" y="1465"/>
                    </a:lnTo>
                    <a:lnTo>
                      <a:pt x="3037" y="1475"/>
                    </a:lnTo>
                    <a:lnTo>
                      <a:pt x="3034" y="1480"/>
                    </a:lnTo>
                    <a:lnTo>
                      <a:pt x="3022" y="1495"/>
                    </a:lnTo>
                    <a:lnTo>
                      <a:pt x="3006" y="1509"/>
                    </a:lnTo>
                    <a:lnTo>
                      <a:pt x="2989" y="1518"/>
                    </a:lnTo>
                    <a:lnTo>
                      <a:pt x="2971" y="1524"/>
                    </a:lnTo>
                    <a:lnTo>
                      <a:pt x="2951" y="1526"/>
                    </a:lnTo>
                    <a:lnTo>
                      <a:pt x="2935" y="1524"/>
                    </a:lnTo>
                    <a:lnTo>
                      <a:pt x="2918" y="1519"/>
                    </a:lnTo>
                    <a:lnTo>
                      <a:pt x="2901" y="1512"/>
                    </a:lnTo>
                    <a:lnTo>
                      <a:pt x="2883" y="1499"/>
                    </a:lnTo>
                    <a:lnTo>
                      <a:pt x="2869" y="1482"/>
                    </a:lnTo>
                    <a:lnTo>
                      <a:pt x="2860" y="1463"/>
                    </a:lnTo>
                    <a:lnTo>
                      <a:pt x="2856" y="1442"/>
                    </a:lnTo>
                    <a:lnTo>
                      <a:pt x="2855" y="1422"/>
                    </a:lnTo>
                    <a:lnTo>
                      <a:pt x="2859" y="1401"/>
                    </a:lnTo>
                    <a:lnTo>
                      <a:pt x="2868" y="1380"/>
                    </a:lnTo>
                    <a:lnTo>
                      <a:pt x="2870" y="1378"/>
                    </a:lnTo>
                    <a:lnTo>
                      <a:pt x="2875" y="1370"/>
                    </a:lnTo>
                    <a:lnTo>
                      <a:pt x="2881" y="1358"/>
                    </a:lnTo>
                    <a:lnTo>
                      <a:pt x="2890" y="1342"/>
                    </a:lnTo>
                    <a:lnTo>
                      <a:pt x="2900" y="1321"/>
                    </a:lnTo>
                    <a:lnTo>
                      <a:pt x="2912" y="1297"/>
                    </a:lnTo>
                    <a:lnTo>
                      <a:pt x="2925" y="1268"/>
                    </a:lnTo>
                    <a:lnTo>
                      <a:pt x="2939" y="1236"/>
                    </a:lnTo>
                    <a:lnTo>
                      <a:pt x="2953" y="1200"/>
                    </a:lnTo>
                    <a:lnTo>
                      <a:pt x="2968" y="1162"/>
                    </a:lnTo>
                    <a:lnTo>
                      <a:pt x="2983" y="1119"/>
                    </a:lnTo>
                    <a:lnTo>
                      <a:pt x="2997" y="1073"/>
                    </a:lnTo>
                    <a:lnTo>
                      <a:pt x="3010" y="1025"/>
                    </a:lnTo>
                    <a:lnTo>
                      <a:pt x="3024" y="974"/>
                    </a:lnTo>
                    <a:lnTo>
                      <a:pt x="3035" y="920"/>
                    </a:lnTo>
                    <a:lnTo>
                      <a:pt x="3045" y="864"/>
                    </a:lnTo>
                    <a:lnTo>
                      <a:pt x="3053" y="806"/>
                    </a:lnTo>
                    <a:lnTo>
                      <a:pt x="3061" y="746"/>
                    </a:lnTo>
                    <a:lnTo>
                      <a:pt x="3064" y="683"/>
                    </a:lnTo>
                    <a:lnTo>
                      <a:pt x="3066" y="619"/>
                    </a:lnTo>
                    <a:lnTo>
                      <a:pt x="3063" y="567"/>
                    </a:lnTo>
                    <a:lnTo>
                      <a:pt x="3057" y="517"/>
                    </a:lnTo>
                    <a:lnTo>
                      <a:pt x="3044" y="470"/>
                    </a:lnTo>
                    <a:lnTo>
                      <a:pt x="3028" y="425"/>
                    </a:lnTo>
                    <a:lnTo>
                      <a:pt x="3008" y="385"/>
                    </a:lnTo>
                    <a:lnTo>
                      <a:pt x="2984" y="346"/>
                    </a:lnTo>
                    <a:lnTo>
                      <a:pt x="2957" y="312"/>
                    </a:lnTo>
                    <a:lnTo>
                      <a:pt x="2925" y="282"/>
                    </a:lnTo>
                    <a:lnTo>
                      <a:pt x="2890" y="255"/>
                    </a:lnTo>
                    <a:lnTo>
                      <a:pt x="2854" y="233"/>
                    </a:lnTo>
                    <a:lnTo>
                      <a:pt x="2814" y="215"/>
                    </a:lnTo>
                    <a:lnTo>
                      <a:pt x="2771" y="202"/>
                    </a:lnTo>
                    <a:lnTo>
                      <a:pt x="2725" y="194"/>
                    </a:lnTo>
                    <a:lnTo>
                      <a:pt x="2679" y="191"/>
                    </a:lnTo>
                    <a:lnTo>
                      <a:pt x="2630" y="194"/>
                    </a:lnTo>
                    <a:lnTo>
                      <a:pt x="2583" y="203"/>
                    </a:lnTo>
                    <a:lnTo>
                      <a:pt x="2539" y="217"/>
                    </a:lnTo>
                    <a:lnTo>
                      <a:pt x="2496" y="236"/>
                    </a:lnTo>
                    <a:lnTo>
                      <a:pt x="2457" y="260"/>
                    </a:lnTo>
                    <a:lnTo>
                      <a:pt x="2421" y="288"/>
                    </a:lnTo>
                    <a:lnTo>
                      <a:pt x="2389" y="320"/>
                    </a:lnTo>
                    <a:lnTo>
                      <a:pt x="2360" y="356"/>
                    </a:lnTo>
                    <a:lnTo>
                      <a:pt x="2336" y="395"/>
                    </a:lnTo>
                    <a:lnTo>
                      <a:pt x="2317" y="437"/>
                    </a:lnTo>
                    <a:lnTo>
                      <a:pt x="2303" y="480"/>
                    </a:lnTo>
                    <a:lnTo>
                      <a:pt x="2294" y="527"/>
                    </a:lnTo>
                    <a:lnTo>
                      <a:pt x="2291" y="575"/>
                    </a:lnTo>
                    <a:lnTo>
                      <a:pt x="2292" y="600"/>
                    </a:lnTo>
                    <a:lnTo>
                      <a:pt x="2294" y="630"/>
                    </a:lnTo>
                    <a:lnTo>
                      <a:pt x="2298" y="663"/>
                    </a:lnTo>
                    <a:lnTo>
                      <a:pt x="2304" y="700"/>
                    </a:lnTo>
                    <a:lnTo>
                      <a:pt x="2309" y="738"/>
                    </a:lnTo>
                    <a:lnTo>
                      <a:pt x="2315" y="778"/>
                    </a:lnTo>
                    <a:lnTo>
                      <a:pt x="2323" y="816"/>
                    </a:lnTo>
                    <a:lnTo>
                      <a:pt x="2329" y="855"/>
                    </a:lnTo>
                    <a:lnTo>
                      <a:pt x="2335" y="890"/>
                    </a:lnTo>
                    <a:lnTo>
                      <a:pt x="2342" y="922"/>
                    </a:lnTo>
                    <a:lnTo>
                      <a:pt x="2348" y="950"/>
                    </a:lnTo>
                    <a:lnTo>
                      <a:pt x="2352" y="973"/>
                    </a:lnTo>
                    <a:lnTo>
                      <a:pt x="2354" y="996"/>
                    </a:lnTo>
                    <a:lnTo>
                      <a:pt x="2351" y="1017"/>
                    </a:lnTo>
                    <a:lnTo>
                      <a:pt x="2344" y="1037"/>
                    </a:lnTo>
                    <a:lnTo>
                      <a:pt x="2332" y="1054"/>
                    </a:lnTo>
                    <a:lnTo>
                      <a:pt x="2316" y="1069"/>
                    </a:lnTo>
                    <a:lnTo>
                      <a:pt x="2298" y="1080"/>
                    </a:lnTo>
                    <a:lnTo>
                      <a:pt x="2277" y="1088"/>
                    </a:lnTo>
                    <a:lnTo>
                      <a:pt x="2254" y="1089"/>
                    </a:lnTo>
                    <a:lnTo>
                      <a:pt x="2233" y="1086"/>
                    </a:lnTo>
                    <a:lnTo>
                      <a:pt x="2213" y="1078"/>
                    </a:lnTo>
                    <a:lnTo>
                      <a:pt x="2195" y="1067"/>
                    </a:lnTo>
                    <a:lnTo>
                      <a:pt x="2181" y="1052"/>
                    </a:lnTo>
                    <a:lnTo>
                      <a:pt x="2170" y="1034"/>
                    </a:lnTo>
                    <a:lnTo>
                      <a:pt x="2163" y="1013"/>
                    </a:lnTo>
                    <a:lnTo>
                      <a:pt x="2161" y="1004"/>
                    </a:lnTo>
                    <a:lnTo>
                      <a:pt x="2158" y="988"/>
                    </a:lnTo>
                    <a:lnTo>
                      <a:pt x="2153" y="967"/>
                    </a:lnTo>
                    <a:lnTo>
                      <a:pt x="2149" y="942"/>
                    </a:lnTo>
                    <a:lnTo>
                      <a:pt x="2143" y="913"/>
                    </a:lnTo>
                    <a:lnTo>
                      <a:pt x="2138" y="881"/>
                    </a:lnTo>
                    <a:lnTo>
                      <a:pt x="2131" y="846"/>
                    </a:lnTo>
                    <a:lnTo>
                      <a:pt x="2125" y="811"/>
                    </a:lnTo>
                    <a:lnTo>
                      <a:pt x="2119" y="775"/>
                    </a:lnTo>
                    <a:lnTo>
                      <a:pt x="2113" y="737"/>
                    </a:lnTo>
                    <a:lnTo>
                      <a:pt x="2108" y="701"/>
                    </a:lnTo>
                    <a:lnTo>
                      <a:pt x="2104" y="666"/>
                    </a:lnTo>
                    <a:lnTo>
                      <a:pt x="2101" y="632"/>
                    </a:lnTo>
                    <a:lnTo>
                      <a:pt x="2099" y="602"/>
                    </a:lnTo>
                    <a:lnTo>
                      <a:pt x="2098" y="575"/>
                    </a:lnTo>
                    <a:lnTo>
                      <a:pt x="2101" y="516"/>
                    </a:lnTo>
                    <a:lnTo>
                      <a:pt x="2109" y="460"/>
                    </a:lnTo>
                    <a:lnTo>
                      <a:pt x="2124" y="404"/>
                    </a:lnTo>
                    <a:lnTo>
                      <a:pt x="2144" y="351"/>
                    </a:lnTo>
                    <a:lnTo>
                      <a:pt x="2168" y="302"/>
                    </a:lnTo>
                    <a:lnTo>
                      <a:pt x="2197" y="254"/>
                    </a:lnTo>
                    <a:lnTo>
                      <a:pt x="2230" y="209"/>
                    </a:lnTo>
                    <a:lnTo>
                      <a:pt x="2268" y="168"/>
                    </a:lnTo>
                    <a:lnTo>
                      <a:pt x="2309" y="132"/>
                    </a:lnTo>
                    <a:lnTo>
                      <a:pt x="2354" y="99"/>
                    </a:lnTo>
                    <a:lnTo>
                      <a:pt x="2401" y="70"/>
                    </a:lnTo>
                    <a:lnTo>
                      <a:pt x="2453" y="46"/>
                    </a:lnTo>
                    <a:lnTo>
                      <a:pt x="2506" y="26"/>
                    </a:lnTo>
                    <a:lnTo>
                      <a:pt x="2561" y="11"/>
                    </a:lnTo>
                    <a:lnTo>
                      <a:pt x="2619" y="3"/>
                    </a:lnTo>
                    <a:lnTo>
                      <a:pt x="26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white"/>
                  </a:solidFill>
                  <a:ea typeface="Heiti TC Light"/>
                  <a:cs typeface="Heiti TC Light"/>
                </a:endParaRPr>
              </a:p>
            </p:txBody>
          </p:sp>
        </p:grpSp>
        <p:sp>
          <p:nvSpPr>
            <p:cNvPr id="65" name="Rectangle 64"/>
            <p:cNvSpPr/>
            <p:nvPr/>
          </p:nvSpPr>
          <p:spPr>
            <a:xfrm>
              <a:off x="5448143" y="4927685"/>
              <a:ext cx="1239526" cy="861774"/>
            </a:xfrm>
            <a:prstGeom prst="rect">
              <a:avLst/>
            </a:prstGeom>
          </p:spPr>
          <p:txBody>
            <a:bodyPr wrap="square">
              <a:spAutoFit/>
            </a:bodyPr>
            <a:lstStyle/>
            <a:p>
              <a:pPr algn="ctr" defTabSz="685783">
                <a:buClr>
                  <a:srgbClr val="404040"/>
                </a:buClr>
                <a:buSzPct val="100000"/>
              </a:pPr>
              <a:r>
                <a:rPr lang="zh-TW" altLang="en-US" sz="1100" b="1" cap="all" dirty="0" smtClean="0">
                  <a:solidFill>
                    <a:prstClr val="white"/>
                  </a:solidFill>
                  <a:ea typeface="Heiti TC Light"/>
                  <a:cs typeface="Heiti TC Light"/>
                  <a:sym typeface="Century Gothic"/>
                </a:rPr>
                <a:t>優惠價格</a:t>
              </a:r>
              <a:endParaRPr lang="en-US" sz="1100" b="1" cap="all" dirty="0" smtClean="0">
                <a:solidFill>
                  <a:prstClr val="white"/>
                </a:solidFill>
                <a:ea typeface="Heiti TC Light"/>
                <a:cs typeface="Heiti TC Light"/>
                <a:sym typeface="Century Gothic"/>
              </a:endParaRPr>
            </a:p>
            <a:p>
              <a:pPr algn="ctr" defTabSz="685783">
                <a:buClr>
                  <a:srgbClr val="404040"/>
                </a:buClr>
                <a:buSzPct val="100000"/>
              </a:pPr>
              <a:r>
                <a:rPr lang="en-US" sz="1100" b="1" cap="all" dirty="0" smtClean="0">
                  <a:solidFill>
                    <a:prstClr val="white"/>
                  </a:solidFill>
                  <a:ea typeface="Heiti TC Light"/>
                  <a:cs typeface="Heiti TC Light"/>
                  <a:sym typeface="Century Gothic"/>
                </a:rPr>
                <a:t>Better </a:t>
              </a:r>
              <a:r>
                <a:rPr lang="en-US" sz="1400" b="1" cap="all" dirty="0">
                  <a:solidFill>
                    <a:prstClr val="white"/>
                  </a:solidFill>
                  <a:ea typeface="Heiti TC Light"/>
                  <a:cs typeface="Heiti TC Light"/>
                  <a:sym typeface="Century Gothic"/>
                </a:rPr>
                <a:t>Prices</a:t>
              </a:r>
            </a:p>
          </p:txBody>
        </p:sp>
      </p:grpSp>
      <p:grpSp>
        <p:nvGrpSpPr>
          <p:cNvPr id="70" name="Group 69"/>
          <p:cNvGrpSpPr/>
          <p:nvPr/>
        </p:nvGrpSpPr>
        <p:grpSpPr>
          <a:xfrm>
            <a:off x="4975731" y="2835284"/>
            <a:ext cx="1047720" cy="1392305"/>
            <a:chOff x="6687668" y="3927980"/>
            <a:chExt cx="1396959" cy="1856407"/>
          </a:xfrm>
        </p:grpSpPr>
        <p:grpSp>
          <p:nvGrpSpPr>
            <p:cNvPr id="53" name="Group 52"/>
            <p:cNvGrpSpPr/>
            <p:nvPr/>
          </p:nvGrpSpPr>
          <p:grpSpPr>
            <a:xfrm>
              <a:off x="6874971" y="3927980"/>
              <a:ext cx="914400" cy="914400"/>
              <a:chOff x="6794547" y="3869569"/>
              <a:chExt cx="703386" cy="711298"/>
            </a:xfrm>
          </p:grpSpPr>
          <p:sp>
            <p:nvSpPr>
              <p:cNvPr id="52" name="Oval 51"/>
              <p:cNvSpPr/>
              <p:nvPr/>
            </p:nvSpPr>
            <p:spPr>
              <a:xfrm>
                <a:off x="6794547" y="3869569"/>
                <a:ext cx="703386" cy="711298"/>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b="1">
                  <a:solidFill>
                    <a:prstClr val="white"/>
                  </a:solidFill>
                  <a:ea typeface="Heiti TC Light"/>
                  <a:cs typeface="Heiti TC Light"/>
                </a:endParaRPr>
              </a:p>
            </p:txBody>
          </p:sp>
          <p:grpSp>
            <p:nvGrpSpPr>
              <p:cNvPr id="39" name="Group 4"/>
              <p:cNvGrpSpPr>
                <a:grpSpLocks noChangeAspect="1"/>
              </p:cNvGrpSpPr>
              <p:nvPr/>
            </p:nvGrpSpPr>
            <p:grpSpPr bwMode="auto">
              <a:xfrm>
                <a:off x="6924998" y="4013853"/>
                <a:ext cx="442484" cy="422730"/>
                <a:chOff x="-633" y="1403"/>
                <a:chExt cx="784" cy="749"/>
              </a:xfrm>
              <a:solidFill>
                <a:schemeClr val="bg1"/>
              </a:solidFill>
            </p:grpSpPr>
            <p:sp>
              <p:nvSpPr>
                <p:cNvPr id="42" name="Freeform 6"/>
                <p:cNvSpPr>
                  <a:spLocks/>
                </p:cNvSpPr>
                <p:nvPr/>
              </p:nvSpPr>
              <p:spPr bwMode="auto">
                <a:xfrm>
                  <a:off x="-534" y="1403"/>
                  <a:ext cx="176" cy="176"/>
                </a:xfrm>
                <a:custGeom>
                  <a:avLst/>
                  <a:gdLst>
                    <a:gd name="T0" fmla="*/ 440 w 879"/>
                    <a:gd name="T1" fmla="*/ 0 h 879"/>
                    <a:gd name="T2" fmla="*/ 494 w 879"/>
                    <a:gd name="T3" fmla="*/ 2 h 879"/>
                    <a:gd name="T4" fmla="*/ 548 w 879"/>
                    <a:gd name="T5" fmla="*/ 13 h 879"/>
                    <a:gd name="T6" fmla="*/ 598 w 879"/>
                    <a:gd name="T7" fmla="*/ 28 h 879"/>
                    <a:gd name="T8" fmla="*/ 646 w 879"/>
                    <a:gd name="T9" fmla="*/ 51 h 879"/>
                    <a:gd name="T10" fmla="*/ 691 w 879"/>
                    <a:gd name="T11" fmla="*/ 78 h 879"/>
                    <a:gd name="T12" fmla="*/ 731 w 879"/>
                    <a:gd name="T13" fmla="*/ 111 h 879"/>
                    <a:gd name="T14" fmla="*/ 768 w 879"/>
                    <a:gd name="T15" fmla="*/ 148 h 879"/>
                    <a:gd name="T16" fmla="*/ 801 w 879"/>
                    <a:gd name="T17" fmla="*/ 188 h 879"/>
                    <a:gd name="T18" fmla="*/ 828 w 879"/>
                    <a:gd name="T19" fmla="*/ 232 h 879"/>
                    <a:gd name="T20" fmla="*/ 849 w 879"/>
                    <a:gd name="T21" fmla="*/ 280 h 879"/>
                    <a:gd name="T22" fmla="*/ 866 w 879"/>
                    <a:gd name="T23" fmla="*/ 331 h 879"/>
                    <a:gd name="T24" fmla="*/ 876 w 879"/>
                    <a:gd name="T25" fmla="*/ 383 h 879"/>
                    <a:gd name="T26" fmla="*/ 879 w 879"/>
                    <a:gd name="T27" fmla="*/ 439 h 879"/>
                    <a:gd name="T28" fmla="*/ 876 w 879"/>
                    <a:gd name="T29" fmla="*/ 494 h 879"/>
                    <a:gd name="T30" fmla="*/ 866 w 879"/>
                    <a:gd name="T31" fmla="*/ 548 h 879"/>
                    <a:gd name="T32" fmla="*/ 849 w 879"/>
                    <a:gd name="T33" fmla="*/ 598 h 879"/>
                    <a:gd name="T34" fmla="*/ 828 w 879"/>
                    <a:gd name="T35" fmla="*/ 646 h 879"/>
                    <a:gd name="T36" fmla="*/ 801 w 879"/>
                    <a:gd name="T37" fmla="*/ 691 h 879"/>
                    <a:gd name="T38" fmla="*/ 768 w 879"/>
                    <a:gd name="T39" fmla="*/ 731 h 879"/>
                    <a:gd name="T40" fmla="*/ 731 w 879"/>
                    <a:gd name="T41" fmla="*/ 768 h 879"/>
                    <a:gd name="T42" fmla="*/ 691 w 879"/>
                    <a:gd name="T43" fmla="*/ 800 h 879"/>
                    <a:gd name="T44" fmla="*/ 646 w 879"/>
                    <a:gd name="T45" fmla="*/ 828 h 879"/>
                    <a:gd name="T46" fmla="*/ 598 w 879"/>
                    <a:gd name="T47" fmla="*/ 849 h 879"/>
                    <a:gd name="T48" fmla="*/ 548 w 879"/>
                    <a:gd name="T49" fmla="*/ 866 h 879"/>
                    <a:gd name="T50" fmla="*/ 494 w 879"/>
                    <a:gd name="T51" fmla="*/ 875 h 879"/>
                    <a:gd name="T52" fmla="*/ 440 w 879"/>
                    <a:gd name="T53" fmla="*/ 879 h 879"/>
                    <a:gd name="T54" fmla="*/ 385 w 879"/>
                    <a:gd name="T55" fmla="*/ 875 h 879"/>
                    <a:gd name="T56" fmla="*/ 331 w 879"/>
                    <a:gd name="T57" fmla="*/ 866 h 879"/>
                    <a:gd name="T58" fmla="*/ 280 w 879"/>
                    <a:gd name="T59" fmla="*/ 849 h 879"/>
                    <a:gd name="T60" fmla="*/ 232 w 879"/>
                    <a:gd name="T61" fmla="*/ 828 h 879"/>
                    <a:gd name="T62" fmla="*/ 188 w 879"/>
                    <a:gd name="T63" fmla="*/ 800 h 879"/>
                    <a:gd name="T64" fmla="*/ 148 w 879"/>
                    <a:gd name="T65" fmla="*/ 768 h 879"/>
                    <a:gd name="T66" fmla="*/ 111 w 879"/>
                    <a:gd name="T67" fmla="*/ 731 h 879"/>
                    <a:gd name="T68" fmla="*/ 79 w 879"/>
                    <a:gd name="T69" fmla="*/ 691 h 879"/>
                    <a:gd name="T70" fmla="*/ 51 w 879"/>
                    <a:gd name="T71" fmla="*/ 646 h 879"/>
                    <a:gd name="T72" fmla="*/ 29 w 879"/>
                    <a:gd name="T73" fmla="*/ 598 h 879"/>
                    <a:gd name="T74" fmla="*/ 13 w 879"/>
                    <a:gd name="T75" fmla="*/ 548 h 879"/>
                    <a:gd name="T76" fmla="*/ 3 w 879"/>
                    <a:gd name="T77" fmla="*/ 494 h 879"/>
                    <a:gd name="T78" fmla="*/ 0 w 879"/>
                    <a:gd name="T79" fmla="*/ 439 h 879"/>
                    <a:gd name="T80" fmla="*/ 3 w 879"/>
                    <a:gd name="T81" fmla="*/ 383 h 879"/>
                    <a:gd name="T82" fmla="*/ 13 w 879"/>
                    <a:gd name="T83" fmla="*/ 331 h 879"/>
                    <a:gd name="T84" fmla="*/ 29 w 879"/>
                    <a:gd name="T85" fmla="*/ 280 h 879"/>
                    <a:gd name="T86" fmla="*/ 51 w 879"/>
                    <a:gd name="T87" fmla="*/ 232 h 879"/>
                    <a:gd name="T88" fmla="*/ 79 w 879"/>
                    <a:gd name="T89" fmla="*/ 188 h 879"/>
                    <a:gd name="T90" fmla="*/ 111 w 879"/>
                    <a:gd name="T91" fmla="*/ 148 h 879"/>
                    <a:gd name="T92" fmla="*/ 148 w 879"/>
                    <a:gd name="T93" fmla="*/ 111 h 879"/>
                    <a:gd name="T94" fmla="*/ 188 w 879"/>
                    <a:gd name="T95" fmla="*/ 78 h 879"/>
                    <a:gd name="T96" fmla="*/ 232 w 879"/>
                    <a:gd name="T97" fmla="*/ 51 h 879"/>
                    <a:gd name="T98" fmla="*/ 280 w 879"/>
                    <a:gd name="T99" fmla="*/ 28 h 879"/>
                    <a:gd name="T100" fmla="*/ 331 w 879"/>
                    <a:gd name="T101" fmla="*/ 13 h 879"/>
                    <a:gd name="T102" fmla="*/ 385 w 879"/>
                    <a:gd name="T103" fmla="*/ 2 h 879"/>
                    <a:gd name="T104" fmla="*/ 440 w 879"/>
                    <a:gd name="T10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9" h="879">
                      <a:moveTo>
                        <a:pt x="440" y="0"/>
                      </a:moveTo>
                      <a:lnTo>
                        <a:pt x="494" y="2"/>
                      </a:lnTo>
                      <a:lnTo>
                        <a:pt x="548" y="13"/>
                      </a:lnTo>
                      <a:lnTo>
                        <a:pt x="598" y="28"/>
                      </a:lnTo>
                      <a:lnTo>
                        <a:pt x="646" y="51"/>
                      </a:lnTo>
                      <a:lnTo>
                        <a:pt x="691" y="78"/>
                      </a:lnTo>
                      <a:lnTo>
                        <a:pt x="731" y="111"/>
                      </a:lnTo>
                      <a:lnTo>
                        <a:pt x="768" y="148"/>
                      </a:lnTo>
                      <a:lnTo>
                        <a:pt x="801" y="188"/>
                      </a:lnTo>
                      <a:lnTo>
                        <a:pt x="828" y="232"/>
                      </a:lnTo>
                      <a:lnTo>
                        <a:pt x="849" y="280"/>
                      </a:lnTo>
                      <a:lnTo>
                        <a:pt x="866" y="331"/>
                      </a:lnTo>
                      <a:lnTo>
                        <a:pt x="876" y="383"/>
                      </a:lnTo>
                      <a:lnTo>
                        <a:pt x="879" y="439"/>
                      </a:lnTo>
                      <a:lnTo>
                        <a:pt x="876" y="494"/>
                      </a:lnTo>
                      <a:lnTo>
                        <a:pt x="866" y="548"/>
                      </a:lnTo>
                      <a:lnTo>
                        <a:pt x="849" y="598"/>
                      </a:lnTo>
                      <a:lnTo>
                        <a:pt x="828" y="646"/>
                      </a:lnTo>
                      <a:lnTo>
                        <a:pt x="801" y="691"/>
                      </a:lnTo>
                      <a:lnTo>
                        <a:pt x="768" y="731"/>
                      </a:lnTo>
                      <a:lnTo>
                        <a:pt x="731" y="768"/>
                      </a:lnTo>
                      <a:lnTo>
                        <a:pt x="691" y="800"/>
                      </a:lnTo>
                      <a:lnTo>
                        <a:pt x="646" y="828"/>
                      </a:lnTo>
                      <a:lnTo>
                        <a:pt x="598" y="849"/>
                      </a:lnTo>
                      <a:lnTo>
                        <a:pt x="548" y="866"/>
                      </a:lnTo>
                      <a:lnTo>
                        <a:pt x="494" y="875"/>
                      </a:lnTo>
                      <a:lnTo>
                        <a:pt x="440" y="879"/>
                      </a:lnTo>
                      <a:lnTo>
                        <a:pt x="385" y="875"/>
                      </a:lnTo>
                      <a:lnTo>
                        <a:pt x="331" y="866"/>
                      </a:lnTo>
                      <a:lnTo>
                        <a:pt x="280" y="849"/>
                      </a:lnTo>
                      <a:lnTo>
                        <a:pt x="232" y="828"/>
                      </a:lnTo>
                      <a:lnTo>
                        <a:pt x="188" y="800"/>
                      </a:lnTo>
                      <a:lnTo>
                        <a:pt x="148" y="768"/>
                      </a:lnTo>
                      <a:lnTo>
                        <a:pt x="111" y="731"/>
                      </a:lnTo>
                      <a:lnTo>
                        <a:pt x="79" y="691"/>
                      </a:lnTo>
                      <a:lnTo>
                        <a:pt x="51" y="646"/>
                      </a:lnTo>
                      <a:lnTo>
                        <a:pt x="29" y="598"/>
                      </a:lnTo>
                      <a:lnTo>
                        <a:pt x="13" y="548"/>
                      </a:lnTo>
                      <a:lnTo>
                        <a:pt x="3" y="494"/>
                      </a:lnTo>
                      <a:lnTo>
                        <a:pt x="0" y="439"/>
                      </a:lnTo>
                      <a:lnTo>
                        <a:pt x="3" y="383"/>
                      </a:lnTo>
                      <a:lnTo>
                        <a:pt x="13" y="331"/>
                      </a:lnTo>
                      <a:lnTo>
                        <a:pt x="29" y="280"/>
                      </a:lnTo>
                      <a:lnTo>
                        <a:pt x="51" y="232"/>
                      </a:lnTo>
                      <a:lnTo>
                        <a:pt x="79" y="188"/>
                      </a:lnTo>
                      <a:lnTo>
                        <a:pt x="111" y="148"/>
                      </a:lnTo>
                      <a:lnTo>
                        <a:pt x="148" y="111"/>
                      </a:lnTo>
                      <a:lnTo>
                        <a:pt x="188" y="78"/>
                      </a:lnTo>
                      <a:lnTo>
                        <a:pt x="232" y="51"/>
                      </a:lnTo>
                      <a:lnTo>
                        <a:pt x="280" y="28"/>
                      </a:lnTo>
                      <a:lnTo>
                        <a:pt x="331" y="13"/>
                      </a:lnTo>
                      <a:lnTo>
                        <a:pt x="385" y="2"/>
                      </a:lnTo>
                      <a:lnTo>
                        <a:pt x="4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white"/>
                    </a:solidFill>
                    <a:ea typeface="Heiti TC Light"/>
                    <a:cs typeface="Heiti TC Light"/>
                  </a:endParaRPr>
                </a:p>
              </p:txBody>
            </p:sp>
            <p:sp>
              <p:nvSpPr>
                <p:cNvPr id="43" name="Freeform 7"/>
                <p:cNvSpPr>
                  <a:spLocks/>
                </p:cNvSpPr>
                <p:nvPr/>
              </p:nvSpPr>
              <p:spPr bwMode="auto">
                <a:xfrm>
                  <a:off x="-547" y="1581"/>
                  <a:ext cx="342" cy="568"/>
                </a:xfrm>
                <a:custGeom>
                  <a:avLst/>
                  <a:gdLst>
                    <a:gd name="T0" fmla="*/ 448 w 1709"/>
                    <a:gd name="T1" fmla="*/ 3 h 2837"/>
                    <a:gd name="T2" fmla="*/ 492 w 1709"/>
                    <a:gd name="T3" fmla="*/ 11 h 2837"/>
                    <a:gd name="T4" fmla="*/ 544 w 1709"/>
                    <a:gd name="T5" fmla="*/ 25 h 2837"/>
                    <a:gd name="T6" fmla="*/ 665 w 1709"/>
                    <a:gd name="T7" fmla="*/ 90 h 2837"/>
                    <a:gd name="T8" fmla="*/ 760 w 1709"/>
                    <a:gd name="T9" fmla="*/ 189 h 2837"/>
                    <a:gd name="T10" fmla="*/ 846 w 1709"/>
                    <a:gd name="T11" fmla="*/ 305 h 2837"/>
                    <a:gd name="T12" fmla="*/ 953 w 1709"/>
                    <a:gd name="T13" fmla="*/ 440 h 2837"/>
                    <a:gd name="T14" fmla="*/ 1045 w 1709"/>
                    <a:gd name="T15" fmla="*/ 533 h 2837"/>
                    <a:gd name="T16" fmla="*/ 1133 w 1709"/>
                    <a:gd name="T17" fmla="*/ 588 h 2837"/>
                    <a:gd name="T18" fmla="*/ 1228 w 1709"/>
                    <a:gd name="T19" fmla="*/ 607 h 2837"/>
                    <a:gd name="T20" fmla="*/ 1339 w 1709"/>
                    <a:gd name="T21" fmla="*/ 592 h 2837"/>
                    <a:gd name="T22" fmla="*/ 1477 w 1709"/>
                    <a:gd name="T23" fmla="*/ 547 h 2837"/>
                    <a:gd name="T24" fmla="*/ 1566 w 1709"/>
                    <a:gd name="T25" fmla="*/ 538 h 2837"/>
                    <a:gd name="T26" fmla="*/ 1645 w 1709"/>
                    <a:gd name="T27" fmla="*/ 573 h 2837"/>
                    <a:gd name="T28" fmla="*/ 1697 w 1709"/>
                    <a:gd name="T29" fmla="*/ 645 h 2837"/>
                    <a:gd name="T30" fmla="*/ 1707 w 1709"/>
                    <a:gd name="T31" fmla="*/ 734 h 2837"/>
                    <a:gd name="T32" fmla="*/ 1671 w 1709"/>
                    <a:gd name="T33" fmla="*/ 813 h 2837"/>
                    <a:gd name="T34" fmla="*/ 1600 w 1709"/>
                    <a:gd name="T35" fmla="*/ 866 h 2837"/>
                    <a:gd name="T36" fmla="*/ 1402 w 1709"/>
                    <a:gd name="T37" fmla="*/ 926 h 2837"/>
                    <a:gd name="T38" fmla="*/ 1230 w 1709"/>
                    <a:gd name="T39" fmla="*/ 944 h 2837"/>
                    <a:gd name="T40" fmla="*/ 1071 w 1709"/>
                    <a:gd name="T41" fmla="*/ 924 h 2837"/>
                    <a:gd name="T42" fmla="*/ 931 w 1709"/>
                    <a:gd name="T43" fmla="*/ 865 h 2837"/>
                    <a:gd name="T44" fmla="*/ 808 w 1709"/>
                    <a:gd name="T45" fmla="*/ 777 h 2837"/>
                    <a:gd name="T46" fmla="*/ 1158 w 1709"/>
                    <a:gd name="T47" fmla="*/ 1257 h 2837"/>
                    <a:gd name="T48" fmla="*/ 1262 w 1709"/>
                    <a:gd name="T49" fmla="*/ 1287 h 2837"/>
                    <a:gd name="T50" fmla="*/ 1336 w 1709"/>
                    <a:gd name="T51" fmla="*/ 1364 h 2837"/>
                    <a:gd name="T52" fmla="*/ 1495 w 1709"/>
                    <a:gd name="T53" fmla="*/ 2612 h 2837"/>
                    <a:gd name="T54" fmla="*/ 1478 w 1709"/>
                    <a:gd name="T55" fmla="*/ 2715 h 2837"/>
                    <a:gd name="T56" fmla="*/ 1415 w 1709"/>
                    <a:gd name="T57" fmla="*/ 2796 h 2837"/>
                    <a:gd name="T58" fmla="*/ 1317 w 1709"/>
                    <a:gd name="T59" fmla="*/ 2836 h 2837"/>
                    <a:gd name="T60" fmla="*/ 1229 w 1709"/>
                    <a:gd name="T61" fmla="*/ 2826 h 2837"/>
                    <a:gd name="T62" fmla="*/ 1148 w 1709"/>
                    <a:gd name="T63" fmla="*/ 2775 h 2837"/>
                    <a:gd name="T64" fmla="*/ 1101 w 1709"/>
                    <a:gd name="T65" fmla="*/ 2692 h 2837"/>
                    <a:gd name="T66" fmla="*/ 436 w 1709"/>
                    <a:gd name="T67" fmla="*/ 1661 h 2837"/>
                    <a:gd name="T68" fmla="*/ 320 w 1709"/>
                    <a:gd name="T69" fmla="*/ 1655 h 2837"/>
                    <a:gd name="T70" fmla="*/ 200 w 1709"/>
                    <a:gd name="T71" fmla="*/ 1616 h 2837"/>
                    <a:gd name="T72" fmla="*/ 98 w 1709"/>
                    <a:gd name="T73" fmla="*/ 1544 h 2837"/>
                    <a:gd name="T74" fmla="*/ 28 w 1709"/>
                    <a:gd name="T75" fmla="*/ 1445 h 2837"/>
                    <a:gd name="T76" fmla="*/ 0 w 1709"/>
                    <a:gd name="T77" fmla="*/ 1322 h 2837"/>
                    <a:gd name="T78" fmla="*/ 13 w 1709"/>
                    <a:gd name="T79" fmla="*/ 265 h 2837"/>
                    <a:gd name="T80" fmla="*/ 70 w 1709"/>
                    <a:gd name="T81" fmla="*/ 158 h 2837"/>
                    <a:gd name="T82" fmla="*/ 161 w 1709"/>
                    <a:gd name="T83" fmla="*/ 77 h 2837"/>
                    <a:gd name="T84" fmla="*/ 269 w 1709"/>
                    <a:gd name="T85" fmla="*/ 23 h 2837"/>
                    <a:gd name="T86" fmla="*/ 310 w 1709"/>
                    <a:gd name="T87" fmla="*/ 12 h 2837"/>
                    <a:gd name="T88" fmla="*/ 348 w 1709"/>
                    <a:gd name="T89" fmla="*/ 5 h 2837"/>
                    <a:gd name="T90" fmla="*/ 407 w 1709"/>
                    <a:gd name="T91" fmla="*/ 0 h 2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9" h="2837">
                      <a:moveTo>
                        <a:pt x="407" y="0"/>
                      </a:moveTo>
                      <a:lnTo>
                        <a:pt x="428" y="0"/>
                      </a:lnTo>
                      <a:lnTo>
                        <a:pt x="448" y="3"/>
                      </a:lnTo>
                      <a:lnTo>
                        <a:pt x="466" y="5"/>
                      </a:lnTo>
                      <a:lnTo>
                        <a:pt x="480" y="8"/>
                      </a:lnTo>
                      <a:lnTo>
                        <a:pt x="492" y="11"/>
                      </a:lnTo>
                      <a:lnTo>
                        <a:pt x="500" y="12"/>
                      </a:lnTo>
                      <a:lnTo>
                        <a:pt x="503" y="13"/>
                      </a:lnTo>
                      <a:lnTo>
                        <a:pt x="544" y="25"/>
                      </a:lnTo>
                      <a:lnTo>
                        <a:pt x="586" y="43"/>
                      </a:lnTo>
                      <a:lnTo>
                        <a:pt x="627" y="63"/>
                      </a:lnTo>
                      <a:lnTo>
                        <a:pt x="665" y="90"/>
                      </a:lnTo>
                      <a:lnTo>
                        <a:pt x="700" y="118"/>
                      </a:lnTo>
                      <a:lnTo>
                        <a:pt x="733" y="152"/>
                      </a:lnTo>
                      <a:lnTo>
                        <a:pt x="760" y="189"/>
                      </a:lnTo>
                      <a:lnTo>
                        <a:pt x="761" y="191"/>
                      </a:lnTo>
                      <a:lnTo>
                        <a:pt x="805" y="251"/>
                      </a:lnTo>
                      <a:lnTo>
                        <a:pt x="846" y="305"/>
                      </a:lnTo>
                      <a:lnTo>
                        <a:pt x="884" y="355"/>
                      </a:lnTo>
                      <a:lnTo>
                        <a:pt x="919" y="399"/>
                      </a:lnTo>
                      <a:lnTo>
                        <a:pt x="953" y="440"/>
                      </a:lnTo>
                      <a:lnTo>
                        <a:pt x="985" y="476"/>
                      </a:lnTo>
                      <a:lnTo>
                        <a:pt x="1015" y="507"/>
                      </a:lnTo>
                      <a:lnTo>
                        <a:pt x="1045" y="533"/>
                      </a:lnTo>
                      <a:lnTo>
                        <a:pt x="1074" y="556"/>
                      </a:lnTo>
                      <a:lnTo>
                        <a:pt x="1104" y="573"/>
                      </a:lnTo>
                      <a:lnTo>
                        <a:pt x="1133" y="588"/>
                      </a:lnTo>
                      <a:lnTo>
                        <a:pt x="1164" y="598"/>
                      </a:lnTo>
                      <a:lnTo>
                        <a:pt x="1195" y="604"/>
                      </a:lnTo>
                      <a:lnTo>
                        <a:pt x="1228" y="607"/>
                      </a:lnTo>
                      <a:lnTo>
                        <a:pt x="1262" y="606"/>
                      </a:lnTo>
                      <a:lnTo>
                        <a:pt x="1299" y="601"/>
                      </a:lnTo>
                      <a:lnTo>
                        <a:pt x="1339" y="592"/>
                      </a:lnTo>
                      <a:lnTo>
                        <a:pt x="1382" y="581"/>
                      </a:lnTo>
                      <a:lnTo>
                        <a:pt x="1427" y="565"/>
                      </a:lnTo>
                      <a:lnTo>
                        <a:pt x="1477" y="547"/>
                      </a:lnTo>
                      <a:lnTo>
                        <a:pt x="1507" y="539"/>
                      </a:lnTo>
                      <a:lnTo>
                        <a:pt x="1536" y="535"/>
                      </a:lnTo>
                      <a:lnTo>
                        <a:pt x="1566" y="538"/>
                      </a:lnTo>
                      <a:lnTo>
                        <a:pt x="1594" y="545"/>
                      </a:lnTo>
                      <a:lnTo>
                        <a:pt x="1621" y="557"/>
                      </a:lnTo>
                      <a:lnTo>
                        <a:pt x="1645" y="573"/>
                      </a:lnTo>
                      <a:lnTo>
                        <a:pt x="1666" y="594"/>
                      </a:lnTo>
                      <a:lnTo>
                        <a:pt x="1684" y="617"/>
                      </a:lnTo>
                      <a:lnTo>
                        <a:pt x="1697" y="645"/>
                      </a:lnTo>
                      <a:lnTo>
                        <a:pt x="1705" y="675"/>
                      </a:lnTo>
                      <a:lnTo>
                        <a:pt x="1709" y="704"/>
                      </a:lnTo>
                      <a:lnTo>
                        <a:pt x="1707" y="734"/>
                      </a:lnTo>
                      <a:lnTo>
                        <a:pt x="1700" y="763"/>
                      </a:lnTo>
                      <a:lnTo>
                        <a:pt x="1688" y="789"/>
                      </a:lnTo>
                      <a:lnTo>
                        <a:pt x="1671" y="813"/>
                      </a:lnTo>
                      <a:lnTo>
                        <a:pt x="1651" y="834"/>
                      </a:lnTo>
                      <a:lnTo>
                        <a:pt x="1627" y="852"/>
                      </a:lnTo>
                      <a:lnTo>
                        <a:pt x="1600" y="866"/>
                      </a:lnTo>
                      <a:lnTo>
                        <a:pt x="1530" y="890"/>
                      </a:lnTo>
                      <a:lnTo>
                        <a:pt x="1464" y="911"/>
                      </a:lnTo>
                      <a:lnTo>
                        <a:pt x="1402" y="926"/>
                      </a:lnTo>
                      <a:lnTo>
                        <a:pt x="1342" y="936"/>
                      </a:lnTo>
                      <a:lnTo>
                        <a:pt x="1285" y="943"/>
                      </a:lnTo>
                      <a:lnTo>
                        <a:pt x="1230" y="944"/>
                      </a:lnTo>
                      <a:lnTo>
                        <a:pt x="1174" y="942"/>
                      </a:lnTo>
                      <a:lnTo>
                        <a:pt x="1121" y="936"/>
                      </a:lnTo>
                      <a:lnTo>
                        <a:pt x="1071" y="924"/>
                      </a:lnTo>
                      <a:lnTo>
                        <a:pt x="1022" y="908"/>
                      </a:lnTo>
                      <a:lnTo>
                        <a:pt x="975" y="889"/>
                      </a:lnTo>
                      <a:lnTo>
                        <a:pt x="931" y="865"/>
                      </a:lnTo>
                      <a:lnTo>
                        <a:pt x="889" y="839"/>
                      </a:lnTo>
                      <a:lnTo>
                        <a:pt x="847" y="809"/>
                      </a:lnTo>
                      <a:lnTo>
                        <a:pt x="808" y="777"/>
                      </a:lnTo>
                      <a:lnTo>
                        <a:pt x="808" y="1257"/>
                      </a:lnTo>
                      <a:lnTo>
                        <a:pt x="1158" y="1257"/>
                      </a:lnTo>
                      <a:lnTo>
                        <a:pt x="1158" y="1257"/>
                      </a:lnTo>
                      <a:lnTo>
                        <a:pt x="1195" y="1261"/>
                      </a:lnTo>
                      <a:lnTo>
                        <a:pt x="1230" y="1270"/>
                      </a:lnTo>
                      <a:lnTo>
                        <a:pt x="1262" y="1287"/>
                      </a:lnTo>
                      <a:lnTo>
                        <a:pt x="1291" y="1308"/>
                      </a:lnTo>
                      <a:lnTo>
                        <a:pt x="1316" y="1335"/>
                      </a:lnTo>
                      <a:lnTo>
                        <a:pt x="1336" y="1364"/>
                      </a:lnTo>
                      <a:lnTo>
                        <a:pt x="1351" y="1399"/>
                      </a:lnTo>
                      <a:lnTo>
                        <a:pt x="1358" y="1436"/>
                      </a:lnTo>
                      <a:lnTo>
                        <a:pt x="1495" y="2612"/>
                      </a:lnTo>
                      <a:lnTo>
                        <a:pt x="1495" y="2648"/>
                      </a:lnTo>
                      <a:lnTo>
                        <a:pt x="1490" y="2683"/>
                      </a:lnTo>
                      <a:lnTo>
                        <a:pt x="1478" y="2715"/>
                      </a:lnTo>
                      <a:lnTo>
                        <a:pt x="1463" y="2746"/>
                      </a:lnTo>
                      <a:lnTo>
                        <a:pt x="1441" y="2773"/>
                      </a:lnTo>
                      <a:lnTo>
                        <a:pt x="1415" y="2796"/>
                      </a:lnTo>
                      <a:lnTo>
                        <a:pt x="1385" y="2814"/>
                      </a:lnTo>
                      <a:lnTo>
                        <a:pt x="1353" y="2827"/>
                      </a:lnTo>
                      <a:lnTo>
                        <a:pt x="1317" y="2836"/>
                      </a:lnTo>
                      <a:lnTo>
                        <a:pt x="1293" y="2837"/>
                      </a:lnTo>
                      <a:lnTo>
                        <a:pt x="1260" y="2835"/>
                      </a:lnTo>
                      <a:lnTo>
                        <a:pt x="1229" y="2826"/>
                      </a:lnTo>
                      <a:lnTo>
                        <a:pt x="1199" y="2813"/>
                      </a:lnTo>
                      <a:lnTo>
                        <a:pt x="1172" y="2796"/>
                      </a:lnTo>
                      <a:lnTo>
                        <a:pt x="1148" y="2775"/>
                      </a:lnTo>
                      <a:lnTo>
                        <a:pt x="1128" y="2750"/>
                      </a:lnTo>
                      <a:lnTo>
                        <a:pt x="1111" y="2723"/>
                      </a:lnTo>
                      <a:lnTo>
                        <a:pt x="1101" y="2692"/>
                      </a:lnTo>
                      <a:lnTo>
                        <a:pt x="1093" y="2658"/>
                      </a:lnTo>
                      <a:lnTo>
                        <a:pt x="978" y="1661"/>
                      </a:lnTo>
                      <a:lnTo>
                        <a:pt x="436" y="1661"/>
                      </a:lnTo>
                      <a:lnTo>
                        <a:pt x="404" y="1664"/>
                      </a:lnTo>
                      <a:lnTo>
                        <a:pt x="362" y="1661"/>
                      </a:lnTo>
                      <a:lnTo>
                        <a:pt x="320" y="1655"/>
                      </a:lnTo>
                      <a:lnTo>
                        <a:pt x="280" y="1646"/>
                      </a:lnTo>
                      <a:lnTo>
                        <a:pt x="239" y="1633"/>
                      </a:lnTo>
                      <a:lnTo>
                        <a:pt x="200" y="1616"/>
                      </a:lnTo>
                      <a:lnTo>
                        <a:pt x="163" y="1596"/>
                      </a:lnTo>
                      <a:lnTo>
                        <a:pt x="130" y="1572"/>
                      </a:lnTo>
                      <a:lnTo>
                        <a:pt x="98" y="1544"/>
                      </a:lnTo>
                      <a:lnTo>
                        <a:pt x="70" y="1515"/>
                      </a:lnTo>
                      <a:lnTo>
                        <a:pt x="47" y="1481"/>
                      </a:lnTo>
                      <a:lnTo>
                        <a:pt x="28" y="1445"/>
                      </a:lnTo>
                      <a:lnTo>
                        <a:pt x="13" y="1407"/>
                      </a:lnTo>
                      <a:lnTo>
                        <a:pt x="4" y="1366"/>
                      </a:lnTo>
                      <a:lnTo>
                        <a:pt x="0" y="1322"/>
                      </a:lnTo>
                      <a:lnTo>
                        <a:pt x="0" y="351"/>
                      </a:lnTo>
                      <a:lnTo>
                        <a:pt x="4" y="307"/>
                      </a:lnTo>
                      <a:lnTo>
                        <a:pt x="13" y="265"/>
                      </a:lnTo>
                      <a:lnTo>
                        <a:pt x="28" y="227"/>
                      </a:lnTo>
                      <a:lnTo>
                        <a:pt x="47" y="191"/>
                      </a:lnTo>
                      <a:lnTo>
                        <a:pt x="70" y="158"/>
                      </a:lnTo>
                      <a:lnTo>
                        <a:pt x="98" y="128"/>
                      </a:lnTo>
                      <a:lnTo>
                        <a:pt x="128" y="100"/>
                      </a:lnTo>
                      <a:lnTo>
                        <a:pt x="161" y="77"/>
                      </a:lnTo>
                      <a:lnTo>
                        <a:pt x="195" y="55"/>
                      </a:lnTo>
                      <a:lnTo>
                        <a:pt x="232" y="37"/>
                      </a:lnTo>
                      <a:lnTo>
                        <a:pt x="269" y="23"/>
                      </a:lnTo>
                      <a:lnTo>
                        <a:pt x="306" y="12"/>
                      </a:lnTo>
                      <a:lnTo>
                        <a:pt x="307" y="12"/>
                      </a:lnTo>
                      <a:lnTo>
                        <a:pt x="310" y="12"/>
                      </a:lnTo>
                      <a:lnTo>
                        <a:pt x="319" y="10"/>
                      </a:lnTo>
                      <a:lnTo>
                        <a:pt x="331" y="9"/>
                      </a:lnTo>
                      <a:lnTo>
                        <a:pt x="348" y="5"/>
                      </a:lnTo>
                      <a:lnTo>
                        <a:pt x="367" y="4"/>
                      </a:lnTo>
                      <a:lnTo>
                        <a:pt x="387" y="2"/>
                      </a:lnTo>
                      <a:lnTo>
                        <a:pt x="4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white"/>
                    </a:solidFill>
                    <a:ea typeface="Heiti TC Light"/>
                    <a:cs typeface="Heiti TC Light"/>
                  </a:endParaRPr>
                </a:p>
              </p:txBody>
            </p:sp>
            <p:sp>
              <p:nvSpPr>
                <p:cNvPr id="44" name="Freeform 8"/>
                <p:cNvSpPr>
                  <a:spLocks/>
                </p:cNvSpPr>
                <p:nvPr/>
              </p:nvSpPr>
              <p:spPr bwMode="auto">
                <a:xfrm>
                  <a:off x="-633" y="1620"/>
                  <a:ext cx="271" cy="532"/>
                </a:xfrm>
                <a:custGeom>
                  <a:avLst/>
                  <a:gdLst>
                    <a:gd name="T0" fmla="*/ 205 w 1355"/>
                    <a:gd name="T1" fmla="*/ 4 h 2661"/>
                    <a:gd name="T2" fmla="*/ 267 w 1355"/>
                    <a:gd name="T3" fmla="*/ 30 h 2661"/>
                    <a:gd name="T4" fmla="*/ 312 w 1355"/>
                    <a:gd name="T5" fmla="*/ 77 h 2661"/>
                    <a:gd name="T6" fmla="*/ 338 w 1355"/>
                    <a:gd name="T7" fmla="*/ 137 h 2661"/>
                    <a:gd name="T8" fmla="*/ 342 w 1355"/>
                    <a:gd name="T9" fmla="*/ 1527 h 2661"/>
                    <a:gd name="T10" fmla="*/ 1219 w 1355"/>
                    <a:gd name="T11" fmla="*/ 1530 h 2661"/>
                    <a:gd name="T12" fmla="*/ 1280 w 1355"/>
                    <a:gd name="T13" fmla="*/ 1555 h 2661"/>
                    <a:gd name="T14" fmla="*/ 1327 w 1355"/>
                    <a:gd name="T15" fmla="*/ 1602 h 2661"/>
                    <a:gd name="T16" fmla="*/ 1352 w 1355"/>
                    <a:gd name="T17" fmla="*/ 1662 h 2661"/>
                    <a:gd name="T18" fmla="*/ 1353 w 1355"/>
                    <a:gd name="T19" fmla="*/ 1729 h 2661"/>
                    <a:gd name="T20" fmla="*/ 1331 w 1355"/>
                    <a:gd name="T21" fmla="*/ 1785 h 2661"/>
                    <a:gd name="T22" fmla="*/ 1291 w 1355"/>
                    <a:gd name="T23" fmla="*/ 1830 h 2661"/>
                    <a:gd name="T24" fmla="*/ 1287 w 1355"/>
                    <a:gd name="T25" fmla="*/ 1891 h 2661"/>
                    <a:gd name="T26" fmla="*/ 1312 w 1355"/>
                    <a:gd name="T27" fmla="*/ 1989 h 2661"/>
                    <a:gd name="T28" fmla="*/ 1316 w 1355"/>
                    <a:gd name="T29" fmla="*/ 2518 h 2661"/>
                    <a:gd name="T30" fmla="*/ 1304 w 1355"/>
                    <a:gd name="T31" fmla="*/ 2573 h 2661"/>
                    <a:gd name="T32" fmla="*/ 1274 w 1355"/>
                    <a:gd name="T33" fmla="*/ 2619 h 2661"/>
                    <a:gd name="T34" fmla="*/ 1229 w 1355"/>
                    <a:gd name="T35" fmla="*/ 2649 h 2661"/>
                    <a:gd name="T36" fmla="*/ 1173 w 1355"/>
                    <a:gd name="T37" fmla="*/ 2661 h 2661"/>
                    <a:gd name="T38" fmla="*/ 1117 w 1355"/>
                    <a:gd name="T39" fmla="*/ 2649 h 2661"/>
                    <a:gd name="T40" fmla="*/ 1072 w 1355"/>
                    <a:gd name="T41" fmla="*/ 2619 h 2661"/>
                    <a:gd name="T42" fmla="*/ 1041 w 1355"/>
                    <a:gd name="T43" fmla="*/ 2573 h 2661"/>
                    <a:gd name="T44" fmla="*/ 1030 w 1355"/>
                    <a:gd name="T45" fmla="*/ 2518 h 2661"/>
                    <a:gd name="T46" fmla="*/ 1027 w 1355"/>
                    <a:gd name="T47" fmla="*/ 2013 h 2661"/>
                    <a:gd name="T48" fmla="*/ 1004 w 1355"/>
                    <a:gd name="T49" fmla="*/ 1967 h 2661"/>
                    <a:gd name="T50" fmla="*/ 965 w 1355"/>
                    <a:gd name="T51" fmla="*/ 1935 h 2661"/>
                    <a:gd name="T52" fmla="*/ 913 w 1355"/>
                    <a:gd name="T53" fmla="*/ 1923 h 2661"/>
                    <a:gd name="T54" fmla="*/ 408 w 1355"/>
                    <a:gd name="T55" fmla="*/ 1926 h 2661"/>
                    <a:gd name="T56" fmla="*/ 362 w 1355"/>
                    <a:gd name="T57" fmla="*/ 1948 h 2661"/>
                    <a:gd name="T58" fmla="*/ 331 w 1355"/>
                    <a:gd name="T59" fmla="*/ 1989 h 2661"/>
                    <a:gd name="T60" fmla="*/ 319 w 1355"/>
                    <a:gd name="T61" fmla="*/ 2040 h 2661"/>
                    <a:gd name="T62" fmla="*/ 316 w 1355"/>
                    <a:gd name="T63" fmla="*/ 2546 h 2661"/>
                    <a:gd name="T64" fmla="*/ 294 w 1355"/>
                    <a:gd name="T65" fmla="*/ 2598 h 2661"/>
                    <a:gd name="T66" fmla="*/ 256 w 1355"/>
                    <a:gd name="T67" fmla="*/ 2636 h 2661"/>
                    <a:gd name="T68" fmla="*/ 205 w 1355"/>
                    <a:gd name="T69" fmla="*/ 2657 h 2661"/>
                    <a:gd name="T70" fmla="*/ 146 w 1355"/>
                    <a:gd name="T71" fmla="*/ 2657 h 2661"/>
                    <a:gd name="T72" fmla="*/ 95 w 1355"/>
                    <a:gd name="T73" fmla="*/ 2636 h 2661"/>
                    <a:gd name="T74" fmla="*/ 57 w 1355"/>
                    <a:gd name="T75" fmla="*/ 2598 h 2661"/>
                    <a:gd name="T76" fmla="*/ 36 w 1355"/>
                    <a:gd name="T77" fmla="*/ 2546 h 2661"/>
                    <a:gd name="T78" fmla="*/ 32 w 1355"/>
                    <a:gd name="T79" fmla="*/ 2040 h 2661"/>
                    <a:gd name="T80" fmla="*/ 46 w 1355"/>
                    <a:gd name="T81" fmla="*/ 1938 h 2661"/>
                    <a:gd name="T82" fmla="*/ 83 w 1355"/>
                    <a:gd name="T83" fmla="*/ 1843 h 2661"/>
                    <a:gd name="T84" fmla="*/ 39 w 1355"/>
                    <a:gd name="T85" fmla="*/ 1806 h 2661"/>
                    <a:gd name="T86" fmla="*/ 11 w 1355"/>
                    <a:gd name="T87" fmla="*/ 1756 h 2661"/>
                    <a:gd name="T88" fmla="*/ 0 w 1355"/>
                    <a:gd name="T89" fmla="*/ 1697 h 2661"/>
                    <a:gd name="T90" fmla="*/ 4 w 1355"/>
                    <a:gd name="T91" fmla="*/ 137 h 2661"/>
                    <a:gd name="T92" fmla="*/ 29 w 1355"/>
                    <a:gd name="T93" fmla="*/ 77 h 2661"/>
                    <a:gd name="T94" fmla="*/ 75 w 1355"/>
                    <a:gd name="T95" fmla="*/ 30 h 2661"/>
                    <a:gd name="T96" fmla="*/ 136 w 1355"/>
                    <a:gd name="T97" fmla="*/ 4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5" h="2661">
                      <a:moveTo>
                        <a:pt x="170" y="0"/>
                      </a:moveTo>
                      <a:lnTo>
                        <a:pt x="205" y="4"/>
                      </a:lnTo>
                      <a:lnTo>
                        <a:pt x="237" y="15"/>
                      </a:lnTo>
                      <a:lnTo>
                        <a:pt x="267" y="30"/>
                      </a:lnTo>
                      <a:lnTo>
                        <a:pt x="292" y="50"/>
                      </a:lnTo>
                      <a:lnTo>
                        <a:pt x="312" y="77"/>
                      </a:lnTo>
                      <a:lnTo>
                        <a:pt x="328" y="105"/>
                      </a:lnTo>
                      <a:lnTo>
                        <a:pt x="338" y="137"/>
                      </a:lnTo>
                      <a:lnTo>
                        <a:pt x="342" y="172"/>
                      </a:lnTo>
                      <a:lnTo>
                        <a:pt x="342" y="1527"/>
                      </a:lnTo>
                      <a:lnTo>
                        <a:pt x="1185" y="1527"/>
                      </a:lnTo>
                      <a:lnTo>
                        <a:pt x="1219" y="1530"/>
                      </a:lnTo>
                      <a:lnTo>
                        <a:pt x="1252" y="1540"/>
                      </a:lnTo>
                      <a:lnTo>
                        <a:pt x="1280" y="1555"/>
                      </a:lnTo>
                      <a:lnTo>
                        <a:pt x="1305" y="1577"/>
                      </a:lnTo>
                      <a:lnTo>
                        <a:pt x="1327" y="1602"/>
                      </a:lnTo>
                      <a:lnTo>
                        <a:pt x="1342" y="1630"/>
                      </a:lnTo>
                      <a:lnTo>
                        <a:pt x="1352" y="1662"/>
                      </a:lnTo>
                      <a:lnTo>
                        <a:pt x="1355" y="1697"/>
                      </a:lnTo>
                      <a:lnTo>
                        <a:pt x="1353" y="1729"/>
                      </a:lnTo>
                      <a:lnTo>
                        <a:pt x="1345" y="1759"/>
                      </a:lnTo>
                      <a:lnTo>
                        <a:pt x="1331" y="1785"/>
                      </a:lnTo>
                      <a:lnTo>
                        <a:pt x="1314" y="1810"/>
                      </a:lnTo>
                      <a:lnTo>
                        <a:pt x="1291" y="1830"/>
                      </a:lnTo>
                      <a:lnTo>
                        <a:pt x="1266" y="1847"/>
                      </a:lnTo>
                      <a:lnTo>
                        <a:pt x="1287" y="1891"/>
                      </a:lnTo>
                      <a:lnTo>
                        <a:pt x="1303" y="1939"/>
                      </a:lnTo>
                      <a:lnTo>
                        <a:pt x="1312" y="1989"/>
                      </a:lnTo>
                      <a:lnTo>
                        <a:pt x="1316" y="2040"/>
                      </a:lnTo>
                      <a:lnTo>
                        <a:pt x="1316" y="2518"/>
                      </a:lnTo>
                      <a:lnTo>
                        <a:pt x="1312" y="2546"/>
                      </a:lnTo>
                      <a:lnTo>
                        <a:pt x="1304" y="2573"/>
                      </a:lnTo>
                      <a:lnTo>
                        <a:pt x="1291" y="2598"/>
                      </a:lnTo>
                      <a:lnTo>
                        <a:pt x="1274" y="2619"/>
                      </a:lnTo>
                      <a:lnTo>
                        <a:pt x="1253" y="2636"/>
                      </a:lnTo>
                      <a:lnTo>
                        <a:pt x="1229" y="2649"/>
                      </a:lnTo>
                      <a:lnTo>
                        <a:pt x="1202" y="2657"/>
                      </a:lnTo>
                      <a:lnTo>
                        <a:pt x="1173" y="2661"/>
                      </a:lnTo>
                      <a:lnTo>
                        <a:pt x="1144" y="2657"/>
                      </a:lnTo>
                      <a:lnTo>
                        <a:pt x="1117" y="2649"/>
                      </a:lnTo>
                      <a:lnTo>
                        <a:pt x="1093" y="2636"/>
                      </a:lnTo>
                      <a:lnTo>
                        <a:pt x="1072" y="2619"/>
                      </a:lnTo>
                      <a:lnTo>
                        <a:pt x="1054" y="2598"/>
                      </a:lnTo>
                      <a:lnTo>
                        <a:pt x="1041" y="2573"/>
                      </a:lnTo>
                      <a:lnTo>
                        <a:pt x="1033" y="2546"/>
                      </a:lnTo>
                      <a:lnTo>
                        <a:pt x="1030" y="2518"/>
                      </a:lnTo>
                      <a:lnTo>
                        <a:pt x="1030" y="2040"/>
                      </a:lnTo>
                      <a:lnTo>
                        <a:pt x="1027" y="2013"/>
                      </a:lnTo>
                      <a:lnTo>
                        <a:pt x="1018" y="1989"/>
                      </a:lnTo>
                      <a:lnTo>
                        <a:pt x="1004" y="1967"/>
                      </a:lnTo>
                      <a:lnTo>
                        <a:pt x="986" y="1948"/>
                      </a:lnTo>
                      <a:lnTo>
                        <a:pt x="965" y="1935"/>
                      </a:lnTo>
                      <a:lnTo>
                        <a:pt x="940" y="1926"/>
                      </a:lnTo>
                      <a:lnTo>
                        <a:pt x="913" y="1923"/>
                      </a:lnTo>
                      <a:lnTo>
                        <a:pt x="436" y="1923"/>
                      </a:lnTo>
                      <a:lnTo>
                        <a:pt x="408" y="1926"/>
                      </a:lnTo>
                      <a:lnTo>
                        <a:pt x="385" y="1935"/>
                      </a:lnTo>
                      <a:lnTo>
                        <a:pt x="362" y="1948"/>
                      </a:lnTo>
                      <a:lnTo>
                        <a:pt x="344" y="1967"/>
                      </a:lnTo>
                      <a:lnTo>
                        <a:pt x="331" y="1989"/>
                      </a:lnTo>
                      <a:lnTo>
                        <a:pt x="322" y="2013"/>
                      </a:lnTo>
                      <a:lnTo>
                        <a:pt x="319" y="2040"/>
                      </a:lnTo>
                      <a:lnTo>
                        <a:pt x="319" y="2518"/>
                      </a:lnTo>
                      <a:lnTo>
                        <a:pt x="316" y="2546"/>
                      </a:lnTo>
                      <a:lnTo>
                        <a:pt x="307" y="2573"/>
                      </a:lnTo>
                      <a:lnTo>
                        <a:pt x="294" y="2598"/>
                      </a:lnTo>
                      <a:lnTo>
                        <a:pt x="276" y="2619"/>
                      </a:lnTo>
                      <a:lnTo>
                        <a:pt x="256" y="2636"/>
                      </a:lnTo>
                      <a:lnTo>
                        <a:pt x="231" y="2649"/>
                      </a:lnTo>
                      <a:lnTo>
                        <a:pt x="205" y="2657"/>
                      </a:lnTo>
                      <a:lnTo>
                        <a:pt x="175" y="2661"/>
                      </a:lnTo>
                      <a:lnTo>
                        <a:pt x="146" y="2657"/>
                      </a:lnTo>
                      <a:lnTo>
                        <a:pt x="120" y="2649"/>
                      </a:lnTo>
                      <a:lnTo>
                        <a:pt x="95" y="2636"/>
                      </a:lnTo>
                      <a:lnTo>
                        <a:pt x="75" y="2619"/>
                      </a:lnTo>
                      <a:lnTo>
                        <a:pt x="57" y="2598"/>
                      </a:lnTo>
                      <a:lnTo>
                        <a:pt x="44" y="2573"/>
                      </a:lnTo>
                      <a:lnTo>
                        <a:pt x="36" y="2546"/>
                      </a:lnTo>
                      <a:lnTo>
                        <a:pt x="32" y="2518"/>
                      </a:lnTo>
                      <a:lnTo>
                        <a:pt x="32" y="2040"/>
                      </a:lnTo>
                      <a:lnTo>
                        <a:pt x="36" y="1988"/>
                      </a:lnTo>
                      <a:lnTo>
                        <a:pt x="46" y="1938"/>
                      </a:lnTo>
                      <a:lnTo>
                        <a:pt x="62" y="1889"/>
                      </a:lnTo>
                      <a:lnTo>
                        <a:pt x="83" y="1843"/>
                      </a:lnTo>
                      <a:lnTo>
                        <a:pt x="61" y="1827"/>
                      </a:lnTo>
                      <a:lnTo>
                        <a:pt x="39" y="1806"/>
                      </a:lnTo>
                      <a:lnTo>
                        <a:pt x="23" y="1783"/>
                      </a:lnTo>
                      <a:lnTo>
                        <a:pt x="11" y="1756"/>
                      </a:lnTo>
                      <a:lnTo>
                        <a:pt x="2" y="1728"/>
                      </a:lnTo>
                      <a:lnTo>
                        <a:pt x="0" y="1697"/>
                      </a:lnTo>
                      <a:lnTo>
                        <a:pt x="0" y="172"/>
                      </a:lnTo>
                      <a:lnTo>
                        <a:pt x="4" y="137"/>
                      </a:lnTo>
                      <a:lnTo>
                        <a:pt x="13" y="105"/>
                      </a:lnTo>
                      <a:lnTo>
                        <a:pt x="29" y="77"/>
                      </a:lnTo>
                      <a:lnTo>
                        <a:pt x="50" y="50"/>
                      </a:lnTo>
                      <a:lnTo>
                        <a:pt x="75" y="30"/>
                      </a:lnTo>
                      <a:lnTo>
                        <a:pt x="105" y="15"/>
                      </a:lnTo>
                      <a:lnTo>
                        <a:pt x="136" y="4"/>
                      </a:lnTo>
                      <a:lnTo>
                        <a:pt x="1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white"/>
                    </a:solidFill>
                    <a:ea typeface="Heiti TC Light"/>
                    <a:cs typeface="Heiti TC Light"/>
                  </a:endParaRPr>
                </a:p>
              </p:txBody>
            </p:sp>
            <p:sp>
              <p:nvSpPr>
                <p:cNvPr id="45" name="Freeform 9"/>
                <p:cNvSpPr>
                  <a:spLocks/>
                </p:cNvSpPr>
                <p:nvPr/>
              </p:nvSpPr>
              <p:spPr bwMode="auto">
                <a:xfrm>
                  <a:off x="-294" y="1777"/>
                  <a:ext cx="445" cy="357"/>
                </a:xfrm>
                <a:custGeom>
                  <a:avLst/>
                  <a:gdLst>
                    <a:gd name="T0" fmla="*/ 163 w 2225"/>
                    <a:gd name="T1" fmla="*/ 0 h 1781"/>
                    <a:gd name="T2" fmla="*/ 2062 w 2225"/>
                    <a:gd name="T3" fmla="*/ 0 h 1781"/>
                    <a:gd name="T4" fmla="*/ 2094 w 2225"/>
                    <a:gd name="T5" fmla="*/ 3 h 1781"/>
                    <a:gd name="T6" fmla="*/ 2125 w 2225"/>
                    <a:gd name="T7" fmla="*/ 13 h 1781"/>
                    <a:gd name="T8" fmla="*/ 2153 w 2225"/>
                    <a:gd name="T9" fmla="*/ 28 h 1781"/>
                    <a:gd name="T10" fmla="*/ 2177 w 2225"/>
                    <a:gd name="T11" fmla="*/ 47 h 1781"/>
                    <a:gd name="T12" fmla="*/ 2197 w 2225"/>
                    <a:gd name="T13" fmla="*/ 72 h 1781"/>
                    <a:gd name="T14" fmla="*/ 2212 w 2225"/>
                    <a:gd name="T15" fmla="*/ 100 h 1781"/>
                    <a:gd name="T16" fmla="*/ 2221 w 2225"/>
                    <a:gd name="T17" fmla="*/ 131 h 1781"/>
                    <a:gd name="T18" fmla="*/ 2225 w 2225"/>
                    <a:gd name="T19" fmla="*/ 163 h 1781"/>
                    <a:gd name="T20" fmla="*/ 2221 w 2225"/>
                    <a:gd name="T21" fmla="*/ 196 h 1781"/>
                    <a:gd name="T22" fmla="*/ 2212 w 2225"/>
                    <a:gd name="T23" fmla="*/ 227 h 1781"/>
                    <a:gd name="T24" fmla="*/ 2197 w 2225"/>
                    <a:gd name="T25" fmla="*/ 255 h 1781"/>
                    <a:gd name="T26" fmla="*/ 2177 w 2225"/>
                    <a:gd name="T27" fmla="*/ 280 h 1781"/>
                    <a:gd name="T28" fmla="*/ 2153 w 2225"/>
                    <a:gd name="T29" fmla="*/ 299 h 1781"/>
                    <a:gd name="T30" fmla="*/ 2125 w 2225"/>
                    <a:gd name="T31" fmla="*/ 314 h 1781"/>
                    <a:gd name="T32" fmla="*/ 2094 w 2225"/>
                    <a:gd name="T33" fmla="*/ 324 h 1781"/>
                    <a:gd name="T34" fmla="*/ 2062 w 2225"/>
                    <a:gd name="T35" fmla="*/ 327 h 1781"/>
                    <a:gd name="T36" fmla="*/ 1836 w 2225"/>
                    <a:gd name="T37" fmla="*/ 327 h 1781"/>
                    <a:gd name="T38" fmla="*/ 1836 w 2225"/>
                    <a:gd name="T39" fmla="*/ 1781 h 1781"/>
                    <a:gd name="T40" fmla="*/ 388 w 2225"/>
                    <a:gd name="T41" fmla="*/ 1781 h 1781"/>
                    <a:gd name="T42" fmla="*/ 388 w 2225"/>
                    <a:gd name="T43" fmla="*/ 327 h 1781"/>
                    <a:gd name="T44" fmla="*/ 163 w 2225"/>
                    <a:gd name="T45" fmla="*/ 327 h 1781"/>
                    <a:gd name="T46" fmla="*/ 131 w 2225"/>
                    <a:gd name="T47" fmla="*/ 324 h 1781"/>
                    <a:gd name="T48" fmla="*/ 100 w 2225"/>
                    <a:gd name="T49" fmla="*/ 314 h 1781"/>
                    <a:gd name="T50" fmla="*/ 73 w 2225"/>
                    <a:gd name="T51" fmla="*/ 299 h 1781"/>
                    <a:gd name="T52" fmla="*/ 48 w 2225"/>
                    <a:gd name="T53" fmla="*/ 280 h 1781"/>
                    <a:gd name="T54" fmla="*/ 27 w 2225"/>
                    <a:gd name="T55" fmla="*/ 255 h 1781"/>
                    <a:gd name="T56" fmla="*/ 13 w 2225"/>
                    <a:gd name="T57" fmla="*/ 227 h 1781"/>
                    <a:gd name="T58" fmla="*/ 4 w 2225"/>
                    <a:gd name="T59" fmla="*/ 196 h 1781"/>
                    <a:gd name="T60" fmla="*/ 0 w 2225"/>
                    <a:gd name="T61" fmla="*/ 163 h 1781"/>
                    <a:gd name="T62" fmla="*/ 4 w 2225"/>
                    <a:gd name="T63" fmla="*/ 131 h 1781"/>
                    <a:gd name="T64" fmla="*/ 13 w 2225"/>
                    <a:gd name="T65" fmla="*/ 100 h 1781"/>
                    <a:gd name="T66" fmla="*/ 27 w 2225"/>
                    <a:gd name="T67" fmla="*/ 72 h 1781"/>
                    <a:gd name="T68" fmla="*/ 48 w 2225"/>
                    <a:gd name="T69" fmla="*/ 47 h 1781"/>
                    <a:gd name="T70" fmla="*/ 73 w 2225"/>
                    <a:gd name="T71" fmla="*/ 28 h 1781"/>
                    <a:gd name="T72" fmla="*/ 100 w 2225"/>
                    <a:gd name="T73" fmla="*/ 13 h 1781"/>
                    <a:gd name="T74" fmla="*/ 131 w 2225"/>
                    <a:gd name="T75" fmla="*/ 3 h 1781"/>
                    <a:gd name="T76" fmla="*/ 163 w 2225"/>
                    <a:gd name="T77"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5" h="1781">
                      <a:moveTo>
                        <a:pt x="163" y="0"/>
                      </a:moveTo>
                      <a:lnTo>
                        <a:pt x="2062" y="0"/>
                      </a:lnTo>
                      <a:lnTo>
                        <a:pt x="2094" y="3"/>
                      </a:lnTo>
                      <a:lnTo>
                        <a:pt x="2125" y="13"/>
                      </a:lnTo>
                      <a:lnTo>
                        <a:pt x="2153" y="28"/>
                      </a:lnTo>
                      <a:lnTo>
                        <a:pt x="2177" y="47"/>
                      </a:lnTo>
                      <a:lnTo>
                        <a:pt x="2197" y="72"/>
                      </a:lnTo>
                      <a:lnTo>
                        <a:pt x="2212" y="100"/>
                      </a:lnTo>
                      <a:lnTo>
                        <a:pt x="2221" y="131"/>
                      </a:lnTo>
                      <a:lnTo>
                        <a:pt x="2225" y="163"/>
                      </a:lnTo>
                      <a:lnTo>
                        <a:pt x="2221" y="196"/>
                      </a:lnTo>
                      <a:lnTo>
                        <a:pt x="2212" y="227"/>
                      </a:lnTo>
                      <a:lnTo>
                        <a:pt x="2197" y="255"/>
                      </a:lnTo>
                      <a:lnTo>
                        <a:pt x="2177" y="280"/>
                      </a:lnTo>
                      <a:lnTo>
                        <a:pt x="2153" y="299"/>
                      </a:lnTo>
                      <a:lnTo>
                        <a:pt x="2125" y="314"/>
                      </a:lnTo>
                      <a:lnTo>
                        <a:pt x="2094" y="324"/>
                      </a:lnTo>
                      <a:lnTo>
                        <a:pt x="2062" y="327"/>
                      </a:lnTo>
                      <a:lnTo>
                        <a:pt x="1836" y="327"/>
                      </a:lnTo>
                      <a:lnTo>
                        <a:pt x="1836" y="1781"/>
                      </a:lnTo>
                      <a:lnTo>
                        <a:pt x="388" y="1781"/>
                      </a:lnTo>
                      <a:lnTo>
                        <a:pt x="388" y="327"/>
                      </a:lnTo>
                      <a:lnTo>
                        <a:pt x="163" y="327"/>
                      </a:lnTo>
                      <a:lnTo>
                        <a:pt x="131" y="324"/>
                      </a:lnTo>
                      <a:lnTo>
                        <a:pt x="100" y="314"/>
                      </a:lnTo>
                      <a:lnTo>
                        <a:pt x="73" y="299"/>
                      </a:lnTo>
                      <a:lnTo>
                        <a:pt x="48" y="280"/>
                      </a:lnTo>
                      <a:lnTo>
                        <a:pt x="27" y="255"/>
                      </a:lnTo>
                      <a:lnTo>
                        <a:pt x="13" y="227"/>
                      </a:lnTo>
                      <a:lnTo>
                        <a:pt x="4" y="196"/>
                      </a:lnTo>
                      <a:lnTo>
                        <a:pt x="0" y="163"/>
                      </a:lnTo>
                      <a:lnTo>
                        <a:pt x="4" y="131"/>
                      </a:lnTo>
                      <a:lnTo>
                        <a:pt x="13" y="100"/>
                      </a:lnTo>
                      <a:lnTo>
                        <a:pt x="27" y="72"/>
                      </a:lnTo>
                      <a:lnTo>
                        <a:pt x="48" y="47"/>
                      </a:lnTo>
                      <a:lnTo>
                        <a:pt x="73" y="28"/>
                      </a:lnTo>
                      <a:lnTo>
                        <a:pt x="100" y="13"/>
                      </a:lnTo>
                      <a:lnTo>
                        <a:pt x="131" y="3"/>
                      </a:lnTo>
                      <a:lnTo>
                        <a:pt x="1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white"/>
                    </a:solidFill>
                    <a:ea typeface="Heiti TC Light"/>
                    <a:cs typeface="Heiti TC Light"/>
                  </a:endParaRPr>
                </a:p>
              </p:txBody>
            </p:sp>
            <p:sp>
              <p:nvSpPr>
                <p:cNvPr id="46" name="Freeform 10"/>
                <p:cNvSpPr>
                  <a:spLocks noEditPoints="1"/>
                </p:cNvSpPr>
                <p:nvPr/>
              </p:nvSpPr>
              <p:spPr bwMode="auto">
                <a:xfrm>
                  <a:off x="-179" y="1525"/>
                  <a:ext cx="306" cy="242"/>
                </a:xfrm>
                <a:custGeom>
                  <a:avLst/>
                  <a:gdLst>
                    <a:gd name="T0" fmla="*/ 824 w 1530"/>
                    <a:gd name="T1" fmla="*/ 449 h 1209"/>
                    <a:gd name="T2" fmla="*/ 900 w 1530"/>
                    <a:gd name="T3" fmla="*/ 456 h 1209"/>
                    <a:gd name="T4" fmla="*/ 888 w 1530"/>
                    <a:gd name="T5" fmla="*/ 411 h 1209"/>
                    <a:gd name="T6" fmla="*/ 856 w 1530"/>
                    <a:gd name="T7" fmla="*/ 375 h 1209"/>
                    <a:gd name="T8" fmla="*/ 1126 w 1530"/>
                    <a:gd name="T9" fmla="*/ 297 h 1209"/>
                    <a:gd name="T10" fmla="*/ 1079 w 1530"/>
                    <a:gd name="T11" fmla="*/ 315 h 1209"/>
                    <a:gd name="T12" fmla="*/ 1042 w 1530"/>
                    <a:gd name="T13" fmla="*/ 350 h 1209"/>
                    <a:gd name="T14" fmla="*/ 1020 w 1530"/>
                    <a:gd name="T15" fmla="*/ 398 h 1209"/>
                    <a:gd name="T16" fmla="*/ 1020 w 1530"/>
                    <a:gd name="T17" fmla="*/ 449 h 1209"/>
                    <a:gd name="T18" fmla="*/ 1038 w 1530"/>
                    <a:gd name="T19" fmla="*/ 497 h 1209"/>
                    <a:gd name="T20" fmla="*/ 1073 w 1530"/>
                    <a:gd name="T21" fmla="*/ 534 h 1209"/>
                    <a:gd name="T22" fmla="*/ 1124 w 1530"/>
                    <a:gd name="T23" fmla="*/ 555 h 1209"/>
                    <a:gd name="T24" fmla="*/ 1179 w 1530"/>
                    <a:gd name="T25" fmla="*/ 554 h 1209"/>
                    <a:gd name="T26" fmla="*/ 1228 w 1530"/>
                    <a:gd name="T27" fmla="*/ 531 h 1209"/>
                    <a:gd name="T28" fmla="*/ 1280 w 1530"/>
                    <a:gd name="T29" fmla="*/ 411 h 1209"/>
                    <a:gd name="T30" fmla="*/ 1263 w 1530"/>
                    <a:gd name="T31" fmla="*/ 360 h 1209"/>
                    <a:gd name="T32" fmla="*/ 1226 w 1530"/>
                    <a:gd name="T33" fmla="*/ 319 h 1209"/>
                    <a:gd name="T34" fmla="*/ 1177 w 1530"/>
                    <a:gd name="T35" fmla="*/ 298 h 1209"/>
                    <a:gd name="T36" fmla="*/ 946 w 1530"/>
                    <a:gd name="T37" fmla="*/ 170 h 1209"/>
                    <a:gd name="T38" fmla="*/ 938 w 1530"/>
                    <a:gd name="T39" fmla="*/ 247 h 1209"/>
                    <a:gd name="T40" fmla="*/ 985 w 1530"/>
                    <a:gd name="T41" fmla="*/ 235 h 1209"/>
                    <a:gd name="T42" fmla="*/ 1019 w 1530"/>
                    <a:gd name="T43" fmla="*/ 203 h 1209"/>
                    <a:gd name="T44" fmla="*/ 1461 w 1530"/>
                    <a:gd name="T45" fmla="*/ 0 h 1209"/>
                    <a:gd name="T46" fmla="*/ 1498 w 1530"/>
                    <a:gd name="T47" fmla="*/ 12 h 1209"/>
                    <a:gd name="T48" fmla="*/ 1522 w 1530"/>
                    <a:gd name="T49" fmla="*/ 38 h 1209"/>
                    <a:gd name="T50" fmla="*/ 1530 w 1530"/>
                    <a:gd name="T51" fmla="*/ 74 h 1209"/>
                    <a:gd name="T52" fmla="*/ 1195 w 1530"/>
                    <a:gd name="T53" fmla="*/ 1159 h 1209"/>
                    <a:gd name="T54" fmla="*/ 1176 w 1530"/>
                    <a:gd name="T55" fmla="*/ 1189 h 1209"/>
                    <a:gd name="T56" fmla="*/ 1145 w 1530"/>
                    <a:gd name="T57" fmla="*/ 1207 h 1209"/>
                    <a:gd name="T58" fmla="*/ 71 w 1530"/>
                    <a:gd name="T59" fmla="*/ 1209 h 1209"/>
                    <a:gd name="T60" fmla="*/ 28 w 1530"/>
                    <a:gd name="T61" fmla="*/ 1195 h 1209"/>
                    <a:gd name="T62" fmla="*/ 3 w 1530"/>
                    <a:gd name="T63" fmla="*/ 1160 h 1209"/>
                    <a:gd name="T64" fmla="*/ 3 w 1530"/>
                    <a:gd name="T65" fmla="*/ 1115 h 1209"/>
                    <a:gd name="T66" fmla="*/ 28 w 1530"/>
                    <a:gd name="T67" fmla="*/ 1081 h 1209"/>
                    <a:gd name="T68" fmla="*/ 71 w 1530"/>
                    <a:gd name="T69" fmla="*/ 1067 h 1209"/>
                    <a:gd name="T70" fmla="*/ 1205 w 1530"/>
                    <a:gd name="T71" fmla="*/ 650 h 1209"/>
                    <a:gd name="T72" fmla="*/ 930 w 1530"/>
                    <a:gd name="T73" fmla="*/ 130 h 1209"/>
                    <a:gd name="T74" fmla="*/ 1392 w 1530"/>
                    <a:gd name="T75" fmla="*/ 50 h 1209"/>
                    <a:gd name="T76" fmla="*/ 1411 w 1530"/>
                    <a:gd name="T77" fmla="*/ 19 h 1209"/>
                    <a:gd name="T78" fmla="*/ 1443 w 1530"/>
                    <a:gd name="T79" fmla="*/ 2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0" h="1209">
                      <a:moveTo>
                        <a:pt x="856" y="375"/>
                      </a:moveTo>
                      <a:lnTo>
                        <a:pt x="824" y="449"/>
                      </a:lnTo>
                      <a:lnTo>
                        <a:pt x="896" y="481"/>
                      </a:lnTo>
                      <a:lnTo>
                        <a:pt x="900" y="456"/>
                      </a:lnTo>
                      <a:lnTo>
                        <a:pt x="896" y="434"/>
                      </a:lnTo>
                      <a:lnTo>
                        <a:pt x="888" y="411"/>
                      </a:lnTo>
                      <a:lnTo>
                        <a:pt x="875" y="392"/>
                      </a:lnTo>
                      <a:lnTo>
                        <a:pt x="856" y="375"/>
                      </a:lnTo>
                      <a:close/>
                      <a:moveTo>
                        <a:pt x="1151" y="294"/>
                      </a:moveTo>
                      <a:lnTo>
                        <a:pt x="1126" y="297"/>
                      </a:lnTo>
                      <a:lnTo>
                        <a:pt x="1101" y="304"/>
                      </a:lnTo>
                      <a:lnTo>
                        <a:pt x="1079" y="315"/>
                      </a:lnTo>
                      <a:lnTo>
                        <a:pt x="1060" y="330"/>
                      </a:lnTo>
                      <a:lnTo>
                        <a:pt x="1042" y="350"/>
                      </a:lnTo>
                      <a:lnTo>
                        <a:pt x="1029" y="373"/>
                      </a:lnTo>
                      <a:lnTo>
                        <a:pt x="1020" y="398"/>
                      </a:lnTo>
                      <a:lnTo>
                        <a:pt x="1018" y="424"/>
                      </a:lnTo>
                      <a:lnTo>
                        <a:pt x="1020" y="449"/>
                      </a:lnTo>
                      <a:lnTo>
                        <a:pt x="1026" y="474"/>
                      </a:lnTo>
                      <a:lnTo>
                        <a:pt x="1038" y="497"/>
                      </a:lnTo>
                      <a:lnTo>
                        <a:pt x="1054" y="516"/>
                      </a:lnTo>
                      <a:lnTo>
                        <a:pt x="1073" y="534"/>
                      </a:lnTo>
                      <a:lnTo>
                        <a:pt x="1097" y="547"/>
                      </a:lnTo>
                      <a:lnTo>
                        <a:pt x="1124" y="555"/>
                      </a:lnTo>
                      <a:lnTo>
                        <a:pt x="1151" y="558"/>
                      </a:lnTo>
                      <a:lnTo>
                        <a:pt x="1179" y="554"/>
                      </a:lnTo>
                      <a:lnTo>
                        <a:pt x="1204" y="546"/>
                      </a:lnTo>
                      <a:lnTo>
                        <a:pt x="1228" y="531"/>
                      </a:lnTo>
                      <a:lnTo>
                        <a:pt x="1248" y="512"/>
                      </a:lnTo>
                      <a:lnTo>
                        <a:pt x="1280" y="411"/>
                      </a:lnTo>
                      <a:lnTo>
                        <a:pt x="1274" y="385"/>
                      </a:lnTo>
                      <a:lnTo>
                        <a:pt x="1263" y="360"/>
                      </a:lnTo>
                      <a:lnTo>
                        <a:pt x="1247" y="338"/>
                      </a:lnTo>
                      <a:lnTo>
                        <a:pt x="1226" y="319"/>
                      </a:lnTo>
                      <a:lnTo>
                        <a:pt x="1203" y="305"/>
                      </a:lnTo>
                      <a:lnTo>
                        <a:pt x="1177" y="298"/>
                      </a:lnTo>
                      <a:lnTo>
                        <a:pt x="1151" y="294"/>
                      </a:lnTo>
                      <a:close/>
                      <a:moveTo>
                        <a:pt x="946" y="170"/>
                      </a:moveTo>
                      <a:lnTo>
                        <a:pt x="914" y="243"/>
                      </a:lnTo>
                      <a:lnTo>
                        <a:pt x="938" y="247"/>
                      </a:lnTo>
                      <a:lnTo>
                        <a:pt x="962" y="243"/>
                      </a:lnTo>
                      <a:lnTo>
                        <a:pt x="985" y="235"/>
                      </a:lnTo>
                      <a:lnTo>
                        <a:pt x="1004" y="222"/>
                      </a:lnTo>
                      <a:lnTo>
                        <a:pt x="1019" y="203"/>
                      </a:lnTo>
                      <a:lnTo>
                        <a:pt x="946" y="170"/>
                      </a:lnTo>
                      <a:close/>
                      <a:moveTo>
                        <a:pt x="1461" y="0"/>
                      </a:moveTo>
                      <a:lnTo>
                        <a:pt x="1480" y="4"/>
                      </a:lnTo>
                      <a:lnTo>
                        <a:pt x="1498" y="12"/>
                      </a:lnTo>
                      <a:lnTo>
                        <a:pt x="1512" y="24"/>
                      </a:lnTo>
                      <a:lnTo>
                        <a:pt x="1522" y="38"/>
                      </a:lnTo>
                      <a:lnTo>
                        <a:pt x="1529" y="55"/>
                      </a:lnTo>
                      <a:lnTo>
                        <a:pt x="1530" y="74"/>
                      </a:lnTo>
                      <a:lnTo>
                        <a:pt x="1528" y="93"/>
                      </a:lnTo>
                      <a:lnTo>
                        <a:pt x="1195" y="1159"/>
                      </a:lnTo>
                      <a:lnTo>
                        <a:pt x="1188" y="1176"/>
                      </a:lnTo>
                      <a:lnTo>
                        <a:pt x="1176" y="1189"/>
                      </a:lnTo>
                      <a:lnTo>
                        <a:pt x="1162" y="1200"/>
                      </a:lnTo>
                      <a:lnTo>
                        <a:pt x="1145" y="1207"/>
                      </a:lnTo>
                      <a:lnTo>
                        <a:pt x="1127" y="1209"/>
                      </a:lnTo>
                      <a:lnTo>
                        <a:pt x="71" y="1209"/>
                      </a:lnTo>
                      <a:lnTo>
                        <a:pt x="49" y="1206"/>
                      </a:lnTo>
                      <a:lnTo>
                        <a:pt x="28" y="1195"/>
                      </a:lnTo>
                      <a:lnTo>
                        <a:pt x="13" y="1181"/>
                      </a:lnTo>
                      <a:lnTo>
                        <a:pt x="3" y="1160"/>
                      </a:lnTo>
                      <a:lnTo>
                        <a:pt x="0" y="1138"/>
                      </a:lnTo>
                      <a:lnTo>
                        <a:pt x="3" y="1115"/>
                      </a:lnTo>
                      <a:lnTo>
                        <a:pt x="13" y="1096"/>
                      </a:lnTo>
                      <a:lnTo>
                        <a:pt x="28" y="1081"/>
                      </a:lnTo>
                      <a:lnTo>
                        <a:pt x="49" y="1071"/>
                      </a:lnTo>
                      <a:lnTo>
                        <a:pt x="71" y="1067"/>
                      </a:lnTo>
                      <a:lnTo>
                        <a:pt x="1075" y="1067"/>
                      </a:lnTo>
                      <a:lnTo>
                        <a:pt x="1205" y="650"/>
                      </a:lnTo>
                      <a:lnTo>
                        <a:pt x="783" y="465"/>
                      </a:lnTo>
                      <a:lnTo>
                        <a:pt x="930" y="130"/>
                      </a:lnTo>
                      <a:lnTo>
                        <a:pt x="1314" y="298"/>
                      </a:lnTo>
                      <a:lnTo>
                        <a:pt x="1392" y="50"/>
                      </a:lnTo>
                      <a:lnTo>
                        <a:pt x="1399" y="33"/>
                      </a:lnTo>
                      <a:lnTo>
                        <a:pt x="1411" y="19"/>
                      </a:lnTo>
                      <a:lnTo>
                        <a:pt x="1426" y="8"/>
                      </a:lnTo>
                      <a:lnTo>
                        <a:pt x="1443" y="2"/>
                      </a:lnTo>
                      <a:lnTo>
                        <a:pt x="14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white"/>
                    </a:solidFill>
                    <a:ea typeface="Heiti TC Light"/>
                    <a:cs typeface="Heiti TC Light"/>
                  </a:endParaRPr>
                </a:p>
              </p:txBody>
            </p:sp>
            <p:sp>
              <p:nvSpPr>
                <p:cNvPr id="47" name="Freeform 11"/>
                <p:cNvSpPr>
                  <a:spLocks noEditPoints="1"/>
                </p:cNvSpPr>
                <p:nvPr/>
              </p:nvSpPr>
              <p:spPr bwMode="auto">
                <a:xfrm>
                  <a:off x="35" y="1591"/>
                  <a:ext cx="32" cy="38"/>
                </a:xfrm>
                <a:custGeom>
                  <a:avLst/>
                  <a:gdLst>
                    <a:gd name="T0" fmla="*/ 71 w 159"/>
                    <a:gd name="T1" fmla="*/ 143 h 192"/>
                    <a:gd name="T2" fmla="*/ 79 w 159"/>
                    <a:gd name="T3" fmla="*/ 143 h 192"/>
                    <a:gd name="T4" fmla="*/ 85 w 159"/>
                    <a:gd name="T5" fmla="*/ 141 h 192"/>
                    <a:gd name="T6" fmla="*/ 87 w 159"/>
                    <a:gd name="T7" fmla="*/ 138 h 192"/>
                    <a:gd name="T8" fmla="*/ 90 w 159"/>
                    <a:gd name="T9" fmla="*/ 136 h 192"/>
                    <a:gd name="T10" fmla="*/ 90 w 159"/>
                    <a:gd name="T11" fmla="*/ 129 h 192"/>
                    <a:gd name="T12" fmla="*/ 87 w 159"/>
                    <a:gd name="T13" fmla="*/ 123 h 192"/>
                    <a:gd name="T14" fmla="*/ 82 w 159"/>
                    <a:gd name="T15" fmla="*/ 116 h 192"/>
                    <a:gd name="T16" fmla="*/ 82 w 159"/>
                    <a:gd name="T17" fmla="*/ 44 h 192"/>
                    <a:gd name="T18" fmla="*/ 77 w 159"/>
                    <a:gd name="T19" fmla="*/ 46 h 192"/>
                    <a:gd name="T20" fmla="*/ 73 w 159"/>
                    <a:gd name="T21" fmla="*/ 51 h 192"/>
                    <a:gd name="T22" fmla="*/ 72 w 159"/>
                    <a:gd name="T23" fmla="*/ 57 h 192"/>
                    <a:gd name="T24" fmla="*/ 74 w 159"/>
                    <a:gd name="T25" fmla="*/ 63 h 192"/>
                    <a:gd name="T26" fmla="*/ 79 w 159"/>
                    <a:gd name="T27" fmla="*/ 70 h 192"/>
                    <a:gd name="T28" fmla="*/ 86 w 159"/>
                    <a:gd name="T29" fmla="*/ 44 h 192"/>
                    <a:gd name="T30" fmla="*/ 129 w 159"/>
                    <a:gd name="T31" fmla="*/ 10 h 192"/>
                    <a:gd name="T32" fmla="*/ 140 w 159"/>
                    <a:gd name="T33" fmla="*/ 38 h 192"/>
                    <a:gd name="T34" fmla="*/ 159 w 159"/>
                    <a:gd name="T35" fmla="*/ 55 h 192"/>
                    <a:gd name="T36" fmla="*/ 136 w 159"/>
                    <a:gd name="T37" fmla="*/ 73 h 192"/>
                    <a:gd name="T38" fmla="*/ 110 w 159"/>
                    <a:gd name="T39" fmla="*/ 52 h 192"/>
                    <a:gd name="T40" fmla="*/ 100 w 159"/>
                    <a:gd name="T41" fmla="*/ 91 h 192"/>
                    <a:gd name="T42" fmla="*/ 117 w 159"/>
                    <a:gd name="T43" fmla="*/ 112 h 192"/>
                    <a:gd name="T44" fmla="*/ 123 w 159"/>
                    <a:gd name="T45" fmla="*/ 133 h 192"/>
                    <a:gd name="T46" fmla="*/ 115 w 159"/>
                    <a:gd name="T47" fmla="*/ 157 h 192"/>
                    <a:gd name="T48" fmla="*/ 96 w 159"/>
                    <a:gd name="T49" fmla="*/ 169 h 192"/>
                    <a:gd name="T50" fmla="*/ 59 w 159"/>
                    <a:gd name="T51" fmla="*/ 168 h 192"/>
                    <a:gd name="T52" fmla="*/ 29 w 159"/>
                    <a:gd name="T53" fmla="*/ 182 h 192"/>
                    <a:gd name="T54" fmla="*/ 17 w 159"/>
                    <a:gd name="T55" fmla="*/ 148 h 192"/>
                    <a:gd name="T56" fmla="*/ 0 w 159"/>
                    <a:gd name="T57" fmla="*/ 132 h 192"/>
                    <a:gd name="T58" fmla="*/ 16 w 159"/>
                    <a:gd name="T59" fmla="*/ 107 h 192"/>
                    <a:gd name="T60" fmla="*/ 32 w 159"/>
                    <a:gd name="T61" fmla="*/ 124 h 192"/>
                    <a:gd name="T62" fmla="*/ 50 w 159"/>
                    <a:gd name="T63" fmla="*/ 136 h 192"/>
                    <a:gd name="T64" fmla="*/ 60 w 159"/>
                    <a:gd name="T65" fmla="*/ 94 h 192"/>
                    <a:gd name="T66" fmla="*/ 41 w 159"/>
                    <a:gd name="T67" fmla="*/ 67 h 192"/>
                    <a:gd name="T68" fmla="*/ 43 w 159"/>
                    <a:gd name="T69" fmla="*/ 38 h 192"/>
                    <a:gd name="T70" fmla="*/ 56 w 159"/>
                    <a:gd name="T71" fmla="*/ 21 h 192"/>
                    <a:gd name="T72" fmla="*/ 82 w 159"/>
                    <a:gd name="T73" fmla="*/ 15 h 192"/>
                    <a:gd name="T74" fmla="*/ 110 w 159"/>
                    <a:gd name="T7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92">
                      <a:moveTo>
                        <a:pt x="82" y="116"/>
                      </a:moveTo>
                      <a:lnTo>
                        <a:pt x="71" y="143"/>
                      </a:lnTo>
                      <a:lnTo>
                        <a:pt x="75" y="143"/>
                      </a:lnTo>
                      <a:lnTo>
                        <a:pt x="79" y="143"/>
                      </a:lnTo>
                      <a:lnTo>
                        <a:pt x="82" y="142"/>
                      </a:lnTo>
                      <a:lnTo>
                        <a:pt x="85" y="141"/>
                      </a:lnTo>
                      <a:lnTo>
                        <a:pt x="86" y="139"/>
                      </a:lnTo>
                      <a:lnTo>
                        <a:pt x="87" y="138"/>
                      </a:lnTo>
                      <a:lnTo>
                        <a:pt x="88" y="137"/>
                      </a:lnTo>
                      <a:lnTo>
                        <a:pt x="90" y="136"/>
                      </a:lnTo>
                      <a:lnTo>
                        <a:pt x="90" y="132"/>
                      </a:lnTo>
                      <a:lnTo>
                        <a:pt x="90" y="129"/>
                      </a:lnTo>
                      <a:lnTo>
                        <a:pt x="90" y="126"/>
                      </a:lnTo>
                      <a:lnTo>
                        <a:pt x="87" y="123"/>
                      </a:lnTo>
                      <a:lnTo>
                        <a:pt x="85" y="119"/>
                      </a:lnTo>
                      <a:lnTo>
                        <a:pt x="82" y="116"/>
                      </a:lnTo>
                      <a:close/>
                      <a:moveTo>
                        <a:pt x="86" y="44"/>
                      </a:moveTo>
                      <a:lnTo>
                        <a:pt x="82" y="44"/>
                      </a:lnTo>
                      <a:lnTo>
                        <a:pt x="80" y="44"/>
                      </a:lnTo>
                      <a:lnTo>
                        <a:pt x="77" y="46"/>
                      </a:lnTo>
                      <a:lnTo>
                        <a:pt x="74" y="48"/>
                      </a:lnTo>
                      <a:lnTo>
                        <a:pt x="73" y="51"/>
                      </a:lnTo>
                      <a:lnTo>
                        <a:pt x="72" y="54"/>
                      </a:lnTo>
                      <a:lnTo>
                        <a:pt x="72" y="57"/>
                      </a:lnTo>
                      <a:lnTo>
                        <a:pt x="72" y="61"/>
                      </a:lnTo>
                      <a:lnTo>
                        <a:pt x="74" y="63"/>
                      </a:lnTo>
                      <a:lnTo>
                        <a:pt x="75" y="67"/>
                      </a:lnTo>
                      <a:lnTo>
                        <a:pt x="79" y="70"/>
                      </a:lnTo>
                      <a:lnTo>
                        <a:pt x="90" y="44"/>
                      </a:lnTo>
                      <a:lnTo>
                        <a:pt x="86" y="44"/>
                      </a:lnTo>
                      <a:close/>
                      <a:moveTo>
                        <a:pt x="110" y="0"/>
                      </a:moveTo>
                      <a:lnTo>
                        <a:pt x="129" y="10"/>
                      </a:lnTo>
                      <a:lnTo>
                        <a:pt x="121" y="26"/>
                      </a:lnTo>
                      <a:lnTo>
                        <a:pt x="140" y="38"/>
                      </a:lnTo>
                      <a:lnTo>
                        <a:pt x="156" y="52"/>
                      </a:lnTo>
                      <a:lnTo>
                        <a:pt x="159" y="55"/>
                      </a:lnTo>
                      <a:lnTo>
                        <a:pt x="138" y="75"/>
                      </a:lnTo>
                      <a:lnTo>
                        <a:pt x="136" y="73"/>
                      </a:lnTo>
                      <a:lnTo>
                        <a:pt x="123" y="61"/>
                      </a:lnTo>
                      <a:lnTo>
                        <a:pt x="110" y="52"/>
                      </a:lnTo>
                      <a:lnTo>
                        <a:pt x="96" y="86"/>
                      </a:lnTo>
                      <a:lnTo>
                        <a:pt x="100" y="91"/>
                      </a:lnTo>
                      <a:lnTo>
                        <a:pt x="110" y="102"/>
                      </a:lnTo>
                      <a:lnTo>
                        <a:pt x="117" y="112"/>
                      </a:lnTo>
                      <a:lnTo>
                        <a:pt x="122" y="120"/>
                      </a:lnTo>
                      <a:lnTo>
                        <a:pt x="123" y="133"/>
                      </a:lnTo>
                      <a:lnTo>
                        <a:pt x="119" y="148"/>
                      </a:lnTo>
                      <a:lnTo>
                        <a:pt x="115" y="157"/>
                      </a:lnTo>
                      <a:lnTo>
                        <a:pt x="106" y="164"/>
                      </a:lnTo>
                      <a:lnTo>
                        <a:pt x="96" y="169"/>
                      </a:lnTo>
                      <a:lnTo>
                        <a:pt x="79" y="172"/>
                      </a:lnTo>
                      <a:lnTo>
                        <a:pt x="59" y="168"/>
                      </a:lnTo>
                      <a:lnTo>
                        <a:pt x="49" y="192"/>
                      </a:lnTo>
                      <a:lnTo>
                        <a:pt x="29" y="182"/>
                      </a:lnTo>
                      <a:lnTo>
                        <a:pt x="40" y="161"/>
                      </a:lnTo>
                      <a:lnTo>
                        <a:pt x="17" y="148"/>
                      </a:lnTo>
                      <a:lnTo>
                        <a:pt x="2" y="133"/>
                      </a:lnTo>
                      <a:lnTo>
                        <a:pt x="0" y="132"/>
                      </a:lnTo>
                      <a:lnTo>
                        <a:pt x="12" y="104"/>
                      </a:lnTo>
                      <a:lnTo>
                        <a:pt x="16" y="107"/>
                      </a:lnTo>
                      <a:lnTo>
                        <a:pt x="23" y="116"/>
                      </a:lnTo>
                      <a:lnTo>
                        <a:pt x="32" y="124"/>
                      </a:lnTo>
                      <a:lnTo>
                        <a:pt x="42" y="130"/>
                      </a:lnTo>
                      <a:lnTo>
                        <a:pt x="50" y="136"/>
                      </a:lnTo>
                      <a:lnTo>
                        <a:pt x="66" y="100"/>
                      </a:lnTo>
                      <a:lnTo>
                        <a:pt x="60" y="94"/>
                      </a:lnTo>
                      <a:lnTo>
                        <a:pt x="48" y="80"/>
                      </a:lnTo>
                      <a:lnTo>
                        <a:pt x="41" y="67"/>
                      </a:lnTo>
                      <a:lnTo>
                        <a:pt x="38" y="52"/>
                      </a:lnTo>
                      <a:lnTo>
                        <a:pt x="43" y="38"/>
                      </a:lnTo>
                      <a:lnTo>
                        <a:pt x="48" y="29"/>
                      </a:lnTo>
                      <a:lnTo>
                        <a:pt x="56" y="21"/>
                      </a:lnTo>
                      <a:lnTo>
                        <a:pt x="67" y="17"/>
                      </a:lnTo>
                      <a:lnTo>
                        <a:pt x="82" y="15"/>
                      </a:lnTo>
                      <a:lnTo>
                        <a:pt x="102" y="19"/>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white"/>
                    </a:solidFill>
                    <a:ea typeface="Heiti TC Light"/>
                    <a:cs typeface="Heiti TC Light"/>
                  </a:endParaRPr>
                </a:p>
              </p:txBody>
            </p:sp>
            <p:sp>
              <p:nvSpPr>
                <p:cNvPr id="48" name="Freeform 12"/>
                <p:cNvSpPr>
                  <a:spLocks noEditPoints="1"/>
                </p:cNvSpPr>
                <p:nvPr/>
              </p:nvSpPr>
              <p:spPr bwMode="auto">
                <a:xfrm>
                  <a:off x="-75" y="1466"/>
                  <a:ext cx="164" cy="87"/>
                </a:xfrm>
                <a:custGeom>
                  <a:avLst/>
                  <a:gdLst>
                    <a:gd name="T0" fmla="*/ 663 w 820"/>
                    <a:gd name="T1" fmla="*/ 331 h 432"/>
                    <a:gd name="T2" fmla="*/ 613 w 820"/>
                    <a:gd name="T3" fmla="*/ 350 h 432"/>
                    <a:gd name="T4" fmla="*/ 576 w 820"/>
                    <a:gd name="T5" fmla="*/ 386 h 432"/>
                    <a:gd name="T6" fmla="*/ 692 w 820"/>
                    <a:gd name="T7" fmla="*/ 330 h 432"/>
                    <a:gd name="T8" fmla="*/ 44 w 820"/>
                    <a:gd name="T9" fmla="*/ 299 h 432"/>
                    <a:gd name="T10" fmla="*/ 131 w 820"/>
                    <a:gd name="T11" fmla="*/ 295 h 432"/>
                    <a:gd name="T12" fmla="*/ 120 w 820"/>
                    <a:gd name="T13" fmla="*/ 262 h 432"/>
                    <a:gd name="T14" fmla="*/ 94 w 820"/>
                    <a:gd name="T15" fmla="*/ 237 h 432"/>
                    <a:gd name="T16" fmla="*/ 691 w 820"/>
                    <a:gd name="T17" fmla="*/ 119 h 432"/>
                    <a:gd name="T18" fmla="*/ 692 w 820"/>
                    <a:gd name="T19" fmla="*/ 155 h 432"/>
                    <a:gd name="T20" fmla="*/ 711 w 820"/>
                    <a:gd name="T21" fmla="*/ 183 h 432"/>
                    <a:gd name="T22" fmla="*/ 745 w 820"/>
                    <a:gd name="T23" fmla="*/ 202 h 432"/>
                    <a:gd name="T24" fmla="*/ 691 w 820"/>
                    <a:gd name="T25" fmla="*/ 119 h 432"/>
                    <a:gd name="T26" fmla="*/ 401 w 820"/>
                    <a:gd name="T27" fmla="*/ 101 h 432"/>
                    <a:gd name="T28" fmla="*/ 345 w 820"/>
                    <a:gd name="T29" fmla="*/ 118 h 432"/>
                    <a:gd name="T30" fmla="*/ 300 w 820"/>
                    <a:gd name="T31" fmla="*/ 150 h 432"/>
                    <a:gd name="T32" fmla="*/ 269 w 820"/>
                    <a:gd name="T33" fmla="*/ 193 h 432"/>
                    <a:gd name="T34" fmla="*/ 262 w 820"/>
                    <a:gd name="T35" fmla="*/ 239 h 432"/>
                    <a:gd name="T36" fmla="*/ 276 w 820"/>
                    <a:gd name="T37" fmla="*/ 281 h 432"/>
                    <a:gd name="T38" fmla="*/ 310 w 820"/>
                    <a:gd name="T39" fmla="*/ 313 h 432"/>
                    <a:gd name="T40" fmla="*/ 361 w 820"/>
                    <a:gd name="T41" fmla="*/ 331 h 432"/>
                    <a:gd name="T42" fmla="*/ 419 w 820"/>
                    <a:gd name="T43" fmla="*/ 331 h 432"/>
                    <a:gd name="T44" fmla="*/ 475 w 820"/>
                    <a:gd name="T45" fmla="*/ 313 h 432"/>
                    <a:gd name="T46" fmla="*/ 520 w 820"/>
                    <a:gd name="T47" fmla="*/ 282 h 432"/>
                    <a:gd name="T48" fmla="*/ 550 w 820"/>
                    <a:gd name="T49" fmla="*/ 238 h 432"/>
                    <a:gd name="T50" fmla="*/ 558 w 820"/>
                    <a:gd name="T51" fmla="*/ 192 h 432"/>
                    <a:gd name="T52" fmla="*/ 544 w 820"/>
                    <a:gd name="T53" fmla="*/ 151 h 432"/>
                    <a:gd name="T54" fmla="*/ 511 w 820"/>
                    <a:gd name="T55" fmla="*/ 119 h 432"/>
                    <a:gd name="T56" fmla="*/ 460 w 820"/>
                    <a:gd name="T57" fmla="*/ 101 h 432"/>
                    <a:gd name="T58" fmla="*/ 158 w 820"/>
                    <a:gd name="T59" fmla="*/ 32 h 432"/>
                    <a:gd name="T60" fmla="*/ 156 w 820"/>
                    <a:gd name="T61" fmla="*/ 101 h 432"/>
                    <a:gd name="T62" fmla="*/ 207 w 820"/>
                    <a:gd name="T63" fmla="*/ 82 h 432"/>
                    <a:gd name="T64" fmla="*/ 244 w 820"/>
                    <a:gd name="T65" fmla="*/ 46 h 432"/>
                    <a:gd name="T66" fmla="*/ 137 w 820"/>
                    <a:gd name="T67" fmla="*/ 0 h 432"/>
                    <a:gd name="T68" fmla="*/ 682 w 820"/>
                    <a:gd name="T69" fmla="*/ 432 h 432"/>
                    <a:gd name="T70" fmla="*/ 137 w 820"/>
                    <a:gd name="T7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0" h="432">
                      <a:moveTo>
                        <a:pt x="692" y="330"/>
                      </a:moveTo>
                      <a:lnTo>
                        <a:pt x="663" y="331"/>
                      </a:lnTo>
                      <a:lnTo>
                        <a:pt x="637" y="338"/>
                      </a:lnTo>
                      <a:lnTo>
                        <a:pt x="613" y="350"/>
                      </a:lnTo>
                      <a:lnTo>
                        <a:pt x="592" y="365"/>
                      </a:lnTo>
                      <a:lnTo>
                        <a:pt x="576" y="386"/>
                      </a:lnTo>
                      <a:lnTo>
                        <a:pt x="661" y="399"/>
                      </a:lnTo>
                      <a:lnTo>
                        <a:pt x="692" y="330"/>
                      </a:lnTo>
                      <a:close/>
                      <a:moveTo>
                        <a:pt x="75" y="230"/>
                      </a:moveTo>
                      <a:lnTo>
                        <a:pt x="44" y="299"/>
                      </a:lnTo>
                      <a:lnTo>
                        <a:pt x="130" y="313"/>
                      </a:lnTo>
                      <a:lnTo>
                        <a:pt x="131" y="295"/>
                      </a:lnTo>
                      <a:lnTo>
                        <a:pt x="129" y="277"/>
                      </a:lnTo>
                      <a:lnTo>
                        <a:pt x="120" y="262"/>
                      </a:lnTo>
                      <a:lnTo>
                        <a:pt x="109" y="249"/>
                      </a:lnTo>
                      <a:lnTo>
                        <a:pt x="94" y="237"/>
                      </a:lnTo>
                      <a:lnTo>
                        <a:pt x="75" y="230"/>
                      </a:lnTo>
                      <a:close/>
                      <a:moveTo>
                        <a:pt x="691" y="119"/>
                      </a:moveTo>
                      <a:lnTo>
                        <a:pt x="689" y="137"/>
                      </a:lnTo>
                      <a:lnTo>
                        <a:pt x="692" y="155"/>
                      </a:lnTo>
                      <a:lnTo>
                        <a:pt x="699" y="170"/>
                      </a:lnTo>
                      <a:lnTo>
                        <a:pt x="711" y="183"/>
                      </a:lnTo>
                      <a:lnTo>
                        <a:pt x="726" y="194"/>
                      </a:lnTo>
                      <a:lnTo>
                        <a:pt x="745" y="202"/>
                      </a:lnTo>
                      <a:lnTo>
                        <a:pt x="776" y="133"/>
                      </a:lnTo>
                      <a:lnTo>
                        <a:pt x="691" y="119"/>
                      </a:lnTo>
                      <a:close/>
                      <a:moveTo>
                        <a:pt x="430" y="99"/>
                      </a:moveTo>
                      <a:lnTo>
                        <a:pt x="401" y="101"/>
                      </a:lnTo>
                      <a:lnTo>
                        <a:pt x="373" y="107"/>
                      </a:lnTo>
                      <a:lnTo>
                        <a:pt x="345" y="118"/>
                      </a:lnTo>
                      <a:lnTo>
                        <a:pt x="321" y="132"/>
                      </a:lnTo>
                      <a:lnTo>
                        <a:pt x="300" y="150"/>
                      </a:lnTo>
                      <a:lnTo>
                        <a:pt x="282" y="170"/>
                      </a:lnTo>
                      <a:lnTo>
                        <a:pt x="269" y="193"/>
                      </a:lnTo>
                      <a:lnTo>
                        <a:pt x="263" y="217"/>
                      </a:lnTo>
                      <a:lnTo>
                        <a:pt x="262" y="239"/>
                      </a:lnTo>
                      <a:lnTo>
                        <a:pt x="265" y="262"/>
                      </a:lnTo>
                      <a:lnTo>
                        <a:pt x="276" y="281"/>
                      </a:lnTo>
                      <a:lnTo>
                        <a:pt x="291" y="299"/>
                      </a:lnTo>
                      <a:lnTo>
                        <a:pt x="310" y="313"/>
                      </a:lnTo>
                      <a:lnTo>
                        <a:pt x="333" y="324"/>
                      </a:lnTo>
                      <a:lnTo>
                        <a:pt x="361" y="331"/>
                      </a:lnTo>
                      <a:lnTo>
                        <a:pt x="391" y="333"/>
                      </a:lnTo>
                      <a:lnTo>
                        <a:pt x="419" y="331"/>
                      </a:lnTo>
                      <a:lnTo>
                        <a:pt x="448" y="324"/>
                      </a:lnTo>
                      <a:lnTo>
                        <a:pt x="475" y="313"/>
                      </a:lnTo>
                      <a:lnTo>
                        <a:pt x="499" y="299"/>
                      </a:lnTo>
                      <a:lnTo>
                        <a:pt x="520" y="282"/>
                      </a:lnTo>
                      <a:lnTo>
                        <a:pt x="538" y="262"/>
                      </a:lnTo>
                      <a:lnTo>
                        <a:pt x="550" y="238"/>
                      </a:lnTo>
                      <a:lnTo>
                        <a:pt x="557" y="215"/>
                      </a:lnTo>
                      <a:lnTo>
                        <a:pt x="558" y="192"/>
                      </a:lnTo>
                      <a:lnTo>
                        <a:pt x="554" y="170"/>
                      </a:lnTo>
                      <a:lnTo>
                        <a:pt x="544" y="151"/>
                      </a:lnTo>
                      <a:lnTo>
                        <a:pt x="530" y="133"/>
                      </a:lnTo>
                      <a:lnTo>
                        <a:pt x="511" y="119"/>
                      </a:lnTo>
                      <a:lnTo>
                        <a:pt x="487" y="108"/>
                      </a:lnTo>
                      <a:lnTo>
                        <a:pt x="460" y="101"/>
                      </a:lnTo>
                      <a:lnTo>
                        <a:pt x="430" y="99"/>
                      </a:lnTo>
                      <a:close/>
                      <a:moveTo>
                        <a:pt x="158" y="32"/>
                      </a:moveTo>
                      <a:lnTo>
                        <a:pt x="129" y="102"/>
                      </a:lnTo>
                      <a:lnTo>
                        <a:pt x="156" y="101"/>
                      </a:lnTo>
                      <a:lnTo>
                        <a:pt x="183" y="94"/>
                      </a:lnTo>
                      <a:lnTo>
                        <a:pt x="207" y="82"/>
                      </a:lnTo>
                      <a:lnTo>
                        <a:pt x="229" y="65"/>
                      </a:lnTo>
                      <a:lnTo>
                        <a:pt x="244" y="46"/>
                      </a:lnTo>
                      <a:lnTo>
                        <a:pt x="158" y="32"/>
                      </a:lnTo>
                      <a:close/>
                      <a:moveTo>
                        <a:pt x="137" y="0"/>
                      </a:moveTo>
                      <a:lnTo>
                        <a:pt x="820" y="111"/>
                      </a:lnTo>
                      <a:lnTo>
                        <a:pt x="682" y="432"/>
                      </a:lnTo>
                      <a:lnTo>
                        <a:pt x="0" y="321"/>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white"/>
                    </a:solidFill>
                    <a:ea typeface="Heiti TC Light"/>
                    <a:cs typeface="Heiti TC Light"/>
                  </a:endParaRPr>
                </a:p>
              </p:txBody>
            </p:sp>
            <p:sp>
              <p:nvSpPr>
                <p:cNvPr id="49" name="Freeform 13"/>
                <p:cNvSpPr>
                  <a:spLocks noEditPoints="1"/>
                </p:cNvSpPr>
                <p:nvPr/>
              </p:nvSpPr>
              <p:spPr bwMode="auto">
                <a:xfrm>
                  <a:off x="-11" y="1492"/>
                  <a:ext cx="35" cy="35"/>
                </a:xfrm>
                <a:custGeom>
                  <a:avLst/>
                  <a:gdLst>
                    <a:gd name="T0" fmla="*/ 80 w 171"/>
                    <a:gd name="T1" fmla="*/ 131 h 178"/>
                    <a:gd name="T2" fmla="*/ 96 w 171"/>
                    <a:gd name="T3" fmla="*/ 128 h 178"/>
                    <a:gd name="T4" fmla="*/ 101 w 171"/>
                    <a:gd name="T5" fmla="*/ 122 h 178"/>
                    <a:gd name="T6" fmla="*/ 101 w 171"/>
                    <a:gd name="T7" fmla="*/ 116 h 178"/>
                    <a:gd name="T8" fmla="*/ 98 w 171"/>
                    <a:gd name="T9" fmla="*/ 111 h 178"/>
                    <a:gd name="T10" fmla="*/ 90 w 171"/>
                    <a:gd name="T11" fmla="*/ 105 h 178"/>
                    <a:gd name="T12" fmla="*/ 88 w 171"/>
                    <a:gd name="T13" fmla="*/ 42 h 178"/>
                    <a:gd name="T14" fmla="*/ 80 w 171"/>
                    <a:gd name="T15" fmla="*/ 45 h 178"/>
                    <a:gd name="T16" fmla="*/ 75 w 171"/>
                    <a:gd name="T17" fmla="*/ 50 h 178"/>
                    <a:gd name="T18" fmla="*/ 74 w 171"/>
                    <a:gd name="T19" fmla="*/ 56 h 178"/>
                    <a:gd name="T20" fmla="*/ 77 w 171"/>
                    <a:gd name="T21" fmla="*/ 62 h 178"/>
                    <a:gd name="T22" fmla="*/ 83 w 171"/>
                    <a:gd name="T23" fmla="*/ 67 h 178"/>
                    <a:gd name="T24" fmla="*/ 112 w 171"/>
                    <a:gd name="T25" fmla="*/ 0 h 178"/>
                    <a:gd name="T26" fmla="*/ 127 w 171"/>
                    <a:gd name="T27" fmla="*/ 20 h 178"/>
                    <a:gd name="T28" fmla="*/ 169 w 171"/>
                    <a:gd name="T29" fmla="*/ 36 h 178"/>
                    <a:gd name="T30" fmla="*/ 151 w 171"/>
                    <a:gd name="T31" fmla="*/ 59 h 178"/>
                    <a:gd name="T32" fmla="*/ 133 w 171"/>
                    <a:gd name="T33" fmla="*/ 50 h 178"/>
                    <a:gd name="T34" fmla="*/ 103 w 171"/>
                    <a:gd name="T35" fmla="*/ 78 h 178"/>
                    <a:gd name="T36" fmla="*/ 126 w 171"/>
                    <a:gd name="T37" fmla="*/ 92 h 178"/>
                    <a:gd name="T38" fmla="*/ 139 w 171"/>
                    <a:gd name="T39" fmla="*/ 113 h 178"/>
                    <a:gd name="T40" fmla="*/ 131 w 171"/>
                    <a:gd name="T41" fmla="*/ 135 h 178"/>
                    <a:gd name="T42" fmla="*/ 112 w 171"/>
                    <a:gd name="T43" fmla="*/ 149 h 178"/>
                    <a:gd name="T44" fmla="*/ 69 w 171"/>
                    <a:gd name="T45" fmla="*/ 155 h 178"/>
                    <a:gd name="T46" fmla="*/ 37 w 171"/>
                    <a:gd name="T47" fmla="*/ 174 h 178"/>
                    <a:gd name="T48" fmla="*/ 21 w 171"/>
                    <a:gd name="T49" fmla="*/ 146 h 178"/>
                    <a:gd name="T50" fmla="*/ 0 w 171"/>
                    <a:gd name="T51" fmla="*/ 136 h 178"/>
                    <a:gd name="T52" fmla="*/ 15 w 171"/>
                    <a:gd name="T53" fmla="*/ 111 h 178"/>
                    <a:gd name="T54" fmla="*/ 37 w 171"/>
                    <a:gd name="T55" fmla="*/ 123 h 178"/>
                    <a:gd name="T56" fmla="*/ 57 w 171"/>
                    <a:gd name="T57" fmla="*/ 129 h 178"/>
                    <a:gd name="T58" fmla="*/ 64 w 171"/>
                    <a:gd name="T59" fmla="*/ 91 h 178"/>
                    <a:gd name="T60" fmla="*/ 40 w 171"/>
                    <a:gd name="T61" fmla="*/ 70 h 178"/>
                    <a:gd name="T62" fmla="*/ 40 w 171"/>
                    <a:gd name="T63" fmla="*/ 45 h 178"/>
                    <a:gd name="T64" fmla="*/ 53 w 171"/>
                    <a:gd name="T65" fmla="*/ 29 h 178"/>
                    <a:gd name="T66" fmla="*/ 83 w 171"/>
                    <a:gd name="T67" fmla="*/ 18 h 178"/>
                    <a:gd name="T68" fmla="*/ 112 w 171"/>
                    <a:gd name="T6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78">
                      <a:moveTo>
                        <a:pt x="90" y="105"/>
                      </a:moveTo>
                      <a:lnTo>
                        <a:pt x="80" y="131"/>
                      </a:lnTo>
                      <a:lnTo>
                        <a:pt x="90" y="130"/>
                      </a:lnTo>
                      <a:lnTo>
                        <a:pt x="96" y="128"/>
                      </a:lnTo>
                      <a:lnTo>
                        <a:pt x="99" y="124"/>
                      </a:lnTo>
                      <a:lnTo>
                        <a:pt x="101" y="122"/>
                      </a:lnTo>
                      <a:lnTo>
                        <a:pt x="101" y="118"/>
                      </a:lnTo>
                      <a:lnTo>
                        <a:pt x="101" y="116"/>
                      </a:lnTo>
                      <a:lnTo>
                        <a:pt x="100" y="113"/>
                      </a:lnTo>
                      <a:lnTo>
                        <a:pt x="98" y="111"/>
                      </a:lnTo>
                      <a:lnTo>
                        <a:pt x="95" y="109"/>
                      </a:lnTo>
                      <a:lnTo>
                        <a:pt x="90" y="105"/>
                      </a:lnTo>
                      <a:close/>
                      <a:moveTo>
                        <a:pt x="94" y="42"/>
                      </a:moveTo>
                      <a:lnTo>
                        <a:pt x="88" y="42"/>
                      </a:lnTo>
                      <a:lnTo>
                        <a:pt x="82" y="44"/>
                      </a:lnTo>
                      <a:lnTo>
                        <a:pt x="80" y="45"/>
                      </a:lnTo>
                      <a:lnTo>
                        <a:pt x="77" y="48"/>
                      </a:lnTo>
                      <a:lnTo>
                        <a:pt x="75" y="50"/>
                      </a:lnTo>
                      <a:lnTo>
                        <a:pt x="74" y="54"/>
                      </a:lnTo>
                      <a:lnTo>
                        <a:pt x="74" y="56"/>
                      </a:lnTo>
                      <a:lnTo>
                        <a:pt x="75" y="60"/>
                      </a:lnTo>
                      <a:lnTo>
                        <a:pt x="77" y="62"/>
                      </a:lnTo>
                      <a:lnTo>
                        <a:pt x="80" y="65"/>
                      </a:lnTo>
                      <a:lnTo>
                        <a:pt x="83" y="67"/>
                      </a:lnTo>
                      <a:lnTo>
                        <a:pt x="94" y="42"/>
                      </a:lnTo>
                      <a:close/>
                      <a:moveTo>
                        <a:pt x="112" y="0"/>
                      </a:moveTo>
                      <a:lnTo>
                        <a:pt x="134" y="4"/>
                      </a:lnTo>
                      <a:lnTo>
                        <a:pt x="127" y="20"/>
                      </a:lnTo>
                      <a:lnTo>
                        <a:pt x="150" y="26"/>
                      </a:lnTo>
                      <a:lnTo>
                        <a:pt x="169" y="36"/>
                      </a:lnTo>
                      <a:lnTo>
                        <a:pt x="171" y="37"/>
                      </a:lnTo>
                      <a:lnTo>
                        <a:pt x="151" y="59"/>
                      </a:lnTo>
                      <a:lnTo>
                        <a:pt x="149" y="57"/>
                      </a:lnTo>
                      <a:lnTo>
                        <a:pt x="133" y="50"/>
                      </a:lnTo>
                      <a:lnTo>
                        <a:pt x="117" y="44"/>
                      </a:lnTo>
                      <a:lnTo>
                        <a:pt x="103" y="78"/>
                      </a:lnTo>
                      <a:lnTo>
                        <a:pt x="109" y="80"/>
                      </a:lnTo>
                      <a:lnTo>
                        <a:pt x="126" y="92"/>
                      </a:lnTo>
                      <a:lnTo>
                        <a:pt x="136" y="103"/>
                      </a:lnTo>
                      <a:lnTo>
                        <a:pt x="139" y="113"/>
                      </a:lnTo>
                      <a:lnTo>
                        <a:pt x="137" y="125"/>
                      </a:lnTo>
                      <a:lnTo>
                        <a:pt x="131" y="135"/>
                      </a:lnTo>
                      <a:lnTo>
                        <a:pt x="123" y="143"/>
                      </a:lnTo>
                      <a:lnTo>
                        <a:pt x="112" y="149"/>
                      </a:lnTo>
                      <a:lnTo>
                        <a:pt x="93" y="155"/>
                      </a:lnTo>
                      <a:lnTo>
                        <a:pt x="69" y="155"/>
                      </a:lnTo>
                      <a:lnTo>
                        <a:pt x="59" y="178"/>
                      </a:lnTo>
                      <a:lnTo>
                        <a:pt x="37" y="174"/>
                      </a:lnTo>
                      <a:lnTo>
                        <a:pt x="46" y="153"/>
                      </a:lnTo>
                      <a:lnTo>
                        <a:pt x="21" y="146"/>
                      </a:lnTo>
                      <a:lnTo>
                        <a:pt x="1" y="137"/>
                      </a:lnTo>
                      <a:lnTo>
                        <a:pt x="0" y="136"/>
                      </a:lnTo>
                      <a:lnTo>
                        <a:pt x="12" y="109"/>
                      </a:lnTo>
                      <a:lnTo>
                        <a:pt x="15" y="111"/>
                      </a:lnTo>
                      <a:lnTo>
                        <a:pt x="25" y="117"/>
                      </a:lnTo>
                      <a:lnTo>
                        <a:pt x="37" y="123"/>
                      </a:lnTo>
                      <a:lnTo>
                        <a:pt x="46" y="126"/>
                      </a:lnTo>
                      <a:lnTo>
                        <a:pt x="57" y="129"/>
                      </a:lnTo>
                      <a:lnTo>
                        <a:pt x="71" y="96"/>
                      </a:lnTo>
                      <a:lnTo>
                        <a:pt x="64" y="91"/>
                      </a:lnTo>
                      <a:lnTo>
                        <a:pt x="49" y="81"/>
                      </a:lnTo>
                      <a:lnTo>
                        <a:pt x="40" y="70"/>
                      </a:lnTo>
                      <a:lnTo>
                        <a:pt x="37" y="59"/>
                      </a:lnTo>
                      <a:lnTo>
                        <a:pt x="40" y="45"/>
                      </a:lnTo>
                      <a:lnTo>
                        <a:pt x="45" y="36"/>
                      </a:lnTo>
                      <a:lnTo>
                        <a:pt x="53" y="29"/>
                      </a:lnTo>
                      <a:lnTo>
                        <a:pt x="65" y="23"/>
                      </a:lnTo>
                      <a:lnTo>
                        <a:pt x="83" y="18"/>
                      </a:lnTo>
                      <a:lnTo>
                        <a:pt x="105" y="17"/>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white"/>
                    </a:solidFill>
                    <a:ea typeface="Heiti TC Light"/>
                    <a:cs typeface="Heiti TC Light"/>
                  </a:endParaRPr>
                </a:p>
              </p:txBody>
            </p:sp>
            <p:sp>
              <p:nvSpPr>
                <p:cNvPr id="50" name="Freeform 14"/>
                <p:cNvSpPr>
                  <a:spLocks noEditPoints="1"/>
                </p:cNvSpPr>
                <p:nvPr/>
              </p:nvSpPr>
              <p:spPr bwMode="auto">
                <a:xfrm>
                  <a:off x="-186" y="1502"/>
                  <a:ext cx="146" cy="168"/>
                </a:xfrm>
                <a:custGeom>
                  <a:avLst/>
                  <a:gdLst>
                    <a:gd name="T0" fmla="*/ 534 w 730"/>
                    <a:gd name="T1" fmla="*/ 696 h 840"/>
                    <a:gd name="T2" fmla="*/ 501 w 730"/>
                    <a:gd name="T3" fmla="*/ 711 h 840"/>
                    <a:gd name="T4" fmla="*/ 559 w 730"/>
                    <a:gd name="T5" fmla="*/ 787 h 840"/>
                    <a:gd name="T6" fmla="*/ 573 w 730"/>
                    <a:gd name="T7" fmla="*/ 700 h 840"/>
                    <a:gd name="T8" fmla="*/ 617 w 730"/>
                    <a:gd name="T9" fmla="*/ 433 h 840"/>
                    <a:gd name="T10" fmla="*/ 616 w 730"/>
                    <a:gd name="T11" fmla="*/ 490 h 840"/>
                    <a:gd name="T12" fmla="*/ 637 w 730"/>
                    <a:gd name="T13" fmla="*/ 546 h 840"/>
                    <a:gd name="T14" fmla="*/ 689 w 730"/>
                    <a:gd name="T15" fmla="*/ 493 h 840"/>
                    <a:gd name="T16" fmla="*/ 77 w 730"/>
                    <a:gd name="T17" fmla="*/ 271 h 840"/>
                    <a:gd name="T18" fmla="*/ 113 w 730"/>
                    <a:gd name="T19" fmla="*/ 409 h 840"/>
                    <a:gd name="T20" fmla="*/ 115 w 730"/>
                    <a:gd name="T21" fmla="*/ 352 h 840"/>
                    <a:gd name="T22" fmla="*/ 94 w 730"/>
                    <a:gd name="T23" fmla="*/ 296 h 840"/>
                    <a:gd name="T24" fmla="*/ 333 w 730"/>
                    <a:gd name="T25" fmla="*/ 259 h 840"/>
                    <a:gd name="T26" fmla="*/ 292 w 730"/>
                    <a:gd name="T27" fmla="*/ 271 h 840"/>
                    <a:gd name="T28" fmla="*/ 260 w 730"/>
                    <a:gd name="T29" fmla="*/ 299 h 840"/>
                    <a:gd name="T30" fmla="*/ 239 w 730"/>
                    <a:gd name="T31" fmla="*/ 348 h 840"/>
                    <a:gd name="T32" fmla="*/ 236 w 730"/>
                    <a:gd name="T33" fmla="*/ 409 h 840"/>
                    <a:gd name="T34" fmla="*/ 253 w 730"/>
                    <a:gd name="T35" fmla="*/ 470 h 840"/>
                    <a:gd name="T36" fmla="*/ 286 w 730"/>
                    <a:gd name="T37" fmla="*/ 524 h 840"/>
                    <a:gd name="T38" fmla="*/ 331 w 730"/>
                    <a:gd name="T39" fmla="*/ 564 h 840"/>
                    <a:gd name="T40" fmla="*/ 377 w 730"/>
                    <a:gd name="T41" fmla="*/ 580 h 840"/>
                    <a:gd name="T42" fmla="*/ 420 w 730"/>
                    <a:gd name="T43" fmla="*/ 579 h 840"/>
                    <a:gd name="T44" fmla="*/ 456 w 730"/>
                    <a:gd name="T45" fmla="*/ 559 h 840"/>
                    <a:gd name="T46" fmla="*/ 483 w 730"/>
                    <a:gd name="T47" fmla="*/ 521 h 840"/>
                    <a:gd name="T48" fmla="*/ 496 w 730"/>
                    <a:gd name="T49" fmla="*/ 464 h 840"/>
                    <a:gd name="T50" fmla="*/ 489 w 730"/>
                    <a:gd name="T51" fmla="*/ 402 h 840"/>
                    <a:gd name="T52" fmla="*/ 464 w 730"/>
                    <a:gd name="T53" fmla="*/ 342 h 840"/>
                    <a:gd name="T54" fmla="*/ 422 w 730"/>
                    <a:gd name="T55" fmla="*/ 293 h 840"/>
                    <a:gd name="T56" fmla="*/ 377 w 730"/>
                    <a:gd name="T57" fmla="*/ 267 h 840"/>
                    <a:gd name="T58" fmla="*/ 333 w 730"/>
                    <a:gd name="T59" fmla="*/ 259 h 840"/>
                    <a:gd name="T60" fmla="*/ 138 w 730"/>
                    <a:gd name="T61" fmla="*/ 131 h 840"/>
                    <a:gd name="T62" fmla="*/ 178 w 730"/>
                    <a:gd name="T63" fmla="*/ 146 h 840"/>
                    <a:gd name="T64" fmla="*/ 215 w 730"/>
                    <a:gd name="T65" fmla="*/ 140 h 840"/>
                    <a:gd name="T66" fmla="*/ 243 w 730"/>
                    <a:gd name="T67" fmla="*/ 115 h 840"/>
                    <a:gd name="T68" fmla="*/ 158 w 730"/>
                    <a:gd name="T69" fmla="*/ 0 h 840"/>
                    <a:gd name="T70" fmla="*/ 573 w 730"/>
                    <a:gd name="T71" fmla="*/ 840 h 840"/>
                    <a:gd name="T72" fmla="*/ 158 w 730"/>
                    <a:gd name="T73"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0" h="840">
                      <a:moveTo>
                        <a:pt x="553" y="696"/>
                      </a:moveTo>
                      <a:lnTo>
                        <a:pt x="534" y="696"/>
                      </a:lnTo>
                      <a:lnTo>
                        <a:pt x="516" y="701"/>
                      </a:lnTo>
                      <a:lnTo>
                        <a:pt x="501" y="711"/>
                      </a:lnTo>
                      <a:lnTo>
                        <a:pt x="487" y="726"/>
                      </a:lnTo>
                      <a:lnTo>
                        <a:pt x="559" y="787"/>
                      </a:lnTo>
                      <a:lnTo>
                        <a:pt x="593" y="710"/>
                      </a:lnTo>
                      <a:lnTo>
                        <a:pt x="573" y="700"/>
                      </a:lnTo>
                      <a:lnTo>
                        <a:pt x="553" y="696"/>
                      </a:lnTo>
                      <a:close/>
                      <a:moveTo>
                        <a:pt x="617" y="433"/>
                      </a:moveTo>
                      <a:lnTo>
                        <a:pt x="614" y="460"/>
                      </a:lnTo>
                      <a:lnTo>
                        <a:pt x="616" y="490"/>
                      </a:lnTo>
                      <a:lnTo>
                        <a:pt x="624" y="518"/>
                      </a:lnTo>
                      <a:lnTo>
                        <a:pt x="637" y="546"/>
                      </a:lnTo>
                      <a:lnTo>
                        <a:pt x="655" y="570"/>
                      </a:lnTo>
                      <a:lnTo>
                        <a:pt x="689" y="493"/>
                      </a:lnTo>
                      <a:lnTo>
                        <a:pt x="617" y="433"/>
                      </a:lnTo>
                      <a:close/>
                      <a:moveTo>
                        <a:pt x="77" y="271"/>
                      </a:moveTo>
                      <a:lnTo>
                        <a:pt x="42" y="348"/>
                      </a:lnTo>
                      <a:lnTo>
                        <a:pt x="113" y="409"/>
                      </a:lnTo>
                      <a:lnTo>
                        <a:pt x="117" y="380"/>
                      </a:lnTo>
                      <a:lnTo>
                        <a:pt x="115" y="352"/>
                      </a:lnTo>
                      <a:lnTo>
                        <a:pt x="108" y="323"/>
                      </a:lnTo>
                      <a:lnTo>
                        <a:pt x="94" y="296"/>
                      </a:lnTo>
                      <a:lnTo>
                        <a:pt x="77" y="271"/>
                      </a:lnTo>
                      <a:close/>
                      <a:moveTo>
                        <a:pt x="333" y="259"/>
                      </a:moveTo>
                      <a:lnTo>
                        <a:pt x="311" y="262"/>
                      </a:lnTo>
                      <a:lnTo>
                        <a:pt x="292" y="271"/>
                      </a:lnTo>
                      <a:lnTo>
                        <a:pt x="274" y="283"/>
                      </a:lnTo>
                      <a:lnTo>
                        <a:pt x="260" y="299"/>
                      </a:lnTo>
                      <a:lnTo>
                        <a:pt x="248" y="321"/>
                      </a:lnTo>
                      <a:lnTo>
                        <a:pt x="239" y="348"/>
                      </a:lnTo>
                      <a:lnTo>
                        <a:pt x="235" y="378"/>
                      </a:lnTo>
                      <a:lnTo>
                        <a:pt x="236" y="409"/>
                      </a:lnTo>
                      <a:lnTo>
                        <a:pt x="242" y="440"/>
                      </a:lnTo>
                      <a:lnTo>
                        <a:pt x="253" y="470"/>
                      </a:lnTo>
                      <a:lnTo>
                        <a:pt x="268" y="498"/>
                      </a:lnTo>
                      <a:lnTo>
                        <a:pt x="286" y="524"/>
                      </a:lnTo>
                      <a:lnTo>
                        <a:pt x="309" y="547"/>
                      </a:lnTo>
                      <a:lnTo>
                        <a:pt x="331" y="564"/>
                      </a:lnTo>
                      <a:lnTo>
                        <a:pt x="354" y="574"/>
                      </a:lnTo>
                      <a:lnTo>
                        <a:pt x="377" y="580"/>
                      </a:lnTo>
                      <a:lnTo>
                        <a:pt x="398" y="582"/>
                      </a:lnTo>
                      <a:lnTo>
                        <a:pt x="420" y="579"/>
                      </a:lnTo>
                      <a:lnTo>
                        <a:pt x="439" y="571"/>
                      </a:lnTo>
                      <a:lnTo>
                        <a:pt x="456" y="559"/>
                      </a:lnTo>
                      <a:lnTo>
                        <a:pt x="471" y="541"/>
                      </a:lnTo>
                      <a:lnTo>
                        <a:pt x="483" y="521"/>
                      </a:lnTo>
                      <a:lnTo>
                        <a:pt x="492" y="492"/>
                      </a:lnTo>
                      <a:lnTo>
                        <a:pt x="496" y="464"/>
                      </a:lnTo>
                      <a:lnTo>
                        <a:pt x="495" y="433"/>
                      </a:lnTo>
                      <a:lnTo>
                        <a:pt x="489" y="402"/>
                      </a:lnTo>
                      <a:lnTo>
                        <a:pt x="478" y="371"/>
                      </a:lnTo>
                      <a:lnTo>
                        <a:pt x="464" y="342"/>
                      </a:lnTo>
                      <a:lnTo>
                        <a:pt x="445" y="316"/>
                      </a:lnTo>
                      <a:lnTo>
                        <a:pt x="422" y="293"/>
                      </a:lnTo>
                      <a:lnTo>
                        <a:pt x="399" y="278"/>
                      </a:lnTo>
                      <a:lnTo>
                        <a:pt x="377" y="267"/>
                      </a:lnTo>
                      <a:lnTo>
                        <a:pt x="355" y="260"/>
                      </a:lnTo>
                      <a:lnTo>
                        <a:pt x="333" y="259"/>
                      </a:lnTo>
                      <a:close/>
                      <a:moveTo>
                        <a:pt x="172" y="54"/>
                      </a:moveTo>
                      <a:lnTo>
                        <a:pt x="138" y="131"/>
                      </a:lnTo>
                      <a:lnTo>
                        <a:pt x="158" y="141"/>
                      </a:lnTo>
                      <a:lnTo>
                        <a:pt x="178" y="146"/>
                      </a:lnTo>
                      <a:lnTo>
                        <a:pt x="197" y="146"/>
                      </a:lnTo>
                      <a:lnTo>
                        <a:pt x="215" y="140"/>
                      </a:lnTo>
                      <a:lnTo>
                        <a:pt x="230" y="130"/>
                      </a:lnTo>
                      <a:lnTo>
                        <a:pt x="243" y="115"/>
                      </a:lnTo>
                      <a:lnTo>
                        <a:pt x="172" y="54"/>
                      </a:lnTo>
                      <a:close/>
                      <a:moveTo>
                        <a:pt x="158" y="0"/>
                      </a:moveTo>
                      <a:lnTo>
                        <a:pt x="730" y="486"/>
                      </a:lnTo>
                      <a:lnTo>
                        <a:pt x="573" y="840"/>
                      </a:lnTo>
                      <a:lnTo>
                        <a:pt x="0" y="354"/>
                      </a:lnTo>
                      <a:lnTo>
                        <a:pt x="1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white"/>
                    </a:solidFill>
                    <a:ea typeface="Heiti TC Light"/>
                    <a:cs typeface="Heiti TC Light"/>
                  </a:endParaRPr>
                </a:p>
              </p:txBody>
            </p:sp>
            <p:sp>
              <p:nvSpPr>
                <p:cNvPr id="51" name="Freeform 15"/>
                <p:cNvSpPr>
                  <a:spLocks noEditPoints="1"/>
                </p:cNvSpPr>
                <p:nvPr/>
              </p:nvSpPr>
              <p:spPr bwMode="auto">
                <a:xfrm>
                  <a:off x="-129" y="1565"/>
                  <a:ext cx="32" cy="41"/>
                </a:xfrm>
                <a:custGeom>
                  <a:avLst/>
                  <a:gdLst>
                    <a:gd name="T0" fmla="*/ 69 w 159"/>
                    <a:gd name="T1" fmla="*/ 157 h 208"/>
                    <a:gd name="T2" fmla="*/ 81 w 159"/>
                    <a:gd name="T3" fmla="*/ 161 h 208"/>
                    <a:gd name="T4" fmla="*/ 87 w 159"/>
                    <a:gd name="T5" fmla="*/ 156 h 208"/>
                    <a:gd name="T6" fmla="*/ 89 w 159"/>
                    <a:gd name="T7" fmla="*/ 151 h 208"/>
                    <a:gd name="T8" fmla="*/ 88 w 159"/>
                    <a:gd name="T9" fmla="*/ 143 h 208"/>
                    <a:gd name="T10" fmla="*/ 85 w 159"/>
                    <a:gd name="T11" fmla="*/ 135 h 208"/>
                    <a:gd name="T12" fmla="*/ 81 w 159"/>
                    <a:gd name="T13" fmla="*/ 44 h 208"/>
                    <a:gd name="T14" fmla="*/ 76 w 159"/>
                    <a:gd name="T15" fmla="*/ 46 h 208"/>
                    <a:gd name="T16" fmla="*/ 73 w 159"/>
                    <a:gd name="T17" fmla="*/ 55 h 208"/>
                    <a:gd name="T18" fmla="*/ 75 w 159"/>
                    <a:gd name="T19" fmla="*/ 64 h 208"/>
                    <a:gd name="T20" fmla="*/ 80 w 159"/>
                    <a:gd name="T21" fmla="*/ 74 h 208"/>
                    <a:gd name="T22" fmla="*/ 88 w 159"/>
                    <a:gd name="T23" fmla="*/ 45 h 208"/>
                    <a:gd name="T24" fmla="*/ 81 w 159"/>
                    <a:gd name="T25" fmla="*/ 44 h 208"/>
                    <a:gd name="T26" fmla="*/ 131 w 159"/>
                    <a:gd name="T27" fmla="*/ 17 h 208"/>
                    <a:gd name="T28" fmla="*/ 142 w 159"/>
                    <a:gd name="T29" fmla="*/ 55 h 208"/>
                    <a:gd name="T30" fmla="*/ 159 w 159"/>
                    <a:gd name="T31" fmla="*/ 80 h 208"/>
                    <a:gd name="T32" fmla="*/ 136 w 159"/>
                    <a:gd name="T33" fmla="*/ 94 h 208"/>
                    <a:gd name="T34" fmla="*/ 111 w 159"/>
                    <a:gd name="T35" fmla="*/ 62 h 208"/>
                    <a:gd name="T36" fmla="*/ 100 w 159"/>
                    <a:gd name="T37" fmla="*/ 105 h 208"/>
                    <a:gd name="T38" fmla="*/ 117 w 159"/>
                    <a:gd name="T39" fmla="*/ 135 h 208"/>
                    <a:gd name="T40" fmla="*/ 122 w 159"/>
                    <a:gd name="T41" fmla="*/ 163 h 208"/>
                    <a:gd name="T42" fmla="*/ 112 w 159"/>
                    <a:gd name="T43" fmla="*/ 188 h 208"/>
                    <a:gd name="T44" fmla="*/ 93 w 159"/>
                    <a:gd name="T45" fmla="*/ 197 h 208"/>
                    <a:gd name="T46" fmla="*/ 70 w 159"/>
                    <a:gd name="T47" fmla="*/ 192 h 208"/>
                    <a:gd name="T48" fmla="*/ 47 w 159"/>
                    <a:gd name="T49" fmla="*/ 208 h 208"/>
                    <a:gd name="T50" fmla="*/ 38 w 159"/>
                    <a:gd name="T51" fmla="*/ 169 h 208"/>
                    <a:gd name="T52" fmla="*/ 1 w 159"/>
                    <a:gd name="T53" fmla="*/ 125 h 208"/>
                    <a:gd name="T54" fmla="*/ 13 w 159"/>
                    <a:gd name="T55" fmla="*/ 94 h 208"/>
                    <a:gd name="T56" fmla="*/ 32 w 159"/>
                    <a:gd name="T57" fmla="*/ 124 h 208"/>
                    <a:gd name="T58" fmla="*/ 49 w 159"/>
                    <a:gd name="T59" fmla="*/ 142 h 208"/>
                    <a:gd name="T60" fmla="*/ 60 w 159"/>
                    <a:gd name="T61" fmla="*/ 96 h 208"/>
                    <a:gd name="T62" fmla="*/ 42 w 159"/>
                    <a:gd name="T63" fmla="*/ 57 h 208"/>
                    <a:gd name="T64" fmla="*/ 45 w 159"/>
                    <a:gd name="T65" fmla="*/ 24 h 208"/>
                    <a:gd name="T66" fmla="*/ 59 w 159"/>
                    <a:gd name="T67" fmla="*/ 9 h 208"/>
                    <a:gd name="T68" fmla="*/ 86 w 159"/>
                    <a:gd name="T69" fmla="*/ 9 h 208"/>
                    <a:gd name="T70" fmla="*/ 112 w 159"/>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208">
                      <a:moveTo>
                        <a:pt x="81" y="129"/>
                      </a:moveTo>
                      <a:lnTo>
                        <a:pt x="69" y="157"/>
                      </a:lnTo>
                      <a:lnTo>
                        <a:pt x="76" y="160"/>
                      </a:lnTo>
                      <a:lnTo>
                        <a:pt x="81" y="161"/>
                      </a:lnTo>
                      <a:lnTo>
                        <a:pt x="85" y="158"/>
                      </a:lnTo>
                      <a:lnTo>
                        <a:pt x="87" y="156"/>
                      </a:lnTo>
                      <a:lnTo>
                        <a:pt x="88" y="155"/>
                      </a:lnTo>
                      <a:lnTo>
                        <a:pt x="89" y="151"/>
                      </a:lnTo>
                      <a:lnTo>
                        <a:pt x="89" y="146"/>
                      </a:lnTo>
                      <a:lnTo>
                        <a:pt x="88" y="143"/>
                      </a:lnTo>
                      <a:lnTo>
                        <a:pt x="87" y="139"/>
                      </a:lnTo>
                      <a:lnTo>
                        <a:pt x="85" y="135"/>
                      </a:lnTo>
                      <a:lnTo>
                        <a:pt x="81" y="129"/>
                      </a:lnTo>
                      <a:close/>
                      <a:moveTo>
                        <a:pt x="81" y="44"/>
                      </a:moveTo>
                      <a:lnTo>
                        <a:pt x="79" y="44"/>
                      </a:lnTo>
                      <a:lnTo>
                        <a:pt x="76" y="46"/>
                      </a:lnTo>
                      <a:lnTo>
                        <a:pt x="75" y="49"/>
                      </a:lnTo>
                      <a:lnTo>
                        <a:pt x="73" y="55"/>
                      </a:lnTo>
                      <a:lnTo>
                        <a:pt x="74" y="60"/>
                      </a:lnTo>
                      <a:lnTo>
                        <a:pt x="75" y="64"/>
                      </a:lnTo>
                      <a:lnTo>
                        <a:pt x="76" y="68"/>
                      </a:lnTo>
                      <a:lnTo>
                        <a:pt x="80" y="74"/>
                      </a:lnTo>
                      <a:lnTo>
                        <a:pt x="92" y="46"/>
                      </a:lnTo>
                      <a:lnTo>
                        <a:pt x="88" y="45"/>
                      </a:lnTo>
                      <a:lnTo>
                        <a:pt x="85" y="44"/>
                      </a:lnTo>
                      <a:lnTo>
                        <a:pt x="81" y="44"/>
                      </a:lnTo>
                      <a:close/>
                      <a:moveTo>
                        <a:pt x="112" y="0"/>
                      </a:moveTo>
                      <a:lnTo>
                        <a:pt x="131" y="17"/>
                      </a:lnTo>
                      <a:lnTo>
                        <a:pt x="123" y="35"/>
                      </a:lnTo>
                      <a:lnTo>
                        <a:pt x="142" y="55"/>
                      </a:lnTo>
                      <a:lnTo>
                        <a:pt x="157" y="76"/>
                      </a:lnTo>
                      <a:lnTo>
                        <a:pt x="159" y="80"/>
                      </a:lnTo>
                      <a:lnTo>
                        <a:pt x="138" y="98"/>
                      </a:lnTo>
                      <a:lnTo>
                        <a:pt x="136" y="94"/>
                      </a:lnTo>
                      <a:lnTo>
                        <a:pt x="124" y="76"/>
                      </a:lnTo>
                      <a:lnTo>
                        <a:pt x="111" y="62"/>
                      </a:lnTo>
                      <a:lnTo>
                        <a:pt x="95" y="98"/>
                      </a:lnTo>
                      <a:lnTo>
                        <a:pt x="100" y="105"/>
                      </a:lnTo>
                      <a:lnTo>
                        <a:pt x="110" y="121"/>
                      </a:lnTo>
                      <a:lnTo>
                        <a:pt x="117" y="135"/>
                      </a:lnTo>
                      <a:lnTo>
                        <a:pt x="120" y="146"/>
                      </a:lnTo>
                      <a:lnTo>
                        <a:pt x="122" y="163"/>
                      </a:lnTo>
                      <a:lnTo>
                        <a:pt x="118" y="177"/>
                      </a:lnTo>
                      <a:lnTo>
                        <a:pt x="112" y="188"/>
                      </a:lnTo>
                      <a:lnTo>
                        <a:pt x="104" y="194"/>
                      </a:lnTo>
                      <a:lnTo>
                        <a:pt x="93" y="197"/>
                      </a:lnTo>
                      <a:lnTo>
                        <a:pt x="82" y="195"/>
                      </a:lnTo>
                      <a:lnTo>
                        <a:pt x="70" y="192"/>
                      </a:lnTo>
                      <a:lnTo>
                        <a:pt x="57" y="183"/>
                      </a:lnTo>
                      <a:lnTo>
                        <a:pt x="47" y="208"/>
                      </a:lnTo>
                      <a:lnTo>
                        <a:pt x="28" y="192"/>
                      </a:lnTo>
                      <a:lnTo>
                        <a:pt x="38" y="169"/>
                      </a:lnTo>
                      <a:lnTo>
                        <a:pt x="17" y="148"/>
                      </a:lnTo>
                      <a:lnTo>
                        <a:pt x="1" y="125"/>
                      </a:lnTo>
                      <a:lnTo>
                        <a:pt x="0" y="124"/>
                      </a:lnTo>
                      <a:lnTo>
                        <a:pt x="13" y="94"/>
                      </a:lnTo>
                      <a:lnTo>
                        <a:pt x="16" y="99"/>
                      </a:lnTo>
                      <a:lnTo>
                        <a:pt x="32" y="124"/>
                      </a:lnTo>
                      <a:lnTo>
                        <a:pt x="42" y="133"/>
                      </a:lnTo>
                      <a:lnTo>
                        <a:pt x="49" y="142"/>
                      </a:lnTo>
                      <a:lnTo>
                        <a:pt x="66" y="105"/>
                      </a:lnTo>
                      <a:lnTo>
                        <a:pt x="60" y="96"/>
                      </a:lnTo>
                      <a:lnTo>
                        <a:pt x="48" y="76"/>
                      </a:lnTo>
                      <a:lnTo>
                        <a:pt x="42" y="57"/>
                      </a:lnTo>
                      <a:lnTo>
                        <a:pt x="41" y="40"/>
                      </a:lnTo>
                      <a:lnTo>
                        <a:pt x="45" y="24"/>
                      </a:lnTo>
                      <a:lnTo>
                        <a:pt x="51" y="14"/>
                      </a:lnTo>
                      <a:lnTo>
                        <a:pt x="59" y="9"/>
                      </a:lnTo>
                      <a:lnTo>
                        <a:pt x="69" y="7"/>
                      </a:lnTo>
                      <a:lnTo>
                        <a:pt x="86" y="9"/>
                      </a:lnTo>
                      <a:lnTo>
                        <a:pt x="104" y="19"/>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white"/>
                    </a:solidFill>
                    <a:ea typeface="Heiti TC Light"/>
                    <a:cs typeface="Heiti TC Light"/>
                  </a:endParaRPr>
                </a:p>
              </p:txBody>
            </p:sp>
          </p:grpSp>
        </p:grpSp>
        <p:sp>
          <p:nvSpPr>
            <p:cNvPr id="69" name="Rectangle 68"/>
            <p:cNvSpPr/>
            <p:nvPr/>
          </p:nvSpPr>
          <p:spPr>
            <a:xfrm>
              <a:off x="6687668" y="4823440"/>
              <a:ext cx="1396959" cy="960947"/>
            </a:xfrm>
            <a:prstGeom prst="rect">
              <a:avLst/>
            </a:prstGeom>
          </p:spPr>
          <p:txBody>
            <a:bodyPr wrap="none">
              <a:spAutoFit/>
            </a:bodyPr>
            <a:lstStyle/>
            <a:p>
              <a:pPr defTabSz="685783">
                <a:lnSpc>
                  <a:spcPct val="150000"/>
                </a:lnSpc>
                <a:buClr>
                  <a:srgbClr val="404040"/>
                </a:buClr>
                <a:buSzPct val="100000"/>
              </a:pPr>
              <a:r>
                <a:rPr lang="zh-TW" altLang="en-US" sz="1400" b="1" cap="all" dirty="0" smtClean="0">
                  <a:solidFill>
                    <a:prstClr val="white"/>
                  </a:solidFill>
                  <a:ea typeface="Heiti TC Light"/>
                  <a:cs typeface="Heiti TC Light"/>
                  <a:sym typeface="Century Gothic"/>
                </a:rPr>
                <a:t>現金回贈</a:t>
              </a:r>
              <a:endParaRPr lang="en-US" altLang="zh-TW" sz="1400" b="1" cap="all" dirty="0">
                <a:solidFill>
                  <a:prstClr val="white"/>
                </a:solidFill>
                <a:ea typeface="Heiti TC Light"/>
                <a:cs typeface="Heiti TC Light"/>
                <a:sym typeface="Century Gothic"/>
              </a:endParaRPr>
            </a:p>
            <a:p>
              <a:pPr defTabSz="685783">
                <a:lnSpc>
                  <a:spcPct val="150000"/>
                </a:lnSpc>
                <a:buClr>
                  <a:srgbClr val="404040"/>
                </a:buClr>
                <a:buSzPct val="100000"/>
              </a:pPr>
              <a:r>
                <a:rPr lang="en-US" sz="1400" b="1" cap="all" dirty="0" smtClean="0">
                  <a:solidFill>
                    <a:prstClr val="white"/>
                  </a:solidFill>
                  <a:ea typeface="Heiti TC Light"/>
                  <a:cs typeface="Heiti TC Light"/>
                  <a:sym typeface="Century Gothic"/>
                </a:rPr>
                <a:t>Cashback</a:t>
              </a:r>
              <a:r>
                <a:rPr lang="en-US" sz="1400" b="1" cap="all" dirty="0">
                  <a:solidFill>
                    <a:prstClr val="white"/>
                  </a:solidFill>
                  <a:ea typeface="Heiti TC Light"/>
                  <a:cs typeface="Heiti TC Light"/>
                  <a:sym typeface="Century Gothic"/>
                </a:rPr>
                <a:t>!</a:t>
              </a:r>
            </a:p>
          </p:txBody>
        </p:sp>
      </p:grpSp>
      <p:pic>
        <p:nvPicPr>
          <p:cNvPr id="54" name="Picture 53"/>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flipH="1">
            <a:off x="3026230" y="1431591"/>
            <a:ext cx="3069772" cy="897611"/>
          </a:xfrm>
          <a:prstGeom prst="rect">
            <a:avLst/>
          </a:prstGeom>
        </p:spPr>
      </p:pic>
      <p:sp>
        <p:nvSpPr>
          <p:cNvPr id="55" name="TextBox 54"/>
          <p:cNvSpPr txBox="1"/>
          <p:nvPr/>
        </p:nvSpPr>
        <p:spPr>
          <a:xfrm>
            <a:off x="3347618" y="2963598"/>
            <a:ext cx="771524" cy="369332"/>
          </a:xfrm>
          <a:prstGeom prst="rect">
            <a:avLst/>
          </a:prstGeom>
          <a:noFill/>
        </p:spPr>
        <p:txBody>
          <a:bodyPr wrap="square" rtlCol="0">
            <a:spAutoFit/>
          </a:bodyPr>
          <a:lstStyle/>
          <a:p>
            <a:r>
              <a:rPr lang="en-US" b="1" dirty="0" err="1" smtClean="0">
                <a:solidFill>
                  <a:schemeClr val="bg1"/>
                </a:solidFill>
                <a:ea typeface="Heiti TC Light"/>
                <a:cs typeface="Heiti TC Light"/>
              </a:rPr>
              <a:t>mhk</a:t>
            </a:r>
            <a:endParaRPr lang="en-US" b="1" dirty="0">
              <a:solidFill>
                <a:schemeClr val="bg1"/>
              </a:solidFill>
              <a:ea typeface="Heiti TC Light"/>
              <a:cs typeface="Heiti TC Light"/>
            </a:endParaRPr>
          </a:p>
        </p:txBody>
      </p:sp>
    </p:spTree>
    <p:extLst>
      <p:ext uri="{BB962C8B-B14F-4D97-AF65-F5344CB8AC3E}">
        <p14:creationId xmlns:p14="http://schemas.microsoft.com/office/powerpoint/2010/main" val="1739283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anim calcmode="lin" valueType="num">
                                      <p:cBhvr>
                                        <p:cTn id="10" dur="1500" fill="hold"/>
                                        <p:tgtEl>
                                          <p:spTgt spid="9"/>
                                        </p:tgtEl>
                                        <p:attrNameLst>
                                          <p:attrName>ppt_x</p:attrName>
                                        </p:attrNameLst>
                                      </p:cBhvr>
                                      <p:tavLst>
                                        <p:tav tm="0">
                                          <p:val>
                                            <p:fltVal val="0.5"/>
                                          </p:val>
                                        </p:tav>
                                        <p:tav tm="100000">
                                          <p:val>
                                            <p:strVal val="#ppt_x"/>
                                          </p:val>
                                        </p:tav>
                                      </p:tavLst>
                                    </p:anim>
                                    <p:anim calcmode="lin" valueType="num">
                                      <p:cBhvr>
                                        <p:cTn id="11" dur="1500" fill="hold"/>
                                        <p:tgtEl>
                                          <p:spTgt spid="9"/>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fltVal val="0"/>
                                          </p:val>
                                        </p:tav>
                                        <p:tav tm="100000">
                                          <p:val>
                                            <p:strVal val="#ppt_w"/>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Effect transition="in" filter="fade">
                                      <p:cBhvr>
                                        <p:cTn id="16" dur="2000"/>
                                        <p:tgtEl>
                                          <p:spTgt spid="4"/>
                                        </p:tgtEl>
                                      </p:cBhvr>
                                    </p:animEffect>
                                    <p:anim calcmode="lin" valueType="num">
                                      <p:cBhvr>
                                        <p:cTn id="17" dur="2000" fill="hold"/>
                                        <p:tgtEl>
                                          <p:spTgt spid="4"/>
                                        </p:tgtEl>
                                        <p:attrNameLst>
                                          <p:attrName>ppt_x</p:attrName>
                                        </p:attrNameLst>
                                      </p:cBhvr>
                                      <p:tavLst>
                                        <p:tav tm="0">
                                          <p:val>
                                            <p:fltVal val="0.5"/>
                                          </p:val>
                                        </p:tav>
                                        <p:tav tm="100000">
                                          <p:val>
                                            <p:strVal val="#ppt_x"/>
                                          </p:val>
                                        </p:tav>
                                      </p:tavLst>
                                    </p:anim>
                                    <p:anim calcmode="lin" valueType="num">
                                      <p:cBhvr>
                                        <p:cTn id="18" dur="2000" fill="hold"/>
                                        <p:tgtEl>
                                          <p:spTgt spid="4"/>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500" fill="hold"/>
                                        <p:tgtEl>
                                          <p:spTgt spid="16"/>
                                        </p:tgtEl>
                                        <p:attrNameLst>
                                          <p:attrName>ppt_w</p:attrName>
                                        </p:attrNameLst>
                                      </p:cBhvr>
                                      <p:tavLst>
                                        <p:tav tm="0">
                                          <p:val>
                                            <p:fltVal val="0"/>
                                          </p:val>
                                        </p:tav>
                                        <p:tav tm="100000">
                                          <p:val>
                                            <p:strVal val="#ppt_w"/>
                                          </p:val>
                                        </p:tav>
                                      </p:tavLst>
                                    </p:anim>
                                    <p:anim calcmode="lin" valueType="num">
                                      <p:cBhvr>
                                        <p:cTn id="22" dur="1500" fill="hold"/>
                                        <p:tgtEl>
                                          <p:spTgt spid="16"/>
                                        </p:tgtEl>
                                        <p:attrNameLst>
                                          <p:attrName>ppt_h</p:attrName>
                                        </p:attrNameLst>
                                      </p:cBhvr>
                                      <p:tavLst>
                                        <p:tav tm="0">
                                          <p:val>
                                            <p:fltVal val="0"/>
                                          </p:val>
                                        </p:tav>
                                        <p:tav tm="100000">
                                          <p:val>
                                            <p:strVal val="#ppt_h"/>
                                          </p:val>
                                        </p:tav>
                                      </p:tavLst>
                                    </p:anim>
                                    <p:animEffect transition="in" filter="fade">
                                      <p:cBhvr>
                                        <p:cTn id="23" dur="1500"/>
                                        <p:tgtEl>
                                          <p:spTgt spid="16"/>
                                        </p:tgtEl>
                                      </p:cBhvr>
                                    </p:animEffect>
                                    <p:anim calcmode="lin" valueType="num">
                                      <p:cBhvr>
                                        <p:cTn id="24" dur="1500" fill="hold"/>
                                        <p:tgtEl>
                                          <p:spTgt spid="16"/>
                                        </p:tgtEl>
                                        <p:attrNameLst>
                                          <p:attrName>ppt_x</p:attrName>
                                        </p:attrNameLst>
                                      </p:cBhvr>
                                      <p:tavLst>
                                        <p:tav tm="0">
                                          <p:val>
                                            <p:fltVal val="0.5"/>
                                          </p:val>
                                        </p:tav>
                                        <p:tav tm="100000">
                                          <p:val>
                                            <p:strVal val="#ppt_x"/>
                                          </p:val>
                                        </p:tav>
                                      </p:tavLst>
                                    </p:anim>
                                    <p:anim calcmode="lin" valueType="num">
                                      <p:cBhvr>
                                        <p:cTn id="25" dur="1500" fill="hold"/>
                                        <p:tgtEl>
                                          <p:spTgt spid="16"/>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1000" fill="hold"/>
                                        <p:tgtEl>
                                          <p:spTgt spid="17"/>
                                        </p:tgtEl>
                                        <p:attrNameLst>
                                          <p:attrName>ppt_w</p:attrName>
                                        </p:attrNameLst>
                                      </p:cBhvr>
                                      <p:tavLst>
                                        <p:tav tm="0">
                                          <p:val>
                                            <p:fltVal val="0"/>
                                          </p:val>
                                        </p:tav>
                                        <p:tav tm="100000">
                                          <p:val>
                                            <p:strVal val="#ppt_w"/>
                                          </p:val>
                                        </p:tav>
                                      </p:tavLst>
                                    </p:anim>
                                    <p:anim calcmode="lin" valueType="num">
                                      <p:cBhvr>
                                        <p:cTn id="29" dur="1000" fill="hold"/>
                                        <p:tgtEl>
                                          <p:spTgt spid="17"/>
                                        </p:tgtEl>
                                        <p:attrNameLst>
                                          <p:attrName>ppt_h</p:attrName>
                                        </p:attrNameLst>
                                      </p:cBhvr>
                                      <p:tavLst>
                                        <p:tav tm="0">
                                          <p:val>
                                            <p:fltVal val="0"/>
                                          </p:val>
                                        </p:tav>
                                        <p:tav tm="100000">
                                          <p:val>
                                            <p:strVal val="#ppt_h"/>
                                          </p:val>
                                        </p:tav>
                                      </p:tavLst>
                                    </p:anim>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fltVal val="0.5"/>
                                          </p:val>
                                        </p:tav>
                                        <p:tav tm="100000">
                                          <p:val>
                                            <p:strVal val="#ppt_x"/>
                                          </p:val>
                                        </p:tav>
                                      </p:tavLst>
                                    </p:anim>
                                    <p:anim calcmode="lin" valueType="num">
                                      <p:cBhvr>
                                        <p:cTn id="32" dur="1000" fill="hold"/>
                                        <p:tgtEl>
                                          <p:spTgt spid="17"/>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1500" fill="hold"/>
                                        <p:tgtEl>
                                          <p:spTgt spid="18"/>
                                        </p:tgtEl>
                                        <p:attrNameLst>
                                          <p:attrName>ppt_w</p:attrName>
                                        </p:attrNameLst>
                                      </p:cBhvr>
                                      <p:tavLst>
                                        <p:tav tm="0">
                                          <p:val>
                                            <p:fltVal val="0"/>
                                          </p:val>
                                        </p:tav>
                                        <p:tav tm="100000">
                                          <p:val>
                                            <p:strVal val="#ppt_w"/>
                                          </p:val>
                                        </p:tav>
                                      </p:tavLst>
                                    </p:anim>
                                    <p:anim calcmode="lin" valueType="num">
                                      <p:cBhvr>
                                        <p:cTn id="36" dur="1500" fill="hold"/>
                                        <p:tgtEl>
                                          <p:spTgt spid="18"/>
                                        </p:tgtEl>
                                        <p:attrNameLst>
                                          <p:attrName>ppt_h</p:attrName>
                                        </p:attrNameLst>
                                      </p:cBhvr>
                                      <p:tavLst>
                                        <p:tav tm="0">
                                          <p:val>
                                            <p:fltVal val="0"/>
                                          </p:val>
                                        </p:tav>
                                        <p:tav tm="100000">
                                          <p:val>
                                            <p:strVal val="#ppt_h"/>
                                          </p:val>
                                        </p:tav>
                                      </p:tavLst>
                                    </p:anim>
                                    <p:animEffect transition="in" filter="fade">
                                      <p:cBhvr>
                                        <p:cTn id="37" dur="1500"/>
                                        <p:tgtEl>
                                          <p:spTgt spid="18"/>
                                        </p:tgtEl>
                                      </p:cBhvr>
                                    </p:animEffect>
                                    <p:anim calcmode="lin" valueType="num">
                                      <p:cBhvr>
                                        <p:cTn id="38" dur="1500" fill="hold"/>
                                        <p:tgtEl>
                                          <p:spTgt spid="18"/>
                                        </p:tgtEl>
                                        <p:attrNameLst>
                                          <p:attrName>ppt_x</p:attrName>
                                        </p:attrNameLst>
                                      </p:cBhvr>
                                      <p:tavLst>
                                        <p:tav tm="0">
                                          <p:val>
                                            <p:fltVal val="0.5"/>
                                          </p:val>
                                        </p:tav>
                                        <p:tav tm="100000">
                                          <p:val>
                                            <p:strVal val="#ppt_x"/>
                                          </p:val>
                                        </p:tav>
                                      </p:tavLst>
                                    </p:anim>
                                    <p:anim calcmode="lin" valueType="num">
                                      <p:cBhvr>
                                        <p:cTn id="39" dur="1500" fill="hold"/>
                                        <p:tgtEl>
                                          <p:spTgt spid="18"/>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fltVal val="0"/>
                                          </p:val>
                                        </p:tav>
                                        <p:tav tm="100000">
                                          <p:val>
                                            <p:strVal val="#ppt_w"/>
                                          </p:val>
                                        </p:tav>
                                      </p:tavLst>
                                    </p:anim>
                                    <p:anim calcmode="lin" valueType="num">
                                      <p:cBhvr>
                                        <p:cTn id="43" dur="2000" fill="hold"/>
                                        <p:tgtEl>
                                          <p:spTgt spid="19"/>
                                        </p:tgtEl>
                                        <p:attrNameLst>
                                          <p:attrName>ppt_h</p:attrName>
                                        </p:attrNameLst>
                                      </p:cBhvr>
                                      <p:tavLst>
                                        <p:tav tm="0">
                                          <p:val>
                                            <p:fltVal val="0"/>
                                          </p:val>
                                        </p:tav>
                                        <p:tav tm="100000">
                                          <p:val>
                                            <p:strVal val="#ppt_h"/>
                                          </p:val>
                                        </p:tav>
                                      </p:tavLst>
                                    </p:anim>
                                    <p:animEffect transition="in" filter="fade">
                                      <p:cBhvr>
                                        <p:cTn id="44" dur="2000"/>
                                        <p:tgtEl>
                                          <p:spTgt spid="19"/>
                                        </p:tgtEl>
                                      </p:cBhvr>
                                    </p:animEffect>
                                    <p:anim calcmode="lin" valueType="num">
                                      <p:cBhvr>
                                        <p:cTn id="45" dur="2000" fill="hold"/>
                                        <p:tgtEl>
                                          <p:spTgt spid="19"/>
                                        </p:tgtEl>
                                        <p:attrNameLst>
                                          <p:attrName>ppt_x</p:attrName>
                                        </p:attrNameLst>
                                      </p:cBhvr>
                                      <p:tavLst>
                                        <p:tav tm="0">
                                          <p:val>
                                            <p:fltVal val="0.5"/>
                                          </p:val>
                                        </p:tav>
                                        <p:tav tm="100000">
                                          <p:val>
                                            <p:strVal val="#ppt_x"/>
                                          </p:val>
                                        </p:tav>
                                      </p:tavLst>
                                    </p:anim>
                                    <p:anim calcmode="lin" valueType="num">
                                      <p:cBhvr>
                                        <p:cTn id="46" dur="2000" fill="hold"/>
                                        <p:tgtEl>
                                          <p:spTgt spid="19"/>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500" fill="hold"/>
                                        <p:tgtEl>
                                          <p:spTgt spid="20"/>
                                        </p:tgtEl>
                                        <p:attrNameLst>
                                          <p:attrName>ppt_w</p:attrName>
                                        </p:attrNameLst>
                                      </p:cBhvr>
                                      <p:tavLst>
                                        <p:tav tm="0">
                                          <p:val>
                                            <p:fltVal val="0"/>
                                          </p:val>
                                        </p:tav>
                                        <p:tav tm="100000">
                                          <p:val>
                                            <p:strVal val="#ppt_w"/>
                                          </p:val>
                                        </p:tav>
                                      </p:tavLst>
                                    </p:anim>
                                    <p:anim calcmode="lin" valueType="num">
                                      <p:cBhvr>
                                        <p:cTn id="50" dur="1500" fill="hold"/>
                                        <p:tgtEl>
                                          <p:spTgt spid="20"/>
                                        </p:tgtEl>
                                        <p:attrNameLst>
                                          <p:attrName>ppt_h</p:attrName>
                                        </p:attrNameLst>
                                      </p:cBhvr>
                                      <p:tavLst>
                                        <p:tav tm="0">
                                          <p:val>
                                            <p:fltVal val="0"/>
                                          </p:val>
                                        </p:tav>
                                        <p:tav tm="100000">
                                          <p:val>
                                            <p:strVal val="#ppt_h"/>
                                          </p:val>
                                        </p:tav>
                                      </p:tavLst>
                                    </p:anim>
                                    <p:animEffect transition="in" filter="fade">
                                      <p:cBhvr>
                                        <p:cTn id="51" dur="1500"/>
                                        <p:tgtEl>
                                          <p:spTgt spid="20"/>
                                        </p:tgtEl>
                                      </p:cBhvr>
                                    </p:animEffect>
                                    <p:anim calcmode="lin" valueType="num">
                                      <p:cBhvr>
                                        <p:cTn id="52" dur="1500" fill="hold"/>
                                        <p:tgtEl>
                                          <p:spTgt spid="20"/>
                                        </p:tgtEl>
                                        <p:attrNameLst>
                                          <p:attrName>ppt_x</p:attrName>
                                        </p:attrNameLst>
                                      </p:cBhvr>
                                      <p:tavLst>
                                        <p:tav tm="0">
                                          <p:val>
                                            <p:fltVal val="0.5"/>
                                          </p:val>
                                        </p:tav>
                                        <p:tav tm="100000">
                                          <p:val>
                                            <p:strVal val="#ppt_x"/>
                                          </p:val>
                                        </p:tav>
                                      </p:tavLst>
                                    </p:anim>
                                    <p:anim calcmode="lin" valueType="num">
                                      <p:cBhvr>
                                        <p:cTn id="53" dur="1500" fill="hold"/>
                                        <p:tgtEl>
                                          <p:spTgt spid="20"/>
                                        </p:tgtEl>
                                        <p:attrNameLst>
                                          <p:attrName>ppt_y</p:attrName>
                                        </p:attrNameLst>
                                      </p:cBhvr>
                                      <p:tavLst>
                                        <p:tav tm="0">
                                          <p:val>
                                            <p:fltVal val="0.5"/>
                                          </p:val>
                                        </p:tav>
                                        <p:tav tm="100000">
                                          <p:val>
                                            <p:strVal val="#ppt_y"/>
                                          </p:val>
                                        </p:tav>
                                      </p:tavLst>
                                    </p:anim>
                                  </p:childTnLst>
                                </p:cTn>
                              </p:par>
                              <p:par>
                                <p:cTn id="54" presetID="53" presetClass="entr" presetSubtype="528"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500" fill="hold"/>
                                        <p:tgtEl>
                                          <p:spTgt spid="23"/>
                                        </p:tgtEl>
                                        <p:attrNameLst>
                                          <p:attrName>ppt_w</p:attrName>
                                        </p:attrNameLst>
                                      </p:cBhvr>
                                      <p:tavLst>
                                        <p:tav tm="0">
                                          <p:val>
                                            <p:fltVal val="0"/>
                                          </p:val>
                                        </p:tav>
                                        <p:tav tm="100000">
                                          <p:val>
                                            <p:strVal val="#ppt_w"/>
                                          </p:val>
                                        </p:tav>
                                      </p:tavLst>
                                    </p:anim>
                                    <p:anim calcmode="lin" valueType="num">
                                      <p:cBhvr>
                                        <p:cTn id="57" dur="1500" fill="hold"/>
                                        <p:tgtEl>
                                          <p:spTgt spid="23"/>
                                        </p:tgtEl>
                                        <p:attrNameLst>
                                          <p:attrName>ppt_h</p:attrName>
                                        </p:attrNameLst>
                                      </p:cBhvr>
                                      <p:tavLst>
                                        <p:tav tm="0">
                                          <p:val>
                                            <p:fltVal val="0"/>
                                          </p:val>
                                        </p:tav>
                                        <p:tav tm="100000">
                                          <p:val>
                                            <p:strVal val="#ppt_h"/>
                                          </p:val>
                                        </p:tav>
                                      </p:tavLst>
                                    </p:anim>
                                    <p:animEffect transition="in" filter="fade">
                                      <p:cBhvr>
                                        <p:cTn id="58" dur="1500"/>
                                        <p:tgtEl>
                                          <p:spTgt spid="23"/>
                                        </p:tgtEl>
                                      </p:cBhvr>
                                    </p:animEffect>
                                    <p:anim calcmode="lin" valueType="num">
                                      <p:cBhvr>
                                        <p:cTn id="59" dur="1500" fill="hold"/>
                                        <p:tgtEl>
                                          <p:spTgt spid="23"/>
                                        </p:tgtEl>
                                        <p:attrNameLst>
                                          <p:attrName>ppt_x</p:attrName>
                                        </p:attrNameLst>
                                      </p:cBhvr>
                                      <p:tavLst>
                                        <p:tav tm="0">
                                          <p:val>
                                            <p:fltVal val="0.5"/>
                                          </p:val>
                                        </p:tav>
                                        <p:tav tm="100000">
                                          <p:val>
                                            <p:strVal val="#ppt_x"/>
                                          </p:val>
                                        </p:tav>
                                      </p:tavLst>
                                    </p:anim>
                                    <p:anim calcmode="lin" valueType="num">
                                      <p:cBhvr>
                                        <p:cTn id="60" dur="1500" fill="hold"/>
                                        <p:tgtEl>
                                          <p:spTgt spid="23"/>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2000" fill="hold"/>
                                        <p:tgtEl>
                                          <p:spTgt spid="27"/>
                                        </p:tgtEl>
                                        <p:attrNameLst>
                                          <p:attrName>ppt_w</p:attrName>
                                        </p:attrNameLst>
                                      </p:cBhvr>
                                      <p:tavLst>
                                        <p:tav tm="0">
                                          <p:val>
                                            <p:fltVal val="0"/>
                                          </p:val>
                                        </p:tav>
                                        <p:tav tm="100000">
                                          <p:val>
                                            <p:strVal val="#ppt_w"/>
                                          </p:val>
                                        </p:tav>
                                      </p:tavLst>
                                    </p:anim>
                                    <p:anim calcmode="lin" valueType="num">
                                      <p:cBhvr>
                                        <p:cTn id="64" dur="2000" fill="hold"/>
                                        <p:tgtEl>
                                          <p:spTgt spid="27"/>
                                        </p:tgtEl>
                                        <p:attrNameLst>
                                          <p:attrName>ppt_h</p:attrName>
                                        </p:attrNameLst>
                                      </p:cBhvr>
                                      <p:tavLst>
                                        <p:tav tm="0">
                                          <p:val>
                                            <p:fltVal val="0"/>
                                          </p:val>
                                        </p:tav>
                                        <p:tav tm="100000">
                                          <p:val>
                                            <p:strVal val="#ppt_h"/>
                                          </p:val>
                                        </p:tav>
                                      </p:tavLst>
                                    </p:anim>
                                    <p:animEffect transition="in" filter="fade">
                                      <p:cBhvr>
                                        <p:cTn id="65" dur="2000"/>
                                        <p:tgtEl>
                                          <p:spTgt spid="27"/>
                                        </p:tgtEl>
                                      </p:cBhvr>
                                    </p:animEffect>
                                    <p:anim calcmode="lin" valueType="num">
                                      <p:cBhvr>
                                        <p:cTn id="66" dur="2000" fill="hold"/>
                                        <p:tgtEl>
                                          <p:spTgt spid="27"/>
                                        </p:tgtEl>
                                        <p:attrNameLst>
                                          <p:attrName>ppt_x</p:attrName>
                                        </p:attrNameLst>
                                      </p:cBhvr>
                                      <p:tavLst>
                                        <p:tav tm="0">
                                          <p:val>
                                            <p:fltVal val="0.5"/>
                                          </p:val>
                                        </p:tav>
                                        <p:tav tm="100000">
                                          <p:val>
                                            <p:strVal val="#ppt_x"/>
                                          </p:val>
                                        </p:tav>
                                      </p:tavLst>
                                    </p:anim>
                                    <p:anim calcmode="lin" valueType="num">
                                      <p:cBhvr>
                                        <p:cTn id="67" dur="2000" fill="hold"/>
                                        <p:tgtEl>
                                          <p:spTgt spid="27"/>
                                        </p:tgtEl>
                                        <p:attrNameLst>
                                          <p:attrName>ppt_y</p:attrName>
                                        </p:attrNameLst>
                                      </p:cBhvr>
                                      <p:tavLst>
                                        <p:tav tm="0">
                                          <p:val>
                                            <p:fltVal val="0.5"/>
                                          </p:val>
                                        </p:tav>
                                        <p:tav tm="100000">
                                          <p:val>
                                            <p:strVal val="#ppt_y"/>
                                          </p:val>
                                        </p:tav>
                                      </p:tavLst>
                                    </p:anim>
                                  </p:childTnLst>
                                </p:cTn>
                              </p:par>
                              <p:par>
                                <p:cTn id="68" presetID="53" presetClass="entr" presetSubtype="528"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p:cTn id="70" dur="1500" fill="hold"/>
                                        <p:tgtEl>
                                          <p:spTgt spid="28"/>
                                        </p:tgtEl>
                                        <p:attrNameLst>
                                          <p:attrName>ppt_w</p:attrName>
                                        </p:attrNameLst>
                                      </p:cBhvr>
                                      <p:tavLst>
                                        <p:tav tm="0">
                                          <p:val>
                                            <p:fltVal val="0"/>
                                          </p:val>
                                        </p:tav>
                                        <p:tav tm="100000">
                                          <p:val>
                                            <p:strVal val="#ppt_w"/>
                                          </p:val>
                                        </p:tav>
                                      </p:tavLst>
                                    </p:anim>
                                    <p:anim calcmode="lin" valueType="num">
                                      <p:cBhvr>
                                        <p:cTn id="71" dur="1500" fill="hold"/>
                                        <p:tgtEl>
                                          <p:spTgt spid="28"/>
                                        </p:tgtEl>
                                        <p:attrNameLst>
                                          <p:attrName>ppt_h</p:attrName>
                                        </p:attrNameLst>
                                      </p:cBhvr>
                                      <p:tavLst>
                                        <p:tav tm="0">
                                          <p:val>
                                            <p:fltVal val="0"/>
                                          </p:val>
                                        </p:tav>
                                        <p:tav tm="100000">
                                          <p:val>
                                            <p:strVal val="#ppt_h"/>
                                          </p:val>
                                        </p:tav>
                                      </p:tavLst>
                                    </p:anim>
                                    <p:animEffect transition="in" filter="fade">
                                      <p:cBhvr>
                                        <p:cTn id="72" dur="1500"/>
                                        <p:tgtEl>
                                          <p:spTgt spid="28"/>
                                        </p:tgtEl>
                                      </p:cBhvr>
                                    </p:animEffect>
                                    <p:anim calcmode="lin" valueType="num">
                                      <p:cBhvr>
                                        <p:cTn id="73" dur="1500" fill="hold"/>
                                        <p:tgtEl>
                                          <p:spTgt spid="28"/>
                                        </p:tgtEl>
                                        <p:attrNameLst>
                                          <p:attrName>ppt_x</p:attrName>
                                        </p:attrNameLst>
                                      </p:cBhvr>
                                      <p:tavLst>
                                        <p:tav tm="0">
                                          <p:val>
                                            <p:fltVal val="0.5"/>
                                          </p:val>
                                        </p:tav>
                                        <p:tav tm="100000">
                                          <p:val>
                                            <p:strVal val="#ppt_x"/>
                                          </p:val>
                                        </p:tav>
                                      </p:tavLst>
                                    </p:anim>
                                    <p:anim calcmode="lin" valueType="num">
                                      <p:cBhvr>
                                        <p:cTn id="74" dur="1500" fill="hold"/>
                                        <p:tgtEl>
                                          <p:spTgt spid="28"/>
                                        </p:tgtEl>
                                        <p:attrNameLst>
                                          <p:attrName>ppt_y</p:attrName>
                                        </p:attrNameLst>
                                      </p:cBhvr>
                                      <p:tavLst>
                                        <p:tav tm="0">
                                          <p:val>
                                            <p:fltVal val="0.5"/>
                                          </p:val>
                                        </p:tav>
                                        <p:tav tm="100000">
                                          <p:val>
                                            <p:strVal val="#ppt_y"/>
                                          </p:val>
                                        </p:tav>
                                      </p:tavLst>
                                    </p:anim>
                                  </p:childTnLst>
                                </p:cTn>
                              </p:par>
                              <p:par>
                                <p:cTn id="75" presetID="53" presetClass="entr" presetSubtype="528" fill="hold" nodeType="with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Effect transition="in" filter="fade">
                                      <p:cBhvr>
                                        <p:cTn id="79" dur="1000"/>
                                        <p:tgtEl>
                                          <p:spTgt spid="2"/>
                                        </p:tgtEl>
                                      </p:cBhvr>
                                    </p:animEffect>
                                    <p:anim calcmode="lin" valueType="num">
                                      <p:cBhvr>
                                        <p:cTn id="80" dur="1000" fill="hold"/>
                                        <p:tgtEl>
                                          <p:spTgt spid="2"/>
                                        </p:tgtEl>
                                        <p:attrNameLst>
                                          <p:attrName>ppt_x</p:attrName>
                                        </p:attrNameLst>
                                      </p:cBhvr>
                                      <p:tavLst>
                                        <p:tav tm="0">
                                          <p:val>
                                            <p:fltVal val="0.5"/>
                                          </p:val>
                                        </p:tav>
                                        <p:tav tm="100000">
                                          <p:val>
                                            <p:strVal val="#ppt_x"/>
                                          </p:val>
                                        </p:tav>
                                      </p:tavLst>
                                    </p:anim>
                                    <p:anim calcmode="lin" valueType="num">
                                      <p:cBhvr>
                                        <p:cTn id="81" dur="10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7" grpId="0" animBg="1"/>
      <p:bldP spid="18" grpId="0" animBg="1"/>
      <p:bldP spid="19" grpId="0" animBg="1"/>
      <p:bldP spid="20" grpId="0" animBg="1"/>
      <p:bldP spid="23" grpId="0" animBg="1"/>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4135272" cy="51435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sp>
        <p:nvSpPr>
          <p:cNvPr id="9" name="Rectangle 8"/>
          <p:cNvSpPr/>
          <p:nvPr/>
        </p:nvSpPr>
        <p:spPr>
          <a:xfrm>
            <a:off x="-8163" y="718462"/>
            <a:ext cx="4143437" cy="4425043"/>
          </a:xfrm>
          <a:prstGeom prst="rect">
            <a:avLst/>
          </a:prstGeom>
          <a:gradFill>
            <a:gsLst>
              <a:gs pos="0">
                <a:schemeClr val="tx1">
                  <a:alpha val="0"/>
                </a:schemeClr>
              </a:gs>
              <a:gs pos="7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dirty="0">
              <a:solidFill>
                <a:prstClr val="white"/>
              </a:solidFill>
              <a:latin typeface="Century Gothic" panose="020B0502020202020204" pitchFamily="34" charset="0"/>
            </a:endParaRPr>
          </a:p>
        </p:txBody>
      </p:sp>
      <p:sp>
        <p:nvSpPr>
          <p:cNvPr id="3" name="Slide Number Placeholder 3"/>
          <p:cNvSpPr>
            <a:spLocks noGrp="1"/>
          </p:cNvSpPr>
          <p:nvPr>
            <p:ph type="sldNum" sz="quarter" idx="12"/>
          </p:nvPr>
        </p:nvSpPr>
        <p:spPr>
          <a:xfrm>
            <a:off x="3686175" y="6356356"/>
            <a:ext cx="1200150" cy="365125"/>
          </a:xfrm>
        </p:spPr>
        <p:txBody>
          <a:bodyPr/>
          <a:lstStyle/>
          <a:p>
            <a:fld id="{D88AAEF3-2D4D-DB4F-B9C5-AE308CF52C06}" type="slidenum">
              <a:rPr lang="en-US" smtClean="0">
                <a:solidFill>
                  <a:prstClr val="black">
                    <a:tint val="75000"/>
                  </a:prstClr>
                </a:solidFill>
                <a:latin typeface="Calibri"/>
              </a:rPr>
              <a:pPr/>
              <a:t>21</a:t>
            </a:fld>
            <a:endParaRPr lang="en-US">
              <a:solidFill>
                <a:prstClr val="black">
                  <a:tint val="75000"/>
                </a:prstClr>
              </a:solidFill>
              <a:latin typeface="Calibri"/>
            </a:endParaRPr>
          </a:p>
        </p:txBody>
      </p:sp>
      <p:sp>
        <p:nvSpPr>
          <p:cNvPr id="10" name="Rectangle 9"/>
          <p:cNvSpPr/>
          <p:nvPr/>
        </p:nvSpPr>
        <p:spPr>
          <a:xfrm>
            <a:off x="266134" y="3861632"/>
            <a:ext cx="3203813" cy="300083"/>
          </a:xfrm>
          <a:prstGeom prst="rect">
            <a:avLst/>
          </a:prstGeom>
        </p:spPr>
        <p:txBody>
          <a:bodyPr wrap="square" lIns="68579" tIns="34289" rIns="68579" bIns="34289">
            <a:spAutoFit/>
          </a:bodyPr>
          <a:lstStyle/>
          <a:p>
            <a:pPr defTabSz="685783"/>
            <a:r>
              <a:rPr lang="en-US" sz="1500" b="1" dirty="0">
                <a:solidFill>
                  <a:srgbClr val="ED7D31"/>
                </a:solidFill>
                <a:latin typeface="Calibri"/>
              </a:rPr>
              <a:t>Better Product, Better Price</a:t>
            </a:r>
          </a:p>
        </p:txBody>
      </p:sp>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flipH="1">
            <a:off x="1666346" y="2458469"/>
            <a:ext cx="5145027" cy="225045"/>
          </a:xfrm>
          <a:prstGeom prst="rect">
            <a:avLst/>
          </a:prstGeom>
        </p:spPr>
      </p:pic>
      <p:pic>
        <p:nvPicPr>
          <p:cNvPr id="2" name="Picture 1"/>
          <p:cNvPicPr>
            <a:picLocks noChangeAspect="1"/>
          </p:cNvPicPr>
          <p:nvPr/>
        </p:nvPicPr>
        <p:blipFill>
          <a:blip r:embed="rId5"/>
          <a:stretch>
            <a:fillRect/>
          </a:stretch>
        </p:blipFill>
        <p:spPr>
          <a:xfrm>
            <a:off x="360229" y="3467719"/>
            <a:ext cx="2587772" cy="392138"/>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0969" y="377176"/>
            <a:ext cx="4167625" cy="193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1614021" y="2710908"/>
            <a:ext cx="6102702" cy="1031752"/>
            <a:chOff x="2016385" y="2717842"/>
            <a:chExt cx="6894629" cy="1293831"/>
          </a:xfrm>
        </p:grpSpPr>
        <p:grpSp>
          <p:nvGrpSpPr>
            <p:cNvPr id="16" name="Group 15"/>
            <p:cNvGrpSpPr/>
            <p:nvPr/>
          </p:nvGrpSpPr>
          <p:grpSpPr>
            <a:xfrm>
              <a:off x="3626534" y="2717842"/>
              <a:ext cx="5284480" cy="1293831"/>
              <a:chOff x="3626534" y="2717842"/>
              <a:chExt cx="5284480" cy="1293831"/>
            </a:xfrm>
          </p:grpSpPr>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r="2502"/>
              <a:stretch/>
            </p:blipFill>
            <p:spPr>
              <a:xfrm>
                <a:off x="3626534" y="2777296"/>
                <a:ext cx="5137396" cy="1234377"/>
              </a:xfrm>
              <a:prstGeom prst="rect">
                <a:avLst/>
              </a:prstGeom>
            </p:spPr>
          </p:pic>
          <p:sp>
            <p:nvSpPr>
              <p:cNvPr id="13" name="TextBox 12"/>
              <p:cNvSpPr txBox="1"/>
              <p:nvPr/>
            </p:nvSpPr>
            <p:spPr>
              <a:xfrm>
                <a:off x="5929029" y="2859093"/>
                <a:ext cx="818707" cy="276999"/>
              </a:xfrm>
              <a:prstGeom prst="rect">
                <a:avLst/>
              </a:prstGeom>
              <a:noFill/>
            </p:spPr>
            <p:txBody>
              <a:bodyPr wrap="square" rtlCol="0">
                <a:spAutoFit/>
              </a:bodyPr>
              <a:lstStyle/>
              <a:p>
                <a:r>
                  <a:rPr lang="zh-TW" altLang="en-US" sz="1200" dirty="0" smtClean="0">
                    <a:solidFill>
                      <a:schemeClr val="bg1"/>
                    </a:solidFill>
                  </a:rPr>
                  <a:t>價錢</a:t>
                </a:r>
                <a:endParaRPr lang="en-US" sz="1200" dirty="0">
                  <a:solidFill>
                    <a:schemeClr val="bg1"/>
                  </a:solidFill>
                </a:endParaRPr>
              </a:p>
            </p:txBody>
          </p:sp>
          <p:sp>
            <p:nvSpPr>
              <p:cNvPr id="14" name="TextBox 13"/>
              <p:cNvSpPr txBox="1"/>
              <p:nvPr/>
            </p:nvSpPr>
            <p:spPr>
              <a:xfrm>
                <a:off x="8092307" y="2717842"/>
                <a:ext cx="818707" cy="276999"/>
              </a:xfrm>
              <a:prstGeom prst="rect">
                <a:avLst/>
              </a:prstGeom>
              <a:noFill/>
            </p:spPr>
            <p:txBody>
              <a:bodyPr wrap="square" rtlCol="0">
                <a:spAutoFit/>
              </a:bodyPr>
              <a:lstStyle/>
              <a:p>
                <a:r>
                  <a:rPr lang="zh-TW" altLang="en-US" sz="1200" dirty="0" smtClean="0">
                    <a:solidFill>
                      <a:schemeClr val="bg1"/>
                    </a:solidFill>
                  </a:rPr>
                  <a:t>節省</a:t>
                </a:r>
                <a:endParaRPr lang="en-US" sz="1200" dirty="0">
                  <a:solidFill>
                    <a:schemeClr val="bg1"/>
                  </a:solidFill>
                </a:endParaRPr>
              </a:p>
            </p:txBody>
          </p:sp>
          <p:sp>
            <p:nvSpPr>
              <p:cNvPr id="15" name="TextBox 14"/>
              <p:cNvSpPr txBox="1"/>
              <p:nvPr/>
            </p:nvSpPr>
            <p:spPr>
              <a:xfrm>
                <a:off x="6564482" y="2845759"/>
                <a:ext cx="982199" cy="310529"/>
              </a:xfrm>
              <a:prstGeom prst="rect">
                <a:avLst/>
              </a:prstGeom>
              <a:noFill/>
            </p:spPr>
            <p:txBody>
              <a:bodyPr wrap="square" rtlCol="0">
                <a:spAutoFit/>
              </a:bodyPr>
              <a:lstStyle/>
              <a:p>
                <a:r>
                  <a:rPr lang="zh-TW" altLang="en-US" sz="1200" dirty="0" smtClean="0">
                    <a:solidFill>
                      <a:schemeClr val="bg1"/>
                    </a:solidFill>
                  </a:rPr>
                  <a:t>現金回贈</a:t>
                </a:r>
                <a:endParaRPr lang="en-US" sz="1200" dirty="0">
                  <a:solidFill>
                    <a:schemeClr val="bg1"/>
                  </a:solidFill>
                </a:endParaRPr>
              </a:p>
            </p:txBody>
          </p:sp>
        </p:grpSp>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r="22334"/>
            <a:stretch/>
          </p:blipFill>
          <p:spPr>
            <a:xfrm>
              <a:off x="2016385" y="2777296"/>
              <a:ext cx="1602395" cy="1234377"/>
            </a:xfrm>
            <a:prstGeom prst="rect">
              <a:avLst/>
            </a:prstGeom>
          </p:spPr>
        </p:pic>
      </p:grpSp>
    </p:spTree>
    <p:extLst>
      <p:ext uri="{BB962C8B-B14F-4D97-AF65-F5344CB8AC3E}">
        <p14:creationId xmlns:p14="http://schemas.microsoft.com/office/powerpoint/2010/main" val="10502412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135272" cy="51435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sp>
        <p:nvSpPr>
          <p:cNvPr id="3" name="Rectangle 2"/>
          <p:cNvSpPr/>
          <p:nvPr/>
        </p:nvSpPr>
        <p:spPr>
          <a:xfrm>
            <a:off x="-8164" y="718459"/>
            <a:ext cx="4143437" cy="4425043"/>
          </a:xfrm>
          <a:prstGeom prst="rect">
            <a:avLst/>
          </a:prstGeom>
          <a:gradFill>
            <a:gsLst>
              <a:gs pos="0">
                <a:schemeClr val="tx1">
                  <a:alpha val="0"/>
                </a:schemeClr>
              </a:gs>
              <a:gs pos="7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dirty="0">
              <a:solidFill>
                <a:prstClr val="white"/>
              </a:solidFill>
              <a:latin typeface="Century Gothic" panose="020B0502020202020204" pitchFamily="34" charset="0"/>
            </a:endParaRPr>
          </a:p>
        </p:txBody>
      </p:sp>
      <p:sp>
        <p:nvSpPr>
          <p:cNvPr id="6" name="Rectangle 5"/>
          <p:cNvSpPr/>
          <p:nvPr/>
        </p:nvSpPr>
        <p:spPr>
          <a:xfrm>
            <a:off x="266131" y="3861632"/>
            <a:ext cx="3203813" cy="300083"/>
          </a:xfrm>
          <a:prstGeom prst="rect">
            <a:avLst/>
          </a:prstGeom>
        </p:spPr>
        <p:txBody>
          <a:bodyPr wrap="square" lIns="68579" tIns="34289" rIns="68579" bIns="34289">
            <a:spAutoFit/>
          </a:bodyPr>
          <a:lstStyle/>
          <a:p>
            <a:pPr defTabSz="685783"/>
            <a:r>
              <a:rPr lang="en-US" sz="1500" b="1" dirty="0">
                <a:solidFill>
                  <a:srgbClr val="0CB27C"/>
                </a:solidFill>
                <a:latin typeface="Calibri"/>
              </a:rPr>
              <a:t>Better Product, Better Price</a:t>
            </a:r>
          </a:p>
        </p:txBody>
      </p:sp>
      <p:sp>
        <p:nvSpPr>
          <p:cNvPr id="7" name="Rectangle 6"/>
          <p:cNvSpPr/>
          <p:nvPr/>
        </p:nvSpPr>
        <p:spPr>
          <a:xfrm>
            <a:off x="266129" y="3086905"/>
            <a:ext cx="3592776" cy="842537"/>
          </a:xfrm>
          <a:prstGeom prst="rect">
            <a:avLst/>
          </a:prstGeom>
        </p:spPr>
        <p:txBody>
          <a:bodyPr wrap="square" lIns="68579" tIns="34289" rIns="68579" bIns="34289">
            <a:spAutoFit/>
          </a:bodyPr>
          <a:lstStyle/>
          <a:p>
            <a:pPr defTabSz="685783"/>
            <a:r>
              <a:rPr lang="en-US" sz="5000" dirty="0">
                <a:solidFill>
                  <a:prstClr val="white"/>
                </a:solidFill>
                <a:latin typeface="Century Gothic" panose="020B0502020202020204" pitchFamily="34" charset="0"/>
              </a:rPr>
              <a:t>OMEGA III</a:t>
            </a:r>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flipH="1">
            <a:off x="1678169" y="2458466"/>
            <a:ext cx="5145027" cy="225045"/>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6663" y="2550160"/>
            <a:ext cx="5523676" cy="1777957"/>
          </a:xfrm>
          <a:prstGeom prst="rect">
            <a:avLst/>
          </a:prstGeom>
        </p:spPr>
      </p:pic>
      <p:pic>
        <p:nvPicPr>
          <p:cNvPr id="4" name="Picture 3"/>
          <p:cNvPicPr>
            <a:picLocks noChangeAspect="1"/>
          </p:cNvPicPr>
          <p:nvPr/>
        </p:nvPicPr>
        <p:blipFill>
          <a:blip r:embed="rId6"/>
          <a:stretch>
            <a:fillRect/>
          </a:stretch>
        </p:blipFill>
        <p:spPr>
          <a:xfrm>
            <a:off x="4363205" y="139357"/>
            <a:ext cx="3092765" cy="2309203"/>
          </a:xfrm>
          <a:prstGeom prst="rect">
            <a:avLst/>
          </a:prstGeom>
        </p:spPr>
      </p:pic>
    </p:spTree>
    <p:extLst>
      <p:ext uri="{BB962C8B-B14F-4D97-AF65-F5344CB8AC3E}">
        <p14:creationId xmlns:p14="http://schemas.microsoft.com/office/powerpoint/2010/main" val="21448645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3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135272" cy="51435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sp>
        <p:nvSpPr>
          <p:cNvPr id="3" name="Rectangle 2"/>
          <p:cNvSpPr/>
          <p:nvPr/>
        </p:nvSpPr>
        <p:spPr>
          <a:xfrm>
            <a:off x="-8164" y="718459"/>
            <a:ext cx="4143437" cy="4425043"/>
          </a:xfrm>
          <a:prstGeom prst="rect">
            <a:avLst/>
          </a:prstGeom>
          <a:gradFill>
            <a:gsLst>
              <a:gs pos="0">
                <a:schemeClr val="tx1">
                  <a:alpha val="0"/>
                </a:schemeClr>
              </a:gs>
              <a:gs pos="7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dirty="0">
              <a:solidFill>
                <a:prstClr val="white"/>
              </a:solidFill>
              <a:latin typeface="Century Gothic" panose="020B0502020202020204" pitchFamily="34" charset="0"/>
            </a:endParaRPr>
          </a:p>
        </p:txBody>
      </p:sp>
      <p:sp>
        <p:nvSpPr>
          <p:cNvPr id="5" name="Rectangle 4"/>
          <p:cNvSpPr/>
          <p:nvPr/>
        </p:nvSpPr>
        <p:spPr>
          <a:xfrm>
            <a:off x="266131" y="3861632"/>
            <a:ext cx="3203813" cy="300083"/>
          </a:xfrm>
          <a:prstGeom prst="rect">
            <a:avLst/>
          </a:prstGeom>
        </p:spPr>
        <p:txBody>
          <a:bodyPr wrap="square" lIns="68579" tIns="34289" rIns="68579" bIns="34289">
            <a:spAutoFit/>
          </a:bodyPr>
          <a:lstStyle/>
          <a:p>
            <a:pPr defTabSz="685783"/>
            <a:r>
              <a:rPr lang="en-US" sz="1500" b="1" dirty="0">
                <a:solidFill>
                  <a:srgbClr val="00B0F0"/>
                </a:solidFill>
                <a:latin typeface="Calibri"/>
              </a:rPr>
              <a:t>Better Product, Better Price</a:t>
            </a: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6131" y="2672683"/>
            <a:ext cx="1859324" cy="1156118"/>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flipH="1">
            <a:off x="1678169" y="2458466"/>
            <a:ext cx="5145027" cy="225045"/>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3205" y="606056"/>
            <a:ext cx="3165638" cy="2324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2160" y="3156323"/>
            <a:ext cx="5682090" cy="1337175"/>
          </a:xfrm>
          <a:prstGeom prst="rect">
            <a:avLst/>
          </a:prstGeom>
        </p:spPr>
      </p:pic>
    </p:spTree>
    <p:extLst>
      <p:ext uri="{BB962C8B-B14F-4D97-AF65-F5344CB8AC3E}">
        <p14:creationId xmlns:p14="http://schemas.microsoft.com/office/powerpoint/2010/main" val="825279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13"/>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4364335" y="2784143"/>
            <a:ext cx="4779665" cy="1430442"/>
            <a:chOff x="5819112" y="3712191"/>
            <a:chExt cx="6372887" cy="1907256"/>
          </a:xfrm>
        </p:grpSpPr>
        <p:grpSp>
          <p:nvGrpSpPr>
            <p:cNvPr id="3" name="Group 2"/>
            <p:cNvGrpSpPr/>
            <p:nvPr/>
          </p:nvGrpSpPr>
          <p:grpSpPr>
            <a:xfrm flipH="1">
              <a:off x="5819112" y="3712191"/>
              <a:ext cx="6372887" cy="1907256"/>
              <a:chOff x="-450378" y="3016155"/>
              <a:chExt cx="6613292" cy="1815152"/>
            </a:xfrm>
            <a:solidFill>
              <a:schemeClr val="tx2">
                <a:lumMod val="75000"/>
              </a:schemeClr>
            </a:solidFill>
          </p:grpSpPr>
          <p:sp>
            <p:nvSpPr>
              <p:cNvPr id="6" name="Rectangle 5"/>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entury Gothic" panose="020B0502020202020204" pitchFamily="34" charset="0"/>
                </a:endParaRPr>
              </a:p>
            </p:txBody>
          </p:sp>
          <p:sp>
            <p:nvSpPr>
              <p:cNvPr id="7" name="Right Triangle 6"/>
              <p:cNvSpPr/>
              <p:nvPr/>
            </p:nvSpPr>
            <p:spPr>
              <a:xfrm>
                <a:off x="4961911"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entury Gothic" panose="020B0502020202020204" pitchFamily="34" charset="0"/>
                </a:endParaRPr>
              </a:p>
            </p:txBody>
          </p:sp>
        </p:grpSp>
        <p:pic>
          <p:nvPicPr>
            <p:cNvPr id="8" name="Picture 7"/>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p:blipFill>
          <p:spPr>
            <a:xfrm>
              <a:off x="7274257" y="4245404"/>
              <a:ext cx="4600523" cy="872506"/>
            </a:xfrm>
            <a:prstGeom prst="rect">
              <a:avLst/>
            </a:prstGeom>
          </p:spPr>
        </p:pic>
      </p:grpSp>
    </p:spTree>
    <p:extLst>
      <p:ext uri="{BB962C8B-B14F-4D97-AF65-F5344CB8AC3E}">
        <p14:creationId xmlns:p14="http://schemas.microsoft.com/office/powerpoint/2010/main" val="4209161497"/>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496" t="2730" r="15581" b="12930"/>
          <a:stretch/>
        </p:blipFill>
        <p:spPr bwMode="auto">
          <a:xfrm>
            <a:off x="1116423" y="1"/>
            <a:ext cx="68227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8164" y="3670756"/>
            <a:ext cx="9152165" cy="1233416"/>
            <a:chOff x="-10886" y="4894342"/>
            <a:chExt cx="12202886" cy="1644554"/>
          </a:xfrm>
        </p:grpSpPr>
        <p:sp>
          <p:nvSpPr>
            <p:cNvPr id="3" name="Rectangle 2"/>
            <p:cNvSpPr/>
            <p:nvPr/>
          </p:nvSpPr>
          <p:spPr>
            <a:xfrm>
              <a:off x="-10886" y="4894342"/>
              <a:ext cx="12202886" cy="1644554"/>
            </a:xfrm>
            <a:prstGeom prst="rect">
              <a:avLst/>
            </a:prstGeom>
            <a:solidFill>
              <a:schemeClr val="tx2">
                <a:lumMod val="5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prstClr val="white"/>
                </a:solidFill>
                <a:latin typeface="Century Gothic" panose="020B0502020202020204" pitchFamily="34" charset="0"/>
              </a:endParaRPr>
            </a:p>
          </p:txBody>
        </p:sp>
        <p:sp>
          <p:nvSpPr>
            <p:cNvPr id="4" name="Rectangle 3"/>
            <p:cNvSpPr/>
            <p:nvPr/>
          </p:nvSpPr>
          <p:spPr>
            <a:xfrm>
              <a:off x="-10886" y="4962752"/>
              <a:ext cx="12202886" cy="1507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zh-TW" altLang="en-US" sz="5000" dirty="0" smtClean="0">
                  <a:solidFill>
                    <a:prstClr val="white"/>
                  </a:solidFill>
                  <a:latin typeface="儷黑 Pro"/>
                  <a:ea typeface="儷黑 Pro"/>
                  <a:cs typeface="儷黑 Pro"/>
                </a:rPr>
                <a:t>現金回贈</a:t>
              </a:r>
              <a:r>
                <a:rPr lang="en-US" sz="5000" dirty="0" smtClean="0">
                  <a:solidFill>
                    <a:prstClr val="white"/>
                  </a:solidFill>
                  <a:latin typeface="Century Gothic" panose="020B0502020202020204" pitchFamily="34" charset="0"/>
                </a:rPr>
                <a:t>Cashback</a:t>
              </a:r>
              <a:endParaRPr lang="en-US" sz="5000" dirty="0">
                <a:solidFill>
                  <a:prstClr val="white"/>
                </a:solidFill>
                <a:latin typeface="Century Gothic" panose="020B0502020202020204" pitchFamily="34" charset="0"/>
              </a:endParaRPr>
            </a:p>
          </p:txBody>
        </p:sp>
      </p:grpSp>
      <p:sp>
        <p:nvSpPr>
          <p:cNvPr id="6" name="Rectangle 5"/>
          <p:cNvSpPr/>
          <p:nvPr/>
        </p:nvSpPr>
        <p:spPr>
          <a:xfrm>
            <a:off x="2285996" y="1295401"/>
            <a:ext cx="990600" cy="177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spTree>
    <p:extLst>
      <p:ext uri="{BB962C8B-B14F-4D97-AF65-F5344CB8AC3E}">
        <p14:creationId xmlns:p14="http://schemas.microsoft.com/office/powerpoint/2010/main" val="1048789197"/>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79685" y="0"/>
            <a:ext cx="6195849" cy="5143500"/>
            <a:chOff x="0" y="876300"/>
            <a:chExt cx="6505031" cy="5525400"/>
          </a:xfrm>
        </p:grpSpPr>
        <p:grpSp>
          <p:nvGrpSpPr>
            <p:cNvPr id="4" name="Group 3"/>
            <p:cNvGrpSpPr/>
            <p:nvPr/>
          </p:nvGrpSpPr>
          <p:grpSpPr>
            <a:xfrm>
              <a:off x="0" y="876300"/>
              <a:ext cx="6480202" cy="3315600"/>
              <a:chOff x="0" y="876300"/>
              <a:chExt cx="6480202" cy="331560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r="5509"/>
              <a:stretch/>
            </p:blipFill>
            <p:spPr>
              <a:xfrm>
                <a:off x="0" y="876300"/>
                <a:ext cx="6480202" cy="3315600"/>
              </a:xfrm>
              <a:prstGeom prst="rect">
                <a:avLst/>
              </a:prstGeom>
            </p:spPr>
          </p:pic>
          <p:sp>
            <p:nvSpPr>
              <p:cNvPr id="7" name="Rectangle 6"/>
              <p:cNvSpPr/>
              <p:nvPr/>
            </p:nvSpPr>
            <p:spPr>
              <a:xfrm>
                <a:off x="3911600" y="876300"/>
                <a:ext cx="2286000" cy="5461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ea typeface="儷黑 Pro"/>
                  <a:cs typeface="儷黑 Pro"/>
                </a:endParaRPr>
              </a:p>
            </p:txBody>
          </p:sp>
        </p:gr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r="5147"/>
            <a:stretch/>
          </p:blipFill>
          <p:spPr>
            <a:xfrm>
              <a:off x="0" y="3086100"/>
              <a:ext cx="6505031" cy="3315600"/>
            </a:xfrm>
            <a:prstGeom prst="rect">
              <a:avLst/>
            </a:prstGeom>
          </p:spPr>
        </p:pic>
      </p:grpSp>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flipH="1">
            <a:off x="744056" y="2458466"/>
            <a:ext cx="5145027" cy="225045"/>
          </a:xfrm>
          <a:prstGeom prst="rect">
            <a:avLst/>
          </a:prstGeom>
        </p:spPr>
      </p:pic>
      <p:grpSp>
        <p:nvGrpSpPr>
          <p:cNvPr id="10" name="Group 9"/>
          <p:cNvGrpSpPr/>
          <p:nvPr/>
        </p:nvGrpSpPr>
        <p:grpSpPr>
          <a:xfrm>
            <a:off x="0" y="0"/>
            <a:ext cx="3561852" cy="5143500"/>
            <a:chOff x="0" y="0"/>
            <a:chExt cx="4749136" cy="6858000"/>
          </a:xfrm>
          <a:solidFill>
            <a:srgbClr val="00A8CA"/>
          </a:solidFill>
        </p:grpSpPr>
        <p:sp>
          <p:nvSpPr>
            <p:cNvPr id="8" name="Rectangle 7"/>
            <p:cNvSpPr/>
            <p:nvPr/>
          </p:nvSpPr>
          <p:spPr>
            <a:xfrm>
              <a:off x="0" y="0"/>
              <a:ext cx="427617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儷黑 Pro"/>
                <a:cs typeface="儷黑 Pro"/>
              </a:endParaRPr>
            </a:p>
          </p:txBody>
        </p:sp>
        <p:sp>
          <p:nvSpPr>
            <p:cNvPr id="9" name="Isosceles Triangle 8"/>
            <p:cNvSpPr/>
            <p:nvPr/>
          </p:nvSpPr>
          <p:spPr>
            <a:xfrm rot="5400000">
              <a:off x="4197342" y="441324"/>
              <a:ext cx="630621" cy="4729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儷黑 Pro"/>
                <a:cs typeface="儷黑 Pro"/>
              </a:endParaRPr>
            </a:p>
          </p:txBody>
        </p:sp>
      </p:grpSp>
      <p:grpSp>
        <p:nvGrpSpPr>
          <p:cNvPr id="13" name="Group 12"/>
          <p:cNvGrpSpPr/>
          <p:nvPr/>
        </p:nvGrpSpPr>
        <p:grpSpPr>
          <a:xfrm>
            <a:off x="1" y="669311"/>
            <a:ext cx="3207127" cy="3171465"/>
            <a:chOff x="0" y="538029"/>
            <a:chExt cx="4276169" cy="4228606"/>
          </a:xfrm>
        </p:grpSpPr>
        <p:sp>
          <p:nvSpPr>
            <p:cNvPr id="11" name="Rectangle 10"/>
            <p:cNvSpPr/>
            <p:nvPr/>
          </p:nvSpPr>
          <p:spPr>
            <a:xfrm>
              <a:off x="0" y="538029"/>
              <a:ext cx="4276169" cy="3816415"/>
            </a:xfrm>
            <a:prstGeom prst="rect">
              <a:avLst/>
            </a:prstGeom>
          </p:spPr>
          <p:txBody>
            <a:bodyPr wrap="square">
              <a:spAutoFit/>
            </a:bodyPr>
            <a:lstStyle/>
            <a:p>
              <a:pPr algn="ctr" defTabSz="685783"/>
              <a:r>
                <a:rPr lang="zh-TW" altLang="en-US" sz="7200" dirty="0" smtClean="0">
                  <a:solidFill>
                    <a:prstClr val="white"/>
                  </a:solidFill>
                  <a:ea typeface="儷黑 Pro"/>
                  <a:cs typeface="儷黑 Pro"/>
                </a:rPr>
                <a:t>熱賣</a:t>
              </a:r>
              <a:endParaRPr lang="en-US" altLang="zh-TW" sz="7200" dirty="0" smtClean="0">
                <a:solidFill>
                  <a:prstClr val="white"/>
                </a:solidFill>
                <a:ea typeface="儷黑 Pro"/>
                <a:cs typeface="儷黑 Pro"/>
              </a:endParaRPr>
            </a:p>
            <a:p>
              <a:pPr algn="ctr" defTabSz="685783"/>
              <a:r>
                <a:rPr lang="zh-TW" altLang="en-US" sz="3600" dirty="0" smtClean="0">
                  <a:solidFill>
                    <a:prstClr val="white"/>
                  </a:solidFill>
                  <a:ea typeface="儷黑 Pro"/>
                  <a:cs typeface="儷黑 Pro"/>
                </a:rPr>
                <a:t>優惠</a:t>
              </a:r>
              <a:endParaRPr lang="en-US" sz="3600" dirty="0" smtClean="0">
                <a:solidFill>
                  <a:prstClr val="white"/>
                </a:solidFill>
                <a:ea typeface="儷黑 Pro"/>
                <a:cs typeface="儷黑 Pro"/>
              </a:endParaRPr>
            </a:p>
            <a:p>
              <a:pPr algn="ctr" defTabSz="685783"/>
              <a:r>
                <a:rPr lang="en-US" sz="7200" dirty="0" smtClean="0">
                  <a:solidFill>
                    <a:prstClr val="white"/>
                  </a:solidFill>
                  <a:ea typeface="儷黑 Pro"/>
                  <a:cs typeface="儷黑 Pro"/>
                </a:rPr>
                <a:t>HOT</a:t>
              </a:r>
              <a:endParaRPr lang="en-US" sz="7200" dirty="0">
                <a:solidFill>
                  <a:prstClr val="white"/>
                </a:solidFill>
                <a:ea typeface="儷黑 Pro"/>
                <a:cs typeface="儷黑 Pro"/>
              </a:endParaRPr>
            </a:p>
          </p:txBody>
        </p:sp>
        <p:sp>
          <p:nvSpPr>
            <p:cNvPr id="12" name="Rectangle 11"/>
            <p:cNvSpPr/>
            <p:nvPr/>
          </p:nvSpPr>
          <p:spPr>
            <a:xfrm>
              <a:off x="0" y="3904861"/>
              <a:ext cx="4276169" cy="861774"/>
            </a:xfrm>
            <a:prstGeom prst="rect">
              <a:avLst/>
            </a:prstGeom>
          </p:spPr>
          <p:txBody>
            <a:bodyPr wrap="square">
              <a:spAutoFit/>
            </a:bodyPr>
            <a:lstStyle/>
            <a:p>
              <a:pPr algn="ctr" defTabSz="685783"/>
              <a:r>
                <a:rPr lang="en-US" sz="3600" dirty="0">
                  <a:solidFill>
                    <a:prstClr val="white"/>
                  </a:solidFill>
                  <a:ea typeface="儷黑 Pro"/>
                  <a:cs typeface="儷黑 Pro"/>
                </a:rPr>
                <a:t>DEALS</a:t>
              </a:r>
            </a:p>
          </p:txBody>
        </p:sp>
      </p:grpSp>
    </p:spTree>
    <p:extLst>
      <p:ext uri="{BB962C8B-B14F-4D97-AF65-F5344CB8AC3E}">
        <p14:creationId xmlns:p14="http://schemas.microsoft.com/office/powerpoint/2010/main" val="1733469205"/>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4540470" y="2"/>
            <a:ext cx="4694183" cy="5143499"/>
          </a:xfrm>
          <a:prstGeom prst="rect">
            <a:avLst/>
          </a:prstGeom>
        </p:spPr>
      </p:pic>
      <p:pic>
        <p:nvPicPr>
          <p:cNvPr id="2" name="Picture 1"/>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a:ext>
            </a:extLst>
          </a:blip>
          <a:srcRect/>
          <a:stretch/>
        </p:blipFill>
        <p:spPr>
          <a:xfrm>
            <a:off x="0" y="2"/>
            <a:ext cx="4575941" cy="5143499"/>
          </a:xfrm>
          <a:prstGeom prst="rect">
            <a:avLst/>
          </a:prstGeom>
        </p:spPr>
      </p:pic>
      <p:sp>
        <p:nvSpPr>
          <p:cNvPr id="4" name="Rectangle 3"/>
          <p:cNvSpPr/>
          <p:nvPr/>
        </p:nvSpPr>
        <p:spPr>
          <a:xfrm>
            <a:off x="-82768" y="1"/>
            <a:ext cx="9226769" cy="5143502"/>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dirty="0">
              <a:solidFill>
                <a:prstClr val="white"/>
              </a:solidFill>
              <a:ea typeface="儷黑 Pro"/>
              <a:cs typeface="儷黑 Pro"/>
            </a:endParaRPr>
          </a:p>
        </p:txBody>
      </p:sp>
      <p:grpSp>
        <p:nvGrpSpPr>
          <p:cNvPr id="8" name="Group 7"/>
          <p:cNvGrpSpPr/>
          <p:nvPr/>
        </p:nvGrpSpPr>
        <p:grpSpPr>
          <a:xfrm>
            <a:off x="2547620" y="1703065"/>
            <a:ext cx="3566160" cy="3313430"/>
            <a:chOff x="3718560" y="1051560"/>
            <a:chExt cx="4754880" cy="4754880"/>
          </a:xfrm>
        </p:grpSpPr>
        <p:sp>
          <p:nvSpPr>
            <p:cNvPr id="5" name="Oval 4"/>
            <p:cNvSpPr/>
            <p:nvPr/>
          </p:nvSpPr>
          <p:spPr>
            <a:xfrm>
              <a:off x="3718560" y="1051560"/>
              <a:ext cx="4754880" cy="4754880"/>
            </a:xfrm>
            <a:prstGeom prst="ellipse">
              <a:avLst/>
            </a:prstGeom>
            <a:solidFill>
              <a:schemeClr val="accent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b="1" dirty="0">
                <a:solidFill>
                  <a:prstClr val="white"/>
                </a:solidFill>
                <a:ea typeface="儷黑 Pro"/>
                <a:cs typeface="儷黑 Pro"/>
              </a:endParaRPr>
            </a:p>
          </p:txBody>
        </p:sp>
        <p:sp>
          <p:nvSpPr>
            <p:cNvPr id="6" name="Rectangle 5"/>
            <p:cNvSpPr/>
            <p:nvPr/>
          </p:nvSpPr>
          <p:spPr>
            <a:xfrm>
              <a:off x="5080125" y="1601299"/>
              <a:ext cx="2070639" cy="1325009"/>
            </a:xfrm>
            <a:prstGeom prst="rect">
              <a:avLst/>
            </a:prstGeom>
          </p:spPr>
          <p:txBody>
            <a:bodyPr wrap="none">
              <a:spAutoFit/>
            </a:bodyPr>
            <a:lstStyle/>
            <a:p>
              <a:pPr algn="ctr" defTabSz="685783"/>
              <a:r>
                <a:rPr lang="zh-TW" altLang="en-US" dirty="0" smtClean="0">
                  <a:solidFill>
                    <a:prstClr val="black"/>
                  </a:solidFill>
                  <a:ea typeface="儷黑 Pro"/>
                  <a:cs typeface="儷黑 Pro"/>
                </a:rPr>
                <a:t>由改變你的</a:t>
              </a:r>
              <a:endParaRPr lang="en-US" altLang="zh-TW" dirty="0" smtClean="0">
                <a:solidFill>
                  <a:prstClr val="black"/>
                </a:solidFill>
                <a:ea typeface="儷黑 Pro"/>
                <a:cs typeface="儷黑 Pro"/>
              </a:endParaRPr>
            </a:p>
            <a:p>
              <a:pPr algn="ctr" defTabSz="685783"/>
              <a:r>
                <a:rPr lang="en-US" dirty="0" smtClean="0">
                  <a:solidFill>
                    <a:prstClr val="black"/>
                  </a:solidFill>
                  <a:ea typeface="儷黑 Pro"/>
                  <a:cs typeface="儷黑 Pro"/>
                </a:rPr>
                <a:t>It </a:t>
              </a:r>
              <a:r>
                <a:rPr lang="en-US" dirty="0">
                  <a:solidFill>
                    <a:prstClr val="black"/>
                  </a:solidFill>
                  <a:ea typeface="儷黑 Pro"/>
                  <a:cs typeface="儷黑 Pro"/>
                </a:rPr>
                <a:t>Begins by </a:t>
              </a:r>
            </a:p>
            <a:p>
              <a:pPr algn="ctr" defTabSz="685783"/>
              <a:r>
                <a:rPr lang="en-US" dirty="0">
                  <a:solidFill>
                    <a:prstClr val="black"/>
                  </a:solidFill>
                  <a:ea typeface="儷黑 Pro"/>
                  <a:cs typeface="儷黑 Pro"/>
                </a:rPr>
                <a:t>Adjusting Your</a:t>
              </a:r>
            </a:p>
          </p:txBody>
        </p:sp>
        <p:sp>
          <p:nvSpPr>
            <p:cNvPr id="7" name="Rectangle 6"/>
            <p:cNvSpPr/>
            <p:nvPr/>
          </p:nvSpPr>
          <p:spPr>
            <a:xfrm>
              <a:off x="3803624" y="2790710"/>
              <a:ext cx="4613033" cy="2848768"/>
            </a:xfrm>
            <a:prstGeom prst="rect">
              <a:avLst/>
            </a:prstGeom>
          </p:spPr>
          <p:txBody>
            <a:bodyPr wrap="square">
              <a:spAutoFit/>
            </a:bodyPr>
            <a:lstStyle/>
            <a:p>
              <a:pPr algn="ctr" defTabSz="685783"/>
              <a:r>
                <a:rPr lang="en-US" sz="2700" cap="all" dirty="0" smtClean="0">
                  <a:solidFill>
                    <a:prstClr val="black"/>
                  </a:solidFill>
                  <a:ea typeface="儷黑 Pro"/>
                  <a:cs typeface="儷黑 Pro"/>
                </a:rPr>
                <a:t> </a:t>
              </a:r>
              <a:r>
                <a:rPr lang="zh-TW" altLang="en-US" sz="3600" cap="all" dirty="0" smtClean="0">
                  <a:solidFill>
                    <a:prstClr val="black"/>
                  </a:solidFill>
                  <a:ea typeface="儷黑 Pro"/>
                  <a:cs typeface="儷黑 Pro"/>
                </a:rPr>
                <a:t>購</a:t>
              </a:r>
              <a:r>
                <a:rPr lang="zh-TW" altLang="en-US" sz="3600" cap="all" dirty="0">
                  <a:solidFill>
                    <a:prstClr val="black"/>
                  </a:solidFill>
                  <a:ea typeface="儷黑 Pro"/>
                  <a:cs typeface="儷黑 Pro"/>
                </a:rPr>
                <a:t>物習</a:t>
              </a:r>
              <a:r>
                <a:rPr lang="zh-TW" altLang="en-US" sz="3600" cap="all" dirty="0" smtClean="0">
                  <a:solidFill>
                    <a:prstClr val="black"/>
                  </a:solidFill>
                  <a:ea typeface="儷黑 Pro"/>
                  <a:cs typeface="儷黑 Pro"/>
                </a:rPr>
                <a:t>慣</a:t>
              </a:r>
              <a:r>
                <a:rPr lang="en-US" sz="2700" cap="all" dirty="0" smtClean="0">
                  <a:solidFill>
                    <a:prstClr val="black"/>
                  </a:solidFill>
                  <a:ea typeface="儷黑 Pro"/>
                  <a:cs typeface="儷黑 Pro"/>
                </a:rPr>
                <a:t>Shopping</a:t>
              </a:r>
            </a:p>
            <a:p>
              <a:pPr algn="ctr" defTabSz="685783"/>
              <a:r>
                <a:rPr lang="en-US" sz="3600" cap="all" dirty="0" smtClean="0">
                  <a:solidFill>
                    <a:prstClr val="black"/>
                  </a:solidFill>
                  <a:ea typeface="儷黑 Pro"/>
                  <a:cs typeface="儷黑 Pro"/>
                </a:rPr>
                <a:t>Behaviors</a:t>
              </a:r>
            </a:p>
            <a:p>
              <a:pPr algn="ctr" defTabSz="685783"/>
              <a:r>
                <a:rPr lang="zh-TW" altLang="en-US" sz="2400" cap="all" dirty="0" smtClean="0">
                  <a:solidFill>
                    <a:prstClr val="black"/>
                  </a:solidFill>
                  <a:ea typeface="儷黑 Pro"/>
                  <a:cs typeface="儷黑 Pro"/>
                </a:rPr>
                <a:t>開始</a:t>
              </a:r>
              <a:endParaRPr lang="en-US" sz="2400" cap="all" dirty="0">
                <a:solidFill>
                  <a:prstClr val="black"/>
                </a:solidFill>
                <a:ea typeface="儷黑 Pro"/>
                <a:cs typeface="儷黑 Pro"/>
              </a:endParaRPr>
            </a:p>
          </p:txBody>
        </p:sp>
      </p:grpSp>
      <p:sp>
        <p:nvSpPr>
          <p:cNvPr id="9" name="TextBox 8"/>
          <p:cNvSpPr txBox="1"/>
          <p:nvPr/>
        </p:nvSpPr>
        <p:spPr>
          <a:xfrm>
            <a:off x="1187280" y="242475"/>
            <a:ext cx="6404345" cy="1546575"/>
          </a:xfrm>
          <a:prstGeom prst="rect">
            <a:avLst/>
          </a:prstGeom>
          <a:noFill/>
        </p:spPr>
        <p:txBody>
          <a:bodyPr wrap="square" lIns="68579" tIns="34289" rIns="68579" bIns="34289" rtlCol="0">
            <a:spAutoFit/>
          </a:bodyPr>
          <a:lstStyle/>
          <a:p>
            <a:pPr algn="ctr" defTabSz="685783"/>
            <a:r>
              <a:rPr lang="zh-TW" altLang="en-US" sz="3200" dirty="0" smtClean="0">
                <a:solidFill>
                  <a:prstClr val="white"/>
                </a:solidFill>
                <a:ea typeface="儷黑 Pro"/>
                <a:cs typeface="儷黑 Pro"/>
              </a:rPr>
              <a:t>如何投資你的購物年金</a:t>
            </a:r>
            <a:r>
              <a:rPr lang="en-US" altLang="zh-TW" sz="3200" dirty="0" smtClean="0">
                <a:solidFill>
                  <a:prstClr val="white"/>
                </a:solidFill>
                <a:ea typeface="儷黑 Pro"/>
                <a:cs typeface="儷黑 Pro"/>
              </a:rPr>
              <a:t>﹖</a:t>
            </a:r>
          </a:p>
          <a:p>
            <a:pPr algn="ctr" defTabSz="685783"/>
            <a:r>
              <a:rPr lang="en-US" sz="3200" dirty="0" smtClean="0">
                <a:solidFill>
                  <a:prstClr val="white"/>
                </a:solidFill>
                <a:ea typeface="儷黑 Pro"/>
                <a:cs typeface="儷黑 Pro"/>
              </a:rPr>
              <a:t>How </a:t>
            </a:r>
            <a:r>
              <a:rPr lang="en-US" sz="3200" dirty="0">
                <a:solidFill>
                  <a:prstClr val="white"/>
                </a:solidFill>
                <a:ea typeface="儷黑 Pro"/>
                <a:cs typeface="儷黑 Pro"/>
              </a:rPr>
              <a:t>Do You Fund Your Shopping </a:t>
            </a:r>
            <a:r>
              <a:rPr lang="en-US" sz="3200" dirty="0" smtClean="0">
                <a:solidFill>
                  <a:prstClr val="white"/>
                </a:solidFill>
                <a:ea typeface="儷黑 Pro"/>
                <a:cs typeface="儷黑 Pro"/>
              </a:rPr>
              <a:t>Annuity</a:t>
            </a:r>
            <a:r>
              <a:rPr lang="en-US" sz="3200" b="1" cap="all" baseline="30000" dirty="0">
                <a:solidFill>
                  <a:prstClr val="white"/>
                </a:solidFill>
                <a:ea typeface="儷黑 Pro"/>
                <a:cs typeface="儷黑 Pro"/>
              </a:rPr>
              <a:t>®</a:t>
            </a:r>
            <a:r>
              <a:rPr lang="en-US" sz="3200" dirty="0" smtClean="0">
                <a:solidFill>
                  <a:prstClr val="white"/>
                </a:solidFill>
                <a:ea typeface="儷黑 Pro"/>
                <a:cs typeface="儷黑 Pro"/>
              </a:rPr>
              <a:t>? </a:t>
            </a:r>
            <a:endParaRPr lang="en-US" sz="3200" dirty="0">
              <a:solidFill>
                <a:prstClr val="white"/>
              </a:solidFill>
              <a:ea typeface="儷黑 Pro"/>
              <a:cs typeface="儷黑 Pro"/>
            </a:endParaRPr>
          </a:p>
        </p:txBody>
      </p:sp>
    </p:spTree>
    <p:extLst>
      <p:ext uri="{BB962C8B-B14F-4D97-AF65-F5344CB8AC3E}">
        <p14:creationId xmlns:p14="http://schemas.microsoft.com/office/powerpoint/2010/main" val="413685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0650"/>
            <a:ext cx="4559300" cy="5264150"/>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40470" y="2"/>
            <a:ext cx="4694183" cy="5143499"/>
          </a:xfrm>
          <a:prstGeom prst="rect">
            <a:avLst/>
          </a:prstGeom>
        </p:spPr>
      </p:pic>
      <p:grpSp>
        <p:nvGrpSpPr>
          <p:cNvPr id="4" name="Group 3"/>
          <p:cNvGrpSpPr/>
          <p:nvPr/>
        </p:nvGrpSpPr>
        <p:grpSpPr>
          <a:xfrm>
            <a:off x="-8164" y="3665483"/>
            <a:ext cx="4584106" cy="1019297"/>
            <a:chOff x="-10886" y="4894342"/>
            <a:chExt cx="12202886" cy="1644554"/>
          </a:xfrm>
        </p:grpSpPr>
        <p:sp>
          <p:nvSpPr>
            <p:cNvPr id="5" name="Rectangle 4"/>
            <p:cNvSpPr/>
            <p:nvPr/>
          </p:nvSpPr>
          <p:spPr>
            <a:xfrm>
              <a:off x="-10886" y="4894342"/>
              <a:ext cx="12202886" cy="1644554"/>
            </a:xfrm>
            <a:prstGeom prst="rect">
              <a:avLst/>
            </a:prstGeom>
            <a:solidFill>
              <a:srgbClr val="07595A">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prstClr val="white"/>
                </a:solidFill>
                <a:ea typeface="儷黑 Pro"/>
                <a:cs typeface="儷黑 Pro"/>
              </a:endParaRPr>
            </a:p>
          </p:txBody>
        </p:sp>
        <p:sp>
          <p:nvSpPr>
            <p:cNvPr id="6" name="Rectangle 5"/>
            <p:cNvSpPr/>
            <p:nvPr/>
          </p:nvSpPr>
          <p:spPr>
            <a:xfrm>
              <a:off x="-10886" y="4962752"/>
              <a:ext cx="12202886" cy="1507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zh-TW" altLang="en-US" sz="2400" dirty="0" smtClean="0">
                  <a:solidFill>
                    <a:prstClr val="white"/>
                  </a:solidFill>
                  <a:ea typeface="儷黑 Pro"/>
                  <a:cs typeface="儷黑 Pro"/>
                </a:rPr>
                <a:t>逛街購物</a:t>
              </a:r>
              <a:r>
                <a:rPr lang="en-US" sz="2400" dirty="0" smtClean="0">
                  <a:solidFill>
                    <a:prstClr val="white"/>
                  </a:solidFill>
                  <a:ea typeface="儷黑 Pro"/>
                  <a:cs typeface="儷黑 Pro"/>
                </a:rPr>
                <a:t>Brick </a:t>
              </a:r>
              <a:r>
                <a:rPr lang="en-US" sz="2400" dirty="0">
                  <a:solidFill>
                    <a:prstClr val="white"/>
                  </a:solidFill>
                  <a:ea typeface="儷黑 Pro"/>
                  <a:cs typeface="儷黑 Pro"/>
                </a:rPr>
                <a:t>and Mortar</a:t>
              </a:r>
            </a:p>
          </p:txBody>
        </p:sp>
      </p:grpSp>
      <p:grpSp>
        <p:nvGrpSpPr>
          <p:cNvPr id="7" name="Group 6"/>
          <p:cNvGrpSpPr/>
          <p:nvPr/>
        </p:nvGrpSpPr>
        <p:grpSpPr>
          <a:xfrm>
            <a:off x="4575942" y="3665483"/>
            <a:ext cx="4584106" cy="1019297"/>
            <a:chOff x="-10886" y="4894342"/>
            <a:chExt cx="12202886" cy="1644554"/>
          </a:xfrm>
        </p:grpSpPr>
        <p:sp>
          <p:nvSpPr>
            <p:cNvPr id="8" name="Rectangle 7"/>
            <p:cNvSpPr/>
            <p:nvPr/>
          </p:nvSpPr>
          <p:spPr>
            <a:xfrm>
              <a:off x="-10886" y="4894342"/>
              <a:ext cx="12202886" cy="1644554"/>
            </a:xfrm>
            <a:prstGeom prst="rect">
              <a:avLst/>
            </a:prstGeom>
            <a:solidFill>
              <a:srgbClr val="00A8CA">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500" dirty="0">
                <a:solidFill>
                  <a:prstClr val="white"/>
                </a:solidFill>
                <a:ea typeface="儷黑 Pro"/>
                <a:cs typeface="儷黑 Pro"/>
              </a:endParaRPr>
            </a:p>
          </p:txBody>
        </p:sp>
        <p:sp>
          <p:nvSpPr>
            <p:cNvPr id="9" name="Rectangle 8"/>
            <p:cNvSpPr/>
            <p:nvPr/>
          </p:nvSpPr>
          <p:spPr>
            <a:xfrm>
              <a:off x="-10886" y="4962752"/>
              <a:ext cx="12202886" cy="1507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zh-TW" altLang="en-US" sz="2400" dirty="0" smtClean="0">
                  <a:solidFill>
                    <a:prstClr val="white"/>
                  </a:solidFill>
                  <a:ea typeface="儷黑 Pro"/>
                  <a:cs typeface="儷黑 Pro"/>
                </a:rPr>
                <a:t>網上購物</a:t>
              </a:r>
              <a:r>
                <a:rPr lang="en-US" sz="2400" dirty="0" smtClean="0">
                  <a:solidFill>
                    <a:prstClr val="white"/>
                  </a:solidFill>
                  <a:ea typeface="儷黑 Pro"/>
                  <a:cs typeface="儷黑 Pro"/>
                </a:rPr>
                <a:t>Click </a:t>
              </a:r>
              <a:r>
                <a:rPr lang="en-US" sz="2400" dirty="0">
                  <a:solidFill>
                    <a:prstClr val="white"/>
                  </a:solidFill>
                  <a:ea typeface="儷黑 Pro"/>
                  <a:cs typeface="儷黑 Pro"/>
                </a:rPr>
                <a:t>and Order</a:t>
              </a:r>
            </a:p>
          </p:txBody>
        </p:sp>
      </p:grpSp>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flipH="1">
            <a:off x="2115950" y="2459992"/>
            <a:ext cx="5145027" cy="225045"/>
          </a:xfrm>
          <a:prstGeom prst="rect">
            <a:avLst/>
          </a:prstGeom>
        </p:spPr>
      </p:pic>
      <p:grpSp>
        <p:nvGrpSpPr>
          <p:cNvPr id="14" name="Group 13"/>
          <p:cNvGrpSpPr/>
          <p:nvPr/>
        </p:nvGrpSpPr>
        <p:grpSpPr>
          <a:xfrm>
            <a:off x="4267568" y="3848100"/>
            <a:ext cx="672732" cy="622300"/>
            <a:chOff x="5690091" y="5130800"/>
            <a:chExt cx="896976" cy="829733"/>
          </a:xfrm>
        </p:grpSpPr>
        <p:sp>
          <p:nvSpPr>
            <p:cNvPr id="12" name="Oval 11"/>
            <p:cNvSpPr/>
            <p:nvPr/>
          </p:nvSpPr>
          <p:spPr>
            <a:xfrm>
              <a:off x="5690091" y="5130800"/>
              <a:ext cx="896976" cy="829733"/>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儷黑 Pro"/>
                <a:cs typeface="儷黑 Pro"/>
              </a:endParaRPr>
            </a:p>
          </p:txBody>
        </p:sp>
        <p:sp>
          <p:nvSpPr>
            <p:cNvPr id="13" name="TextBox 12"/>
            <p:cNvSpPr txBox="1"/>
            <p:nvPr/>
          </p:nvSpPr>
          <p:spPr>
            <a:xfrm>
              <a:off x="5723466" y="5283200"/>
              <a:ext cx="795867" cy="533480"/>
            </a:xfrm>
            <a:prstGeom prst="rect">
              <a:avLst/>
            </a:prstGeom>
            <a:noFill/>
          </p:spPr>
          <p:txBody>
            <a:bodyPr wrap="square" rtlCol="0">
              <a:spAutoFit/>
            </a:bodyPr>
            <a:lstStyle/>
            <a:p>
              <a:pPr algn="ctr" defTabSz="685783"/>
              <a:r>
                <a:rPr lang="en-US" sz="2000" dirty="0">
                  <a:solidFill>
                    <a:prstClr val="white"/>
                  </a:solidFill>
                  <a:ea typeface="儷黑 Pro"/>
                  <a:cs typeface="儷黑 Pro"/>
                </a:rPr>
                <a:t>to</a:t>
              </a:r>
            </a:p>
          </p:txBody>
        </p:sp>
      </p:grpSp>
    </p:spTree>
    <p:extLst>
      <p:ext uri="{BB962C8B-B14F-4D97-AF65-F5344CB8AC3E}">
        <p14:creationId xmlns:p14="http://schemas.microsoft.com/office/powerpoint/2010/main" val="401845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966" y="-4886"/>
            <a:ext cx="9222827" cy="5143502"/>
            <a:chOff x="0" y="0"/>
            <a:chExt cx="12186746" cy="6858002"/>
          </a:xfrm>
        </p:grpSpPr>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0" y="0"/>
              <a:ext cx="6101255" cy="6858000"/>
            </a:xfrm>
            <a:prstGeom prst="rect">
              <a:avLst/>
            </a:prstGeom>
          </p:spPr>
        </p:pic>
        <p:pic>
          <p:nvPicPr>
            <p:cNvPr id="3" name="Picture 2"/>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a:ext>
              </a:extLst>
            </a:blip>
            <a:srcRect/>
            <a:stretch/>
          </p:blipFill>
          <p:spPr>
            <a:xfrm>
              <a:off x="6069724" y="0"/>
              <a:ext cx="6117022" cy="6858000"/>
            </a:xfrm>
            <a:prstGeom prst="rect">
              <a:avLst/>
            </a:prstGeom>
          </p:spPr>
        </p:pic>
        <p:sp>
          <p:nvSpPr>
            <p:cNvPr id="10" name="Rectangle 9"/>
            <p:cNvSpPr/>
            <p:nvPr/>
          </p:nvSpPr>
          <p:spPr>
            <a:xfrm>
              <a:off x="0" y="0"/>
              <a:ext cx="12181114" cy="6858002"/>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prstClr val="white"/>
                </a:solidFill>
                <a:ea typeface="儷黑 Pro"/>
                <a:cs typeface="儷黑 Pro"/>
              </a:endParaRPr>
            </a:p>
          </p:txBody>
        </p:sp>
      </p:grpSp>
      <p:grpSp>
        <p:nvGrpSpPr>
          <p:cNvPr id="9" name="Group 8"/>
          <p:cNvGrpSpPr/>
          <p:nvPr/>
        </p:nvGrpSpPr>
        <p:grpSpPr>
          <a:xfrm>
            <a:off x="2468187" y="537999"/>
            <a:ext cx="4389814" cy="997211"/>
            <a:chOff x="2486874" y="4193628"/>
            <a:chExt cx="7547862" cy="1741607"/>
          </a:xfrm>
        </p:grpSpPr>
        <p:sp>
          <p:nvSpPr>
            <p:cNvPr id="6" name="Oval 5"/>
            <p:cNvSpPr/>
            <p:nvPr/>
          </p:nvSpPr>
          <p:spPr>
            <a:xfrm>
              <a:off x="5369735" y="4193628"/>
              <a:ext cx="1463040" cy="1466193"/>
            </a:xfrm>
            <a:prstGeom prst="ellipse">
              <a:avLst/>
            </a:prstGeom>
            <a:gradFill flip="none" rotWithShape="1">
              <a:gsLst>
                <a:gs pos="0">
                  <a:srgbClr val="F7941D">
                    <a:shade val="30000"/>
                    <a:satMod val="115000"/>
                  </a:srgbClr>
                </a:gs>
                <a:gs pos="50000">
                  <a:srgbClr val="F7941D">
                    <a:shade val="67500"/>
                    <a:satMod val="115000"/>
                  </a:srgbClr>
                </a:gs>
                <a:gs pos="100000">
                  <a:srgbClr val="F7941D">
                    <a:shade val="100000"/>
                    <a:satMod val="115000"/>
                  </a:srgbClr>
                </a:gs>
              </a:gsLst>
              <a:lin ang="5400000" scaled="1"/>
              <a:tileRect/>
            </a:gra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0" dirty="0">
                  <a:solidFill>
                    <a:prstClr val="white"/>
                  </a:solidFill>
                  <a:ea typeface="儷黑 Pro"/>
                  <a:cs typeface="儷黑 Pro"/>
                </a:rPr>
                <a:t>=</a:t>
              </a:r>
            </a:p>
          </p:txBody>
        </p:sp>
        <p:sp>
          <p:nvSpPr>
            <p:cNvPr id="7" name="Rectangle 6"/>
            <p:cNvSpPr/>
            <p:nvPr/>
          </p:nvSpPr>
          <p:spPr>
            <a:xfrm>
              <a:off x="2486874" y="4295781"/>
              <a:ext cx="2877418" cy="1263184"/>
            </a:xfrm>
            <a:prstGeom prst="rect">
              <a:avLst/>
            </a:prstGeom>
          </p:spPr>
          <p:txBody>
            <a:bodyPr wrap="square">
              <a:spAutoFit/>
            </a:bodyPr>
            <a:lstStyle/>
            <a:p>
              <a:pPr algn="ctr" defTabSz="685783"/>
              <a:r>
                <a:rPr lang="zh-TW" altLang="en-US" sz="1400" cap="all" dirty="0" smtClean="0">
                  <a:solidFill>
                    <a:prstClr val="white"/>
                  </a:solidFill>
                  <a:ea typeface="儷黑 Pro"/>
                  <a:cs typeface="儷黑 Pro"/>
                </a:rPr>
                <a:t>節省的金錢</a:t>
              </a:r>
              <a:r>
                <a:rPr lang="en-US" sz="1400" cap="all" dirty="0" smtClean="0">
                  <a:solidFill>
                    <a:prstClr val="white"/>
                  </a:solidFill>
                  <a:ea typeface="儷黑 Pro"/>
                  <a:cs typeface="儷黑 Pro"/>
                </a:rPr>
                <a:t>Money </a:t>
              </a:r>
              <a:r>
                <a:rPr lang="en-US" sz="2700" cap="all" dirty="0" err="1">
                  <a:solidFill>
                    <a:prstClr val="white"/>
                  </a:solidFill>
                  <a:ea typeface="儷黑 Pro"/>
                  <a:cs typeface="儷黑 Pro"/>
                </a:rPr>
                <a:t>SavED</a:t>
              </a:r>
              <a:endParaRPr lang="en-US" sz="3600" cap="all" dirty="0">
                <a:solidFill>
                  <a:prstClr val="white"/>
                </a:solidFill>
                <a:ea typeface="儷黑 Pro"/>
                <a:cs typeface="儷黑 Pro"/>
              </a:endParaRPr>
            </a:p>
          </p:txBody>
        </p:sp>
        <p:sp>
          <p:nvSpPr>
            <p:cNvPr id="8" name="Rectangle 7"/>
            <p:cNvSpPr/>
            <p:nvPr/>
          </p:nvSpPr>
          <p:spPr>
            <a:xfrm>
              <a:off x="7078459" y="4295783"/>
              <a:ext cx="2956277" cy="1639452"/>
            </a:xfrm>
            <a:prstGeom prst="rect">
              <a:avLst/>
            </a:prstGeom>
          </p:spPr>
          <p:txBody>
            <a:bodyPr wrap="square">
              <a:spAutoFit/>
            </a:bodyPr>
            <a:lstStyle/>
            <a:p>
              <a:pPr algn="ctr" defTabSz="685783"/>
              <a:r>
                <a:rPr lang="zh-TW" altLang="en-US" sz="1400" cap="all" dirty="0" smtClean="0">
                  <a:solidFill>
                    <a:prstClr val="white"/>
                  </a:solidFill>
                  <a:ea typeface="儷黑 Pro"/>
                  <a:cs typeface="儷黑 Pro"/>
                </a:rPr>
                <a:t>賺到的金錢</a:t>
              </a:r>
              <a:endParaRPr lang="en-US" sz="1400" cap="all" dirty="0" smtClean="0">
                <a:solidFill>
                  <a:prstClr val="white"/>
                </a:solidFill>
                <a:ea typeface="儷黑 Pro"/>
                <a:cs typeface="儷黑 Pro"/>
              </a:endParaRPr>
            </a:p>
            <a:p>
              <a:pPr algn="ctr" defTabSz="685783"/>
              <a:r>
                <a:rPr lang="en-US" sz="1400" cap="all" dirty="0" smtClean="0">
                  <a:solidFill>
                    <a:prstClr val="white"/>
                  </a:solidFill>
                  <a:ea typeface="儷黑 Pro"/>
                  <a:cs typeface="儷黑 Pro"/>
                </a:rPr>
                <a:t>Money </a:t>
              </a:r>
              <a:r>
                <a:rPr lang="en-US" sz="2700" cap="all" dirty="0" err="1">
                  <a:solidFill>
                    <a:prstClr val="white"/>
                  </a:solidFill>
                  <a:ea typeface="儷黑 Pro"/>
                  <a:cs typeface="儷黑 Pro"/>
                </a:rPr>
                <a:t>earnED</a:t>
              </a:r>
              <a:endParaRPr lang="en-US" sz="3600" cap="all" dirty="0">
                <a:solidFill>
                  <a:prstClr val="white"/>
                </a:solidFill>
                <a:ea typeface="儷黑 Pro"/>
                <a:cs typeface="儷黑 Pro"/>
              </a:endParaRPr>
            </a:p>
          </p:txBody>
        </p:sp>
      </p:grpSp>
      <p:sp>
        <p:nvSpPr>
          <p:cNvPr id="19" name="Rectangle 18"/>
          <p:cNvSpPr/>
          <p:nvPr/>
        </p:nvSpPr>
        <p:spPr>
          <a:xfrm>
            <a:off x="678529" y="2139827"/>
            <a:ext cx="2343655" cy="1231106"/>
          </a:xfrm>
          <a:prstGeom prst="rect">
            <a:avLst/>
          </a:prstGeom>
        </p:spPr>
        <p:txBody>
          <a:bodyPr wrap="square">
            <a:spAutoFit/>
          </a:bodyPr>
          <a:lstStyle/>
          <a:p>
            <a:pPr algn="ctr" defTabSz="685783"/>
            <a:r>
              <a:rPr lang="zh-TW" altLang="en-US" sz="2800" b="1" cap="all" dirty="0" smtClean="0">
                <a:solidFill>
                  <a:prstClr val="white"/>
                </a:solidFill>
                <a:ea typeface="儷黑 Pro"/>
                <a:cs typeface="儷黑 Pro"/>
              </a:rPr>
              <a:t>節省交通開支</a:t>
            </a:r>
            <a:r>
              <a:rPr lang="en-US" sz="2800" b="1" cap="all" dirty="0" smtClean="0">
                <a:solidFill>
                  <a:prstClr val="white"/>
                </a:solidFill>
                <a:ea typeface="儷黑 Pro"/>
                <a:cs typeface="儷黑 Pro"/>
              </a:rPr>
              <a:t>TRANSPORT</a:t>
            </a:r>
            <a:r>
              <a:rPr lang="en-US" sz="1500" b="1" cap="all" dirty="0" smtClean="0">
                <a:solidFill>
                  <a:prstClr val="white"/>
                </a:solidFill>
                <a:ea typeface="儷黑 Pro"/>
                <a:cs typeface="儷黑 Pro"/>
              </a:rPr>
              <a:t> </a:t>
            </a:r>
            <a:r>
              <a:rPr lang="en-US" b="1" cap="all" dirty="0">
                <a:solidFill>
                  <a:prstClr val="white"/>
                </a:solidFill>
                <a:ea typeface="儷黑 Pro"/>
                <a:cs typeface="儷黑 Pro"/>
              </a:rPr>
              <a:t>Saving</a:t>
            </a:r>
            <a:endParaRPr lang="en-US" sz="1500" b="1" cap="all" dirty="0">
              <a:solidFill>
                <a:prstClr val="white"/>
              </a:solidFill>
              <a:ea typeface="儷黑 Pro"/>
              <a:cs typeface="儷黑 Pro"/>
            </a:endParaRPr>
          </a:p>
        </p:txBody>
      </p:sp>
      <p:cxnSp>
        <p:nvCxnSpPr>
          <p:cNvPr id="23" name="Straight Connector 22"/>
          <p:cNvCxnSpPr/>
          <p:nvPr/>
        </p:nvCxnSpPr>
        <p:spPr>
          <a:xfrm>
            <a:off x="496615" y="3476296"/>
            <a:ext cx="812318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Isosceles Triangle 31"/>
          <p:cNvSpPr/>
          <p:nvPr/>
        </p:nvSpPr>
        <p:spPr>
          <a:xfrm rot="5400000">
            <a:off x="2903351" y="2690539"/>
            <a:ext cx="307427" cy="206924"/>
          </a:xfrm>
          <a:prstGeom prst="triangle">
            <a:avLst/>
          </a:prstGeom>
          <a:solidFill>
            <a:srgbClr val="0CB27C"/>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儷黑 Pro"/>
              <a:cs typeface="儷黑 Pro"/>
            </a:endParaRPr>
          </a:p>
        </p:txBody>
      </p:sp>
      <p:grpSp>
        <p:nvGrpSpPr>
          <p:cNvPr id="54" name="Group 53"/>
          <p:cNvGrpSpPr/>
          <p:nvPr/>
        </p:nvGrpSpPr>
        <p:grpSpPr>
          <a:xfrm>
            <a:off x="4860677" y="1780284"/>
            <a:ext cx="1720872" cy="1472438"/>
            <a:chOff x="6080616" y="2544201"/>
            <a:chExt cx="2294496" cy="1963250"/>
          </a:xfrm>
        </p:grpSpPr>
        <p:sp>
          <p:nvSpPr>
            <p:cNvPr id="38" name="Oval 37"/>
            <p:cNvSpPr/>
            <p:nvPr/>
          </p:nvSpPr>
          <p:spPr>
            <a:xfrm>
              <a:off x="6672555" y="2544201"/>
              <a:ext cx="914400" cy="914400"/>
            </a:xfrm>
            <a:prstGeom prst="ellipse">
              <a:avLst/>
            </a:prstGeom>
            <a:solidFill>
              <a:srgbClr val="00A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1400" b="1" dirty="0">
                  <a:solidFill>
                    <a:prstClr val="black">
                      <a:lumMod val="85000"/>
                      <a:lumOff val="15000"/>
                    </a:prstClr>
                  </a:solidFill>
                  <a:ea typeface="儷黑 Pro"/>
                  <a:cs typeface="儷黑 Pro"/>
                </a:rPr>
                <a:t>40%</a:t>
              </a:r>
            </a:p>
          </p:txBody>
        </p:sp>
        <p:sp>
          <p:nvSpPr>
            <p:cNvPr id="39" name="Rectangle 38"/>
            <p:cNvSpPr/>
            <p:nvPr/>
          </p:nvSpPr>
          <p:spPr>
            <a:xfrm>
              <a:off x="6080616" y="3522566"/>
              <a:ext cx="2294496" cy="984885"/>
            </a:xfrm>
            <a:prstGeom prst="rect">
              <a:avLst/>
            </a:prstGeom>
          </p:spPr>
          <p:txBody>
            <a:bodyPr wrap="square">
              <a:spAutoFit/>
            </a:bodyPr>
            <a:lstStyle/>
            <a:p>
              <a:pPr algn="ctr" defTabSz="685783">
                <a:buSzPct val="100000"/>
              </a:pPr>
              <a:r>
                <a:rPr lang="en-US" altLang="zh-TW" sz="1400" dirty="0" smtClean="0">
                  <a:solidFill>
                    <a:prstClr val="white"/>
                  </a:solidFill>
                  <a:ea typeface="儷黑 Pro"/>
                  <a:cs typeface="儷黑 Pro"/>
                  <a:sym typeface="Century Gothic"/>
                </a:rPr>
                <a:t>40%</a:t>
              </a:r>
              <a:r>
                <a:rPr lang="zh-TW" altLang="en-US" sz="1400" dirty="0" smtClean="0">
                  <a:solidFill>
                    <a:prstClr val="white"/>
                  </a:solidFill>
                  <a:ea typeface="儷黑 Pro"/>
                  <a:cs typeface="儷黑 Pro"/>
                  <a:sym typeface="Century Gothic"/>
                </a:rPr>
                <a:t>開支用於購物</a:t>
              </a:r>
              <a:r>
                <a:rPr lang="en-US" sz="1400" dirty="0" smtClean="0">
                  <a:solidFill>
                    <a:prstClr val="white"/>
                  </a:solidFill>
                  <a:ea typeface="儷黑 Pro"/>
                  <a:cs typeface="儷黑 Pro"/>
                  <a:sym typeface="Century Gothic"/>
                </a:rPr>
                <a:t>40</a:t>
              </a:r>
              <a:r>
                <a:rPr lang="en-US" sz="1400" dirty="0">
                  <a:solidFill>
                    <a:prstClr val="white"/>
                  </a:solidFill>
                  <a:ea typeface="儷黑 Pro"/>
                  <a:cs typeface="儷黑 Pro"/>
                  <a:sym typeface="Century Gothic"/>
                </a:rPr>
                <a:t>% </a:t>
              </a:r>
              <a:r>
                <a:rPr lang="en-US" sz="1400" dirty="0" smtClean="0">
                  <a:solidFill>
                    <a:prstClr val="white"/>
                  </a:solidFill>
                  <a:ea typeface="儷黑 Pro"/>
                  <a:cs typeface="儷黑 Pro"/>
                  <a:sym typeface="Century Gothic"/>
                </a:rPr>
                <a:t>Transport </a:t>
              </a:r>
              <a:r>
                <a:rPr lang="en-US" sz="1400" dirty="0">
                  <a:solidFill>
                    <a:prstClr val="white"/>
                  </a:solidFill>
                  <a:ea typeface="儷黑 Pro"/>
                  <a:cs typeface="儷黑 Pro"/>
                  <a:sym typeface="Century Gothic"/>
                </a:rPr>
                <a:t>is used to go shopping </a:t>
              </a:r>
            </a:p>
          </p:txBody>
        </p:sp>
      </p:grpSp>
      <p:grpSp>
        <p:nvGrpSpPr>
          <p:cNvPr id="55" name="Group 54"/>
          <p:cNvGrpSpPr/>
          <p:nvPr/>
        </p:nvGrpSpPr>
        <p:grpSpPr>
          <a:xfrm>
            <a:off x="3070476" y="1737050"/>
            <a:ext cx="1403584" cy="1710556"/>
            <a:chOff x="3762890" y="2513968"/>
            <a:chExt cx="1871445" cy="2280740"/>
          </a:xfrm>
        </p:grpSpPr>
        <p:sp>
          <p:nvSpPr>
            <p:cNvPr id="37" name="Rectangle 36"/>
            <p:cNvSpPr/>
            <p:nvPr/>
          </p:nvSpPr>
          <p:spPr>
            <a:xfrm>
              <a:off x="3762890" y="3522566"/>
              <a:ext cx="1871445" cy="1272142"/>
            </a:xfrm>
            <a:prstGeom prst="rect">
              <a:avLst/>
            </a:prstGeom>
          </p:spPr>
          <p:txBody>
            <a:bodyPr wrap="square">
              <a:spAutoFit/>
            </a:bodyPr>
            <a:lstStyle/>
            <a:p>
              <a:pPr algn="ctr" defTabSz="685783">
                <a:buSzPct val="100000"/>
              </a:pPr>
              <a:r>
                <a:rPr lang="zh-TW" altLang="en-US" sz="1400" dirty="0" smtClean="0">
                  <a:solidFill>
                    <a:prstClr val="white"/>
                  </a:solidFill>
                  <a:ea typeface="儷黑 Pro"/>
                  <a:cs typeface="儷黑 Pro"/>
                  <a:sym typeface="Century Gothic"/>
                </a:rPr>
                <a:t>每年交通平均開支</a:t>
              </a:r>
              <a:r>
                <a:rPr lang="en-US" sz="1400" dirty="0" smtClean="0">
                  <a:solidFill>
                    <a:prstClr val="white"/>
                  </a:solidFill>
                  <a:ea typeface="儷黑 Pro"/>
                  <a:cs typeface="儷黑 Pro"/>
                  <a:sym typeface="Century Gothic"/>
                </a:rPr>
                <a:t>Avg</a:t>
              </a:r>
              <a:r>
                <a:rPr lang="en-US" sz="1400" dirty="0">
                  <a:solidFill>
                    <a:prstClr val="white"/>
                  </a:solidFill>
                  <a:ea typeface="儷黑 Pro"/>
                  <a:cs typeface="儷黑 Pro"/>
                  <a:sym typeface="Century Gothic"/>
                </a:rPr>
                <a:t>. Spend </a:t>
              </a:r>
              <a:r>
                <a:rPr lang="en-US" sz="1400" dirty="0" smtClean="0">
                  <a:solidFill>
                    <a:prstClr val="white"/>
                  </a:solidFill>
                  <a:ea typeface="儷黑 Pro"/>
                  <a:cs typeface="儷黑 Pro"/>
                  <a:sym typeface="Century Gothic"/>
                </a:rPr>
                <a:t>Transport </a:t>
              </a:r>
              <a:r>
                <a:rPr lang="en-US" sz="1400" dirty="0">
                  <a:solidFill>
                    <a:prstClr val="white"/>
                  </a:solidFill>
                  <a:ea typeface="儷黑 Pro"/>
                  <a:cs typeface="儷黑 Pro"/>
                  <a:sym typeface="Century Gothic"/>
                </a:rPr>
                <a:t>per/yr. </a:t>
              </a:r>
              <a:r>
                <a:rPr lang="en-US" sz="1400" dirty="0" smtClean="0">
                  <a:solidFill>
                    <a:prstClr val="white"/>
                  </a:solidFill>
                  <a:ea typeface="儷黑 Pro"/>
                  <a:cs typeface="儷黑 Pro"/>
                  <a:sym typeface="Century Gothic"/>
                </a:rPr>
                <a:t>$21,558</a:t>
              </a:r>
              <a:endParaRPr lang="en-US" sz="1400" dirty="0">
                <a:solidFill>
                  <a:prstClr val="white"/>
                </a:solidFill>
                <a:ea typeface="儷黑 Pro"/>
                <a:cs typeface="儷黑 Pro"/>
                <a:sym typeface="Century Gothic"/>
              </a:endParaRPr>
            </a:p>
          </p:txBody>
        </p:sp>
        <p:grpSp>
          <p:nvGrpSpPr>
            <p:cNvPr id="48" name="Group 47"/>
            <p:cNvGrpSpPr/>
            <p:nvPr/>
          </p:nvGrpSpPr>
          <p:grpSpPr>
            <a:xfrm>
              <a:off x="4241412" y="2513968"/>
              <a:ext cx="914400" cy="914400"/>
              <a:chOff x="4241412" y="2513968"/>
              <a:chExt cx="914400" cy="914400"/>
            </a:xfrm>
          </p:grpSpPr>
          <p:sp>
            <p:nvSpPr>
              <p:cNvPr id="34" name="Oval 33"/>
              <p:cNvSpPr/>
              <p:nvPr/>
            </p:nvSpPr>
            <p:spPr>
              <a:xfrm>
                <a:off x="4241412" y="2513968"/>
                <a:ext cx="914400" cy="914400"/>
              </a:xfrm>
              <a:prstGeom prst="ellipse">
                <a:avLst/>
              </a:prstGeom>
              <a:solidFill>
                <a:srgbClr val="00A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儷黑 Pro"/>
                  <a:cs typeface="儷黑 Pro"/>
                </a:endParaRPr>
              </a:p>
            </p:txBody>
          </p:sp>
          <p:grpSp>
            <p:nvGrpSpPr>
              <p:cNvPr id="43" name="Group 16"/>
              <p:cNvGrpSpPr>
                <a:grpSpLocks noChangeAspect="1"/>
              </p:cNvGrpSpPr>
              <p:nvPr/>
            </p:nvGrpSpPr>
            <p:grpSpPr bwMode="auto">
              <a:xfrm>
                <a:off x="4510193" y="2744789"/>
                <a:ext cx="439902" cy="452759"/>
                <a:chOff x="-1012" y="351"/>
                <a:chExt cx="2532" cy="2606"/>
              </a:xfrm>
              <a:solidFill>
                <a:schemeClr val="tx1">
                  <a:lumMod val="85000"/>
                  <a:lumOff val="15000"/>
                </a:schemeClr>
              </a:solidFill>
            </p:grpSpPr>
            <p:sp>
              <p:nvSpPr>
                <p:cNvPr id="46" name="Freeform 18"/>
                <p:cNvSpPr>
                  <a:spLocks noEditPoints="1"/>
                </p:cNvSpPr>
                <p:nvPr/>
              </p:nvSpPr>
              <p:spPr bwMode="auto">
                <a:xfrm>
                  <a:off x="-1012" y="351"/>
                  <a:ext cx="2532" cy="2606"/>
                </a:xfrm>
                <a:custGeom>
                  <a:avLst/>
                  <a:gdLst>
                    <a:gd name="T0" fmla="*/ 4611 w 5065"/>
                    <a:gd name="T1" fmla="*/ 1139 h 5213"/>
                    <a:gd name="T2" fmla="*/ 2959 w 5065"/>
                    <a:gd name="T3" fmla="*/ 2053 h 5213"/>
                    <a:gd name="T4" fmla="*/ 3473 w 5065"/>
                    <a:gd name="T5" fmla="*/ 0 h 5213"/>
                    <a:gd name="T6" fmla="*/ 3646 w 5065"/>
                    <a:gd name="T7" fmla="*/ 60 h 5213"/>
                    <a:gd name="T8" fmla="*/ 3742 w 5065"/>
                    <a:gd name="T9" fmla="*/ 217 h 5213"/>
                    <a:gd name="T10" fmla="*/ 3461 w 5065"/>
                    <a:gd name="T11" fmla="*/ 2413 h 5213"/>
                    <a:gd name="T12" fmla="*/ 3342 w 5065"/>
                    <a:gd name="T13" fmla="*/ 2562 h 5213"/>
                    <a:gd name="T14" fmla="*/ 3062 w 5065"/>
                    <a:gd name="T15" fmla="*/ 2602 h 5213"/>
                    <a:gd name="T16" fmla="*/ 3256 w 5065"/>
                    <a:gd name="T17" fmla="*/ 2848 h 5213"/>
                    <a:gd name="T18" fmla="*/ 3596 w 5065"/>
                    <a:gd name="T19" fmla="*/ 3227 h 5213"/>
                    <a:gd name="T20" fmla="*/ 3849 w 5065"/>
                    <a:gd name="T21" fmla="*/ 3704 h 5213"/>
                    <a:gd name="T22" fmla="*/ 3970 w 5065"/>
                    <a:gd name="T23" fmla="*/ 4235 h 5213"/>
                    <a:gd name="T24" fmla="*/ 4014 w 5065"/>
                    <a:gd name="T25" fmla="*/ 4582 h 5213"/>
                    <a:gd name="T26" fmla="*/ 4132 w 5065"/>
                    <a:gd name="T27" fmla="*/ 4795 h 5213"/>
                    <a:gd name="T28" fmla="*/ 4324 w 5065"/>
                    <a:gd name="T29" fmla="*/ 4918 h 5213"/>
                    <a:gd name="T30" fmla="*/ 4521 w 5065"/>
                    <a:gd name="T31" fmla="*/ 4933 h 5213"/>
                    <a:gd name="T32" fmla="*/ 4682 w 5065"/>
                    <a:gd name="T33" fmla="*/ 4850 h 5213"/>
                    <a:gd name="T34" fmla="*/ 4779 w 5065"/>
                    <a:gd name="T35" fmla="*/ 4674 h 5213"/>
                    <a:gd name="T36" fmla="*/ 4776 w 5065"/>
                    <a:gd name="T37" fmla="*/ 4424 h 5213"/>
                    <a:gd name="T38" fmla="*/ 4676 w 5065"/>
                    <a:gd name="T39" fmla="*/ 4121 h 5213"/>
                    <a:gd name="T40" fmla="*/ 4456 w 5065"/>
                    <a:gd name="T41" fmla="*/ 3731 h 5213"/>
                    <a:gd name="T42" fmla="*/ 4194 w 5065"/>
                    <a:gd name="T43" fmla="*/ 3133 h 5213"/>
                    <a:gd name="T44" fmla="*/ 4041 w 5065"/>
                    <a:gd name="T45" fmla="*/ 2462 h 5213"/>
                    <a:gd name="T46" fmla="*/ 3915 w 5065"/>
                    <a:gd name="T47" fmla="*/ 1822 h 5213"/>
                    <a:gd name="T48" fmla="*/ 4148 w 5065"/>
                    <a:gd name="T49" fmla="*/ 655 h 5213"/>
                    <a:gd name="T50" fmla="*/ 4681 w 5065"/>
                    <a:gd name="T51" fmla="*/ 5 h 5213"/>
                    <a:gd name="T52" fmla="*/ 4805 w 5065"/>
                    <a:gd name="T53" fmla="*/ 127 h 5213"/>
                    <a:gd name="T54" fmla="*/ 4854 w 5065"/>
                    <a:gd name="T55" fmla="*/ 928 h 5213"/>
                    <a:gd name="T56" fmla="*/ 4928 w 5065"/>
                    <a:gd name="T57" fmla="*/ 1029 h 5213"/>
                    <a:gd name="T58" fmla="*/ 4776 w 5065"/>
                    <a:gd name="T59" fmla="*/ 1768 h 5213"/>
                    <a:gd name="T60" fmla="*/ 4719 w 5065"/>
                    <a:gd name="T61" fmla="*/ 1836 h 5213"/>
                    <a:gd name="T62" fmla="*/ 4351 w 5065"/>
                    <a:gd name="T63" fmla="*/ 2651 h 5213"/>
                    <a:gd name="T64" fmla="*/ 4546 w 5065"/>
                    <a:gd name="T65" fmla="*/ 3295 h 5213"/>
                    <a:gd name="T66" fmla="*/ 4838 w 5065"/>
                    <a:gd name="T67" fmla="*/ 3835 h 5213"/>
                    <a:gd name="T68" fmla="*/ 5020 w 5065"/>
                    <a:gd name="T69" fmla="*/ 4262 h 5213"/>
                    <a:gd name="T70" fmla="*/ 5063 w 5065"/>
                    <a:gd name="T71" fmla="*/ 4609 h 5213"/>
                    <a:gd name="T72" fmla="*/ 4998 w 5065"/>
                    <a:gd name="T73" fmla="*/ 4874 h 5213"/>
                    <a:gd name="T74" fmla="*/ 4833 w 5065"/>
                    <a:gd name="T75" fmla="*/ 5083 h 5213"/>
                    <a:gd name="T76" fmla="*/ 4590 w 5065"/>
                    <a:gd name="T77" fmla="*/ 5197 h 5213"/>
                    <a:gd name="T78" fmla="*/ 4311 w 5065"/>
                    <a:gd name="T79" fmla="*/ 5197 h 5213"/>
                    <a:gd name="T80" fmla="*/ 4091 w 5065"/>
                    <a:gd name="T81" fmla="*/ 5110 h 5213"/>
                    <a:gd name="T82" fmla="*/ 3907 w 5065"/>
                    <a:gd name="T83" fmla="*/ 4952 h 5213"/>
                    <a:gd name="T84" fmla="*/ 3769 w 5065"/>
                    <a:gd name="T85" fmla="*/ 4711 h 5213"/>
                    <a:gd name="T86" fmla="*/ 3707 w 5065"/>
                    <a:gd name="T87" fmla="*/ 4384 h 5213"/>
                    <a:gd name="T88" fmla="*/ 3619 w 5065"/>
                    <a:gd name="T89" fmla="*/ 3872 h 5213"/>
                    <a:gd name="T90" fmla="*/ 3396 w 5065"/>
                    <a:gd name="T91" fmla="*/ 3417 h 5213"/>
                    <a:gd name="T92" fmla="*/ 3062 w 5065"/>
                    <a:gd name="T93" fmla="*/ 3044 h 5213"/>
                    <a:gd name="T94" fmla="*/ 3248 w 5065"/>
                    <a:gd name="T95" fmla="*/ 3839 h 5213"/>
                    <a:gd name="T96" fmla="*/ 3388 w 5065"/>
                    <a:gd name="T97" fmla="*/ 3956 h 5213"/>
                    <a:gd name="T98" fmla="*/ 3426 w 5065"/>
                    <a:gd name="T99" fmla="*/ 4937 h 5213"/>
                    <a:gd name="T100" fmla="*/ 3361 w 5065"/>
                    <a:gd name="T101" fmla="*/ 5113 h 5213"/>
                    <a:gd name="T102" fmla="*/ 3200 w 5065"/>
                    <a:gd name="T103" fmla="*/ 5207 h 5213"/>
                    <a:gd name="T104" fmla="*/ 500 w 5065"/>
                    <a:gd name="T105" fmla="*/ 5194 h 5213"/>
                    <a:gd name="T106" fmla="*/ 359 w 5065"/>
                    <a:gd name="T107" fmla="*/ 5075 h 5213"/>
                    <a:gd name="T108" fmla="*/ 321 w 5065"/>
                    <a:gd name="T109" fmla="*/ 4095 h 5213"/>
                    <a:gd name="T110" fmla="*/ 386 w 5065"/>
                    <a:gd name="T111" fmla="*/ 3918 h 5213"/>
                    <a:gd name="T112" fmla="*/ 546 w 5065"/>
                    <a:gd name="T113" fmla="*/ 3826 h 5213"/>
                    <a:gd name="T114" fmla="*/ 547 w 5065"/>
                    <a:gd name="T115" fmla="*/ 2602 h 5213"/>
                    <a:gd name="T116" fmla="*/ 367 w 5065"/>
                    <a:gd name="T117" fmla="*/ 2534 h 5213"/>
                    <a:gd name="T118" fmla="*/ 276 w 5065"/>
                    <a:gd name="T119" fmla="*/ 2364 h 5213"/>
                    <a:gd name="T120" fmla="*/ 19 w 5065"/>
                    <a:gd name="T121" fmla="*/ 173 h 5213"/>
                    <a:gd name="T122" fmla="*/ 140 w 5065"/>
                    <a:gd name="T123" fmla="*/ 35 h 5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65" h="5213">
                      <a:moveTo>
                        <a:pt x="4337" y="989"/>
                      </a:moveTo>
                      <a:lnTo>
                        <a:pt x="4279" y="1762"/>
                      </a:lnTo>
                      <a:lnTo>
                        <a:pt x="4513" y="1638"/>
                      </a:lnTo>
                      <a:lnTo>
                        <a:pt x="4611" y="1139"/>
                      </a:lnTo>
                      <a:lnTo>
                        <a:pt x="4337" y="989"/>
                      </a:lnTo>
                      <a:close/>
                      <a:moveTo>
                        <a:pt x="587" y="547"/>
                      </a:moveTo>
                      <a:lnTo>
                        <a:pt x="787" y="2053"/>
                      </a:lnTo>
                      <a:lnTo>
                        <a:pt x="2959" y="2053"/>
                      </a:lnTo>
                      <a:lnTo>
                        <a:pt x="3161" y="547"/>
                      </a:lnTo>
                      <a:lnTo>
                        <a:pt x="587" y="547"/>
                      </a:lnTo>
                      <a:close/>
                      <a:moveTo>
                        <a:pt x="273" y="0"/>
                      </a:moveTo>
                      <a:lnTo>
                        <a:pt x="3473" y="0"/>
                      </a:lnTo>
                      <a:lnTo>
                        <a:pt x="3521" y="3"/>
                      </a:lnTo>
                      <a:lnTo>
                        <a:pt x="3565" y="16"/>
                      </a:lnTo>
                      <a:lnTo>
                        <a:pt x="3608" y="35"/>
                      </a:lnTo>
                      <a:lnTo>
                        <a:pt x="3646" y="60"/>
                      </a:lnTo>
                      <a:lnTo>
                        <a:pt x="3680" y="94"/>
                      </a:lnTo>
                      <a:lnTo>
                        <a:pt x="3708" y="132"/>
                      </a:lnTo>
                      <a:lnTo>
                        <a:pt x="3729" y="173"/>
                      </a:lnTo>
                      <a:lnTo>
                        <a:pt x="3742" y="217"/>
                      </a:lnTo>
                      <a:lnTo>
                        <a:pt x="3748" y="263"/>
                      </a:lnTo>
                      <a:lnTo>
                        <a:pt x="3746" y="309"/>
                      </a:lnTo>
                      <a:lnTo>
                        <a:pt x="3472" y="2364"/>
                      </a:lnTo>
                      <a:lnTo>
                        <a:pt x="3461" y="2413"/>
                      </a:lnTo>
                      <a:lnTo>
                        <a:pt x="3440" y="2459"/>
                      </a:lnTo>
                      <a:lnTo>
                        <a:pt x="3413" y="2499"/>
                      </a:lnTo>
                      <a:lnTo>
                        <a:pt x="3380" y="2534"/>
                      </a:lnTo>
                      <a:lnTo>
                        <a:pt x="3342" y="2562"/>
                      </a:lnTo>
                      <a:lnTo>
                        <a:pt x="3297" y="2584"/>
                      </a:lnTo>
                      <a:lnTo>
                        <a:pt x="3250" y="2597"/>
                      </a:lnTo>
                      <a:lnTo>
                        <a:pt x="3200" y="2602"/>
                      </a:lnTo>
                      <a:lnTo>
                        <a:pt x="3062" y="2602"/>
                      </a:lnTo>
                      <a:lnTo>
                        <a:pt x="3062" y="2694"/>
                      </a:lnTo>
                      <a:lnTo>
                        <a:pt x="3126" y="2740"/>
                      </a:lnTo>
                      <a:lnTo>
                        <a:pt x="3189" y="2792"/>
                      </a:lnTo>
                      <a:lnTo>
                        <a:pt x="3256" y="2848"/>
                      </a:lnTo>
                      <a:lnTo>
                        <a:pt x="3323" y="2909"/>
                      </a:lnTo>
                      <a:lnTo>
                        <a:pt x="3421" y="3011"/>
                      </a:lnTo>
                      <a:lnTo>
                        <a:pt x="3513" y="3116"/>
                      </a:lnTo>
                      <a:lnTo>
                        <a:pt x="3596" y="3227"/>
                      </a:lnTo>
                      <a:lnTo>
                        <a:pt x="3670" y="3339"/>
                      </a:lnTo>
                      <a:lnTo>
                        <a:pt x="3738" y="3458"/>
                      </a:lnTo>
                      <a:lnTo>
                        <a:pt x="3797" y="3579"/>
                      </a:lnTo>
                      <a:lnTo>
                        <a:pt x="3849" y="3704"/>
                      </a:lnTo>
                      <a:lnTo>
                        <a:pt x="3892" y="3832"/>
                      </a:lnTo>
                      <a:lnTo>
                        <a:pt x="3927" y="3964"/>
                      </a:lnTo>
                      <a:lnTo>
                        <a:pt x="3953" y="4099"/>
                      </a:lnTo>
                      <a:lnTo>
                        <a:pt x="3970" y="4235"/>
                      </a:lnTo>
                      <a:lnTo>
                        <a:pt x="3980" y="4374"/>
                      </a:lnTo>
                      <a:lnTo>
                        <a:pt x="3986" y="4447"/>
                      </a:lnTo>
                      <a:lnTo>
                        <a:pt x="3997" y="4517"/>
                      </a:lnTo>
                      <a:lnTo>
                        <a:pt x="4014" y="4582"/>
                      </a:lnTo>
                      <a:lnTo>
                        <a:pt x="4035" y="4642"/>
                      </a:lnTo>
                      <a:lnTo>
                        <a:pt x="4064" y="4698"/>
                      </a:lnTo>
                      <a:lnTo>
                        <a:pt x="4095" y="4749"/>
                      </a:lnTo>
                      <a:lnTo>
                        <a:pt x="4132" y="4795"/>
                      </a:lnTo>
                      <a:lnTo>
                        <a:pt x="4175" y="4834"/>
                      </a:lnTo>
                      <a:lnTo>
                        <a:pt x="4221" y="4869"/>
                      </a:lnTo>
                      <a:lnTo>
                        <a:pt x="4270" y="4898"/>
                      </a:lnTo>
                      <a:lnTo>
                        <a:pt x="4324" y="4918"/>
                      </a:lnTo>
                      <a:lnTo>
                        <a:pt x="4375" y="4931"/>
                      </a:lnTo>
                      <a:lnTo>
                        <a:pt x="4424" y="4937"/>
                      </a:lnTo>
                      <a:lnTo>
                        <a:pt x="4473" y="4939"/>
                      </a:lnTo>
                      <a:lnTo>
                        <a:pt x="4521" y="4933"/>
                      </a:lnTo>
                      <a:lnTo>
                        <a:pt x="4565" y="4920"/>
                      </a:lnTo>
                      <a:lnTo>
                        <a:pt x="4608" y="4902"/>
                      </a:lnTo>
                      <a:lnTo>
                        <a:pt x="4648" y="4880"/>
                      </a:lnTo>
                      <a:lnTo>
                        <a:pt x="4682" y="4850"/>
                      </a:lnTo>
                      <a:lnTo>
                        <a:pt x="4714" y="4817"/>
                      </a:lnTo>
                      <a:lnTo>
                        <a:pt x="4741" y="4774"/>
                      </a:lnTo>
                      <a:lnTo>
                        <a:pt x="4763" y="4726"/>
                      </a:lnTo>
                      <a:lnTo>
                        <a:pt x="4779" y="4674"/>
                      </a:lnTo>
                      <a:lnTo>
                        <a:pt x="4787" y="4617"/>
                      </a:lnTo>
                      <a:lnTo>
                        <a:pt x="4790" y="4557"/>
                      </a:lnTo>
                      <a:lnTo>
                        <a:pt x="4787" y="4492"/>
                      </a:lnTo>
                      <a:lnTo>
                        <a:pt x="4776" y="4424"/>
                      </a:lnTo>
                      <a:lnTo>
                        <a:pt x="4760" y="4352"/>
                      </a:lnTo>
                      <a:lnTo>
                        <a:pt x="4738" y="4278"/>
                      </a:lnTo>
                      <a:lnTo>
                        <a:pt x="4709" y="4200"/>
                      </a:lnTo>
                      <a:lnTo>
                        <a:pt x="4676" y="4121"/>
                      </a:lnTo>
                      <a:lnTo>
                        <a:pt x="4636" y="4038"/>
                      </a:lnTo>
                      <a:lnTo>
                        <a:pt x="4589" y="3954"/>
                      </a:lnTo>
                      <a:lnTo>
                        <a:pt x="4538" y="3869"/>
                      </a:lnTo>
                      <a:lnTo>
                        <a:pt x="4456" y="3731"/>
                      </a:lnTo>
                      <a:lnTo>
                        <a:pt x="4379" y="3588"/>
                      </a:lnTo>
                      <a:lnTo>
                        <a:pt x="4311" y="3442"/>
                      </a:lnTo>
                      <a:lnTo>
                        <a:pt x="4249" y="3290"/>
                      </a:lnTo>
                      <a:lnTo>
                        <a:pt x="4194" y="3133"/>
                      </a:lnTo>
                      <a:lnTo>
                        <a:pt x="4146" y="2973"/>
                      </a:lnTo>
                      <a:lnTo>
                        <a:pt x="4103" y="2806"/>
                      </a:lnTo>
                      <a:lnTo>
                        <a:pt x="4070" y="2637"/>
                      </a:lnTo>
                      <a:lnTo>
                        <a:pt x="4041" y="2462"/>
                      </a:lnTo>
                      <a:lnTo>
                        <a:pt x="4021" y="2283"/>
                      </a:lnTo>
                      <a:lnTo>
                        <a:pt x="4007" y="2099"/>
                      </a:lnTo>
                      <a:lnTo>
                        <a:pt x="3918" y="1835"/>
                      </a:lnTo>
                      <a:lnTo>
                        <a:pt x="3915" y="1822"/>
                      </a:lnTo>
                      <a:lnTo>
                        <a:pt x="3916" y="1806"/>
                      </a:lnTo>
                      <a:lnTo>
                        <a:pt x="4129" y="698"/>
                      </a:lnTo>
                      <a:lnTo>
                        <a:pt x="4137" y="676"/>
                      </a:lnTo>
                      <a:lnTo>
                        <a:pt x="4148" y="655"/>
                      </a:lnTo>
                      <a:lnTo>
                        <a:pt x="4646" y="10"/>
                      </a:lnTo>
                      <a:lnTo>
                        <a:pt x="4657" y="2"/>
                      </a:lnTo>
                      <a:lnTo>
                        <a:pt x="4670" y="0"/>
                      </a:lnTo>
                      <a:lnTo>
                        <a:pt x="4681" y="5"/>
                      </a:lnTo>
                      <a:lnTo>
                        <a:pt x="4800" y="92"/>
                      </a:lnTo>
                      <a:lnTo>
                        <a:pt x="4808" y="102"/>
                      </a:lnTo>
                      <a:lnTo>
                        <a:pt x="4809" y="114"/>
                      </a:lnTo>
                      <a:lnTo>
                        <a:pt x="4805" y="127"/>
                      </a:lnTo>
                      <a:lnTo>
                        <a:pt x="4408" y="688"/>
                      </a:lnTo>
                      <a:lnTo>
                        <a:pt x="4419" y="693"/>
                      </a:lnTo>
                      <a:lnTo>
                        <a:pt x="4432" y="699"/>
                      </a:lnTo>
                      <a:lnTo>
                        <a:pt x="4854" y="928"/>
                      </a:lnTo>
                      <a:lnTo>
                        <a:pt x="4881" y="947"/>
                      </a:lnTo>
                      <a:lnTo>
                        <a:pt x="4903" y="970"/>
                      </a:lnTo>
                      <a:lnTo>
                        <a:pt x="4919" y="997"/>
                      </a:lnTo>
                      <a:lnTo>
                        <a:pt x="4928" y="1029"/>
                      </a:lnTo>
                      <a:lnTo>
                        <a:pt x="4932" y="1061"/>
                      </a:lnTo>
                      <a:lnTo>
                        <a:pt x="4928" y="1093"/>
                      </a:lnTo>
                      <a:lnTo>
                        <a:pt x="4784" y="1743"/>
                      </a:lnTo>
                      <a:lnTo>
                        <a:pt x="4776" y="1768"/>
                      </a:lnTo>
                      <a:lnTo>
                        <a:pt x="4765" y="1790"/>
                      </a:lnTo>
                      <a:lnTo>
                        <a:pt x="4749" y="1811"/>
                      </a:lnTo>
                      <a:lnTo>
                        <a:pt x="4735" y="1825"/>
                      </a:lnTo>
                      <a:lnTo>
                        <a:pt x="4719" y="1836"/>
                      </a:lnTo>
                      <a:lnTo>
                        <a:pt x="4281" y="2115"/>
                      </a:lnTo>
                      <a:lnTo>
                        <a:pt x="4297" y="2299"/>
                      </a:lnTo>
                      <a:lnTo>
                        <a:pt x="4321" y="2477"/>
                      </a:lnTo>
                      <a:lnTo>
                        <a:pt x="4351" y="2651"/>
                      </a:lnTo>
                      <a:lnTo>
                        <a:pt x="4389" y="2819"/>
                      </a:lnTo>
                      <a:lnTo>
                        <a:pt x="4433" y="2982"/>
                      </a:lnTo>
                      <a:lnTo>
                        <a:pt x="4487" y="3141"/>
                      </a:lnTo>
                      <a:lnTo>
                        <a:pt x="4546" y="3295"/>
                      </a:lnTo>
                      <a:lnTo>
                        <a:pt x="4613" y="3442"/>
                      </a:lnTo>
                      <a:lnTo>
                        <a:pt x="4687" y="3585"/>
                      </a:lnTo>
                      <a:lnTo>
                        <a:pt x="4770" y="3723"/>
                      </a:lnTo>
                      <a:lnTo>
                        <a:pt x="4838" y="3835"/>
                      </a:lnTo>
                      <a:lnTo>
                        <a:pt x="4897" y="3946"/>
                      </a:lnTo>
                      <a:lnTo>
                        <a:pt x="4947" y="4054"/>
                      </a:lnTo>
                      <a:lnTo>
                        <a:pt x="4989" y="4160"/>
                      </a:lnTo>
                      <a:lnTo>
                        <a:pt x="5020" y="4262"/>
                      </a:lnTo>
                      <a:lnTo>
                        <a:pt x="5044" y="4362"/>
                      </a:lnTo>
                      <a:lnTo>
                        <a:pt x="5059" y="4458"/>
                      </a:lnTo>
                      <a:lnTo>
                        <a:pt x="5065" y="4535"/>
                      </a:lnTo>
                      <a:lnTo>
                        <a:pt x="5063" y="4609"/>
                      </a:lnTo>
                      <a:lnTo>
                        <a:pt x="5055" y="4680"/>
                      </a:lnTo>
                      <a:lnTo>
                        <a:pt x="5043" y="4749"/>
                      </a:lnTo>
                      <a:lnTo>
                        <a:pt x="5024" y="4812"/>
                      </a:lnTo>
                      <a:lnTo>
                        <a:pt x="4998" y="4874"/>
                      </a:lnTo>
                      <a:lnTo>
                        <a:pt x="4967" y="4931"/>
                      </a:lnTo>
                      <a:lnTo>
                        <a:pt x="4930" y="4985"/>
                      </a:lnTo>
                      <a:lnTo>
                        <a:pt x="4884" y="5037"/>
                      </a:lnTo>
                      <a:lnTo>
                        <a:pt x="4833" y="5083"/>
                      </a:lnTo>
                      <a:lnTo>
                        <a:pt x="4778" y="5121"/>
                      </a:lnTo>
                      <a:lnTo>
                        <a:pt x="4719" y="5154"/>
                      </a:lnTo>
                      <a:lnTo>
                        <a:pt x="4656" y="5180"/>
                      </a:lnTo>
                      <a:lnTo>
                        <a:pt x="4590" y="5197"/>
                      </a:lnTo>
                      <a:lnTo>
                        <a:pt x="4522" y="5210"/>
                      </a:lnTo>
                      <a:lnTo>
                        <a:pt x="4452" y="5213"/>
                      </a:lnTo>
                      <a:lnTo>
                        <a:pt x="4383" y="5210"/>
                      </a:lnTo>
                      <a:lnTo>
                        <a:pt x="4311" y="5197"/>
                      </a:lnTo>
                      <a:lnTo>
                        <a:pt x="4240" y="5180"/>
                      </a:lnTo>
                      <a:lnTo>
                        <a:pt x="4191" y="5161"/>
                      </a:lnTo>
                      <a:lnTo>
                        <a:pt x="4141" y="5139"/>
                      </a:lnTo>
                      <a:lnTo>
                        <a:pt x="4091" y="5110"/>
                      </a:lnTo>
                      <a:lnTo>
                        <a:pt x="4043" y="5078"/>
                      </a:lnTo>
                      <a:lnTo>
                        <a:pt x="3995" y="5040"/>
                      </a:lnTo>
                      <a:lnTo>
                        <a:pt x="3949" y="4999"/>
                      </a:lnTo>
                      <a:lnTo>
                        <a:pt x="3907" y="4952"/>
                      </a:lnTo>
                      <a:lnTo>
                        <a:pt x="3867" y="4899"/>
                      </a:lnTo>
                      <a:lnTo>
                        <a:pt x="3830" y="4842"/>
                      </a:lnTo>
                      <a:lnTo>
                        <a:pt x="3797" y="4779"/>
                      </a:lnTo>
                      <a:lnTo>
                        <a:pt x="3769" y="4711"/>
                      </a:lnTo>
                      <a:lnTo>
                        <a:pt x="3745" y="4638"/>
                      </a:lnTo>
                      <a:lnTo>
                        <a:pt x="3726" y="4558"/>
                      </a:lnTo>
                      <a:lnTo>
                        <a:pt x="3713" y="4474"/>
                      </a:lnTo>
                      <a:lnTo>
                        <a:pt x="3707" y="4384"/>
                      </a:lnTo>
                      <a:lnTo>
                        <a:pt x="3697" y="4251"/>
                      </a:lnTo>
                      <a:lnTo>
                        <a:pt x="3680" y="4121"/>
                      </a:lnTo>
                      <a:lnTo>
                        <a:pt x="3653" y="3996"/>
                      </a:lnTo>
                      <a:lnTo>
                        <a:pt x="3619" y="3872"/>
                      </a:lnTo>
                      <a:lnTo>
                        <a:pt x="3575" y="3753"/>
                      </a:lnTo>
                      <a:lnTo>
                        <a:pt x="3524" y="3637"/>
                      </a:lnTo>
                      <a:lnTo>
                        <a:pt x="3464" y="3525"/>
                      </a:lnTo>
                      <a:lnTo>
                        <a:pt x="3396" y="3417"/>
                      </a:lnTo>
                      <a:lnTo>
                        <a:pt x="3318" y="3312"/>
                      </a:lnTo>
                      <a:lnTo>
                        <a:pt x="3234" y="3211"/>
                      </a:lnTo>
                      <a:lnTo>
                        <a:pt x="3140" y="3114"/>
                      </a:lnTo>
                      <a:lnTo>
                        <a:pt x="3062" y="3044"/>
                      </a:lnTo>
                      <a:lnTo>
                        <a:pt x="3062" y="3821"/>
                      </a:lnTo>
                      <a:lnTo>
                        <a:pt x="3151" y="3821"/>
                      </a:lnTo>
                      <a:lnTo>
                        <a:pt x="3200" y="3826"/>
                      </a:lnTo>
                      <a:lnTo>
                        <a:pt x="3248" y="3839"/>
                      </a:lnTo>
                      <a:lnTo>
                        <a:pt x="3289" y="3858"/>
                      </a:lnTo>
                      <a:lnTo>
                        <a:pt x="3329" y="3885"/>
                      </a:lnTo>
                      <a:lnTo>
                        <a:pt x="3361" y="3918"/>
                      </a:lnTo>
                      <a:lnTo>
                        <a:pt x="3388" y="3956"/>
                      </a:lnTo>
                      <a:lnTo>
                        <a:pt x="3408" y="3999"/>
                      </a:lnTo>
                      <a:lnTo>
                        <a:pt x="3421" y="4046"/>
                      </a:lnTo>
                      <a:lnTo>
                        <a:pt x="3426" y="4095"/>
                      </a:lnTo>
                      <a:lnTo>
                        <a:pt x="3426" y="4937"/>
                      </a:lnTo>
                      <a:lnTo>
                        <a:pt x="3421" y="4986"/>
                      </a:lnTo>
                      <a:lnTo>
                        <a:pt x="3408" y="5032"/>
                      </a:lnTo>
                      <a:lnTo>
                        <a:pt x="3388" y="5075"/>
                      </a:lnTo>
                      <a:lnTo>
                        <a:pt x="3361" y="5113"/>
                      </a:lnTo>
                      <a:lnTo>
                        <a:pt x="3329" y="5147"/>
                      </a:lnTo>
                      <a:lnTo>
                        <a:pt x="3289" y="5174"/>
                      </a:lnTo>
                      <a:lnTo>
                        <a:pt x="3248" y="5194"/>
                      </a:lnTo>
                      <a:lnTo>
                        <a:pt x="3200" y="5207"/>
                      </a:lnTo>
                      <a:lnTo>
                        <a:pt x="3151" y="5212"/>
                      </a:lnTo>
                      <a:lnTo>
                        <a:pt x="595" y="5212"/>
                      </a:lnTo>
                      <a:lnTo>
                        <a:pt x="546" y="5207"/>
                      </a:lnTo>
                      <a:lnTo>
                        <a:pt x="500" y="5194"/>
                      </a:lnTo>
                      <a:lnTo>
                        <a:pt x="457" y="5174"/>
                      </a:lnTo>
                      <a:lnTo>
                        <a:pt x="419" y="5147"/>
                      </a:lnTo>
                      <a:lnTo>
                        <a:pt x="386" y="5113"/>
                      </a:lnTo>
                      <a:lnTo>
                        <a:pt x="359" y="5075"/>
                      </a:lnTo>
                      <a:lnTo>
                        <a:pt x="338" y="5032"/>
                      </a:lnTo>
                      <a:lnTo>
                        <a:pt x="325" y="4986"/>
                      </a:lnTo>
                      <a:lnTo>
                        <a:pt x="321" y="4937"/>
                      </a:lnTo>
                      <a:lnTo>
                        <a:pt x="321" y="4095"/>
                      </a:lnTo>
                      <a:lnTo>
                        <a:pt x="325" y="4046"/>
                      </a:lnTo>
                      <a:lnTo>
                        <a:pt x="338" y="3999"/>
                      </a:lnTo>
                      <a:lnTo>
                        <a:pt x="359" y="3956"/>
                      </a:lnTo>
                      <a:lnTo>
                        <a:pt x="386" y="3918"/>
                      </a:lnTo>
                      <a:lnTo>
                        <a:pt x="419" y="3885"/>
                      </a:lnTo>
                      <a:lnTo>
                        <a:pt x="457" y="3858"/>
                      </a:lnTo>
                      <a:lnTo>
                        <a:pt x="500" y="3839"/>
                      </a:lnTo>
                      <a:lnTo>
                        <a:pt x="546" y="3826"/>
                      </a:lnTo>
                      <a:lnTo>
                        <a:pt x="595" y="3821"/>
                      </a:lnTo>
                      <a:lnTo>
                        <a:pt x="684" y="3821"/>
                      </a:lnTo>
                      <a:lnTo>
                        <a:pt x="684" y="2602"/>
                      </a:lnTo>
                      <a:lnTo>
                        <a:pt x="547" y="2602"/>
                      </a:lnTo>
                      <a:lnTo>
                        <a:pt x="497" y="2597"/>
                      </a:lnTo>
                      <a:lnTo>
                        <a:pt x="449" y="2584"/>
                      </a:lnTo>
                      <a:lnTo>
                        <a:pt x="406" y="2562"/>
                      </a:lnTo>
                      <a:lnTo>
                        <a:pt x="367" y="2534"/>
                      </a:lnTo>
                      <a:lnTo>
                        <a:pt x="333" y="2499"/>
                      </a:lnTo>
                      <a:lnTo>
                        <a:pt x="306" y="2459"/>
                      </a:lnTo>
                      <a:lnTo>
                        <a:pt x="287" y="2413"/>
                      </a:lnTo>
                      <a:lnTo>
                        <a:pt x="276" y="2364"/>
                      </a:lnTo>
                      <a:lnTo>
                        <a:pt x="2" y="309"/>
                      </a:lnTo>
                      <a:lnTo>
                        <a:pt x="0" y="263"/>
                      </a:lnTo>
                      <a:lnTo>
                        <a:pt x="5" y="217"/>
                      </a:lnTo>
                      <a:lnTo>
                        <a:pt x="19" y="173"/>
                      </a:lnTo>
                      <a:lnTo>
                        <a:pt x="40" y="132"/>
                      </a:lnTo>
                      <a:lnTo>
                        <a:pt x="67" y="94"/>
                      </a:lnTo>
                      <a:lnTo>
                        <a:pt x="102" y="60"/>
                      </a:lnTo>
                      <a:lnTo>
                        <a:pt x="140" y="35"/>
                      </a:lnTo>
                      <a:lnTo>
                        <a:pt x="181" y="16"/>
                      </a:lnTo>
                      <a:lnTo>
                        <a:pt x="227" y="3"/>
                      </a:lnTo>
                      <a:lnTo>
                        <a:pt x="2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47" name="Freeform 19"/>
                <p:cNvSpPr>
                  <a:spLocks/>
                </p:cNvSpPr>
                <p:nvPr/>
              </p:nvSpPr>
              <p:spPr bwMode="auto">
                <a:xfrm>
                  <a:off x="-336" y="717"/>
                  <a:ext cx="382" cy="589"/>
                </a:xfrm>
                <a:custGeom>
                  <a:avLst/>
                  <a:gdLst>
                    <a:gd name="T0" fmla="*/ 43 w 763"/>
                    <a:gd name="T1" fmla="*/ 0 h 1178"/>
                    <a:gd name="T2" fmla="*/ 60 w 763"/>
                    <a:gd name="T3" fmla="*/ 4 h 1178"/>
                    <a:gd name="T4" fmla="*/ 73 w 763"/>
                    <a:gd name="T5" fmla="*/ 17 h 1178"/>
                    <a:gd name="T6" fmla="*/ 547 w 763"/>
                    <a:gd name="T7" fmla="*/ 723 h 1178"/>
                    <a:gd name="T8" fmla="*/ 585 w 763"/>
                    <a:gd name="T9" fmla="*/ 727 h 1178"/>
                    <a:gd name="T10" fmla="*/ 622 w 763"/>
                    <a:gd name="T11" fmla="*/ 740 h 1178"/>
                    <a:gd name="T12" fmla="*/ 655 w 763"/>
                    <a:gd name="T13" fmla="*/ 756 h 1178"/>
                    <a:gd name="T14" fmla="*/ 687 w 763"/>
                    <a:gd name="T15" fmla="*/ 780 h 1178"/>
                    <a:gd name="T16" fmla="*/ 714 w 763"/>
                    <a:gd name="T17" fmla="*/ 808 h 1178"/>
                    <a:gd name="T18" fmla="*/ 736 w 763"/>
                    <a:gd name="T19" fmla="*/ 842 h 1178"/>
                    <a:gd name="T20" fmla="*/ 752 w 763"/>
                    <a:gd name="T21" fmla="*/ 880 h 1178"/>
                    <a:gd name="T22" fmla="*/ 762 w 763"/>
                    <a:gd name="T23" fmla="*/ 918 h 1178"/>
                    <a:gd name="T24" fmla="*/ 763 w 763"/>
                    <a:gd name="T25" fmla="*/ 957 h 1178"/>
                    <a:gd name="T26" fmla="*/ 758 w 763"/>
                    <a:gd name="T27" fmla="*/ 995 h 1178"/>
                    <a:gd name="T28" fmla="*/ 747 w 763"/>
                    <a:gd name="T29" fmla="*/ 1033 h 1178"/>
                    <a:gd name="T30" fmla="*/ 730 w 763"/>
                    <a:gd name="T31" fmla="*/ 1068 h 1178"/>
                    <a:gd name="T32" fmla="*/ 708 w 763"/>
                    <a:gd name="T33" fmla="*/ 1100 h 1178"/>
                    <a:gd name="T34" fmla="*/ 679 w 763"/>
                    <a:gd name="T35" fmla="*/ 1127 h 1178"/>
                    <a:gd name="T36" fmla="*/ 644 w 763"/>
                    <a:gd name="T37" fmla="*/ 1151 h 1178"/>
                    <a:gd name="T38" fmla="*/ 606 w 763"/>
                    <a:gd name="T39" fmla="*/ 1167 h 1178"/>
                    <a:gd name="T40" fmla="*/ 568 w 763"/>
                    <a:gd name="T41" fmla="*/ 1176 h 1178"/>
                    <a:gd name="T42" fmla="*/ 528 w 763"/>
                    <a:gd name="T43" fmla="*/ 1178 h 1178"/>
                    <a:gd name="T44" fmla="*/ 490 w 763"/>
                    <a:gd name="T45" fmla="*/ 1173 h 1178"/>
                    <a:gd name="T46" fmla="*/ 452 w 763"/>
                    <a:gd name="T47" fmla="*/ 1162 h 1178"/>
                    <a:gd name="T48" fmla="*/ 417 w 763"/>
                    <a:gd name="T49" fmla="*/ 1144 h 1178"/>
                    <a:gd name="T50" fmla="*/ 385 w 763"/>
                    <a:gd name="T51" fmla="*/ 1122 h 1178"/>
                    <a:gd name="T52" fmla="*/ 359 w 763"/>
                    <a:gd name="T53" fmla="*/ 1094 h 1178"/>
                    <a:gd name="T54" fmla="*/ 335 w 763"/>
                    <a:gd name="T55" fmla="*/ 1059 h 1178"/>
                    <a:gd name="T56" fmla="*/ 319 w 763"/>
                    <a:gd name="T57" fmla="*/ 1022 h 1178"/>
                    <a:gd name="T58" fmla="*/ 311 w 763"/>
                    <a:gd name="T59" fmla="*/ 984 h 1178"/>
                    <a:gd name="T60" fmla="*/ 308 w 763"/>
                    <a:gd name="T61" fmla="*/ 945 h 1178"/>
                    <a:gd name="T62" fmla="*/ 312 w 763"/>
                    <a:gd name="T63" fmla="*/ 907 h 1178"/>
                    <a:gd name="T64" fmla="*/ 322 w 763"/>
                    <a:gd name="T65" fmla="*/ 870 h 1178"/>
                    <a:gd name="T66" fmla="*/ 338 w 763"/>
                    <a:gd name="T67" fmla="*/ 837 h 1178"/>
                    <a:gd name="T68" fmla="*/ 3 w 763"/>
                    <a:gd name="T69" fmla="*/ 55 h 1178"/>
                    <a:gd name="T70" fmla="*/ 0 w 763"/>
                    <a:gd name="T71" fmla="*/ 39 h 1178"/>
                    <a:gd name="T72" fmla="*/ 3 w 763"/>
                    <a:gd name="T73" fmla="*/ 25 h 1178"/>
                    <a:gd name="T74" fmla="*/ 11 w 763"/>
                    <a:gd name="T75" fmla="*/ 12 h 1178"/>
                    <a:gd name="T76" fmla="*/ 25 w 763"/>
                    <a:gd name="T77" fmla="*/ 3 h 1178"/>
                    <a:gd name="T78" fmla="*/ 43 w 763"/>
                    <a:gd name="T79" fmla="*/ 0 h 1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3" h="1178">
                      <a:moveTo>
                        <a:pt x="43" y="0"/>
                      </a:moveTo>
                      <a:lnTo>
                        <a:pt x="60" y="4"/>
                      </a:lnTo>
                      <a:lnTo>
                        <a:pt x="73" y="17"/>
                      </a:lnTo>
                      <a:lnTo>
                        <a:pt x="547" y="723"/>
                      </a:lnTo>
                      <a:lnTo>
                        <a:pt x="585" y="727"/>
                      </a:lnTo>
                      <a:lnTo>
                        <a:pt x="622" y="740"/>
                      </a:lnTo>
                      <a:lnTo>
                        <a:pt x="655" y="756"/>
                      </a:lnTo>
                      <a:lnTo>
                        <a:pt x="687" y="780"/>
                      </a:lnTo>
                      <a:lnTo>
                        <a:pt x="714" y="808"/>
                      </a:lnTo>
                      <a:lnTo>
                        <a:pt x="736" y="842"/>
                      </a:lnTo>
                      <a:lnTo>
                        <a:pt x="752" y="880"/>
                      </a:lnTo>
                      <a:lnTo>
                        <a:pt x="762" y="918"/>
                      </a:lnTo>
                      <a:lnTo>
                        <a:pt x="763" y="957"/>
                      </a:lnTo>
                      <a:lnTo>
                        <a:pt x="758" y="995"/>
                      </a:lnTo>
                      <a:lnTo>
                        <a:pt x="747" y="1033"/>
                      </a:lnTo>
                      <a:lnTo>
                        <a:pt x="730" y="1068"/>
                      </a:lnTo>
                      <a:lnTo>
                        <a:pt x="708" y="1100"/>
                      </a:lnTo>
                      <a:lnTo>
                        <a:pt x="679" y="1127"/>
                      </a:lnTo>
                      <a:lnTo>
                        <a:pt x="644" y="1151"/>
                      </a:lnTo>
                      <a:lnTo>
                        <a:pt x="606" y="1167"/>
                      </a:lnTo>
                      <a:lnTo>
                        <a:pt x="568" y="1176"/>
                      </a:lnTo>
                      <a:lnTo>
                        <a:pt x="528" y="1178"/>
                      </a:lnTo>
                      <a:lnTo>
                        <a:pt x="490" y="1173"/>
                      </a:lnTo>
                      <a:lnTo>
                        <a:pt x="452" y="1162"/>
                      </a:lnTo>
                      <a:lnTo>
                        <a:pt x="417" y="1144"/>
                      </a:lnTo>
                      <a:lnTo>
                        <a:pt x="385" y="1122"/>
                      </a:lnTo>
                      <a:lnTo>
                        <a:pt x="359" y="1094"/>
                      </a:lnTo>
                      <a:lnTo>
                        <a:pt x="335" y="1059"/>
                      </a:lnTo>
                      <a:lnTo>
                        <a:pt x="319" y="1022"/>
                      </a:lnTo>
                      <a:lnTo>
                        <a:pt x="311" y="984"/>
                      </a:lnTo>
                      <a:lnTo>
                        <a:pt x="308" y="945"/>
                      </a:lnTo>
                      <a:lnTo>
                        <a:pt x="312" y="907"/>
                      </a:lnTo>
                      <a:lnTo>
                        <a:pt x="322" y="870"/>
                      </a:lnTo>
                      <a:lnTo>
                        <a:pt x="338" y="837"/>
                      </a:lnTo>
                      <a:lnTo>
                        <a:pt x="3" y="55"/>
                      </a:lnTo>
                      <a:lnTo>
                        <a:pt x="0" y="39"/>
                      </a:lnTo>
                      <a:lnTo>
                        <a:pt x="3" y="25"/>
                      </a:lnTo>
                      <a:lnTo>
                        <a:pt x="11" y="12"/>
                      </a:lnTo>
                      <a:lnTo>
                        <a:pt x="25" y="3"/>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grpSp>
        </p:grpSp>
      </p:grpSp>
      <p:grpSp>
        <p:nvGrpSpPr>
          <p:cNvPr id="56" name="Group 55"/>
          <p:cNvGrpSpPr/>
          <p:nvPr/>
        </p:nvGrpSpPr>
        <p:grpSpPr>
          <a:xfrm>
            <a:off x="6829713" y="1737050"/>
            <a:ext cx="1403584" cy="1710556"/>
            <a:chOff x="8775204" y="2513968"/>
            <a:chExt cx="1871445" cy="2280740"/>
          </a:xfrm>
        </p:grpSpPr>
        <p:sp>
          <p:nvSpPr>
            <p:cNvPr id="40" name="Oval 39"/>
            <p:cNvSpPr/>
            <p:nvPr/>
          </p:nvSpPr>
          <p:spPr>
            <a:xfrm>
              <a:off x="9253726" y="2513968"/>
              <a:ext cx="914400" cy="914400"/>
            </a:xfrm>
            <a:prstGeom prst="ellipse">
              <a:avLst/>
            </a:prstGeom>
            <a:solidFill>
              <a:srgbClr val="00A8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儷黑 Pro"/>
                <a:cs typeface="儷黑 Pro"/>
              </a:endParaRPr>
            </a:p>
          </p:txBody>
        </p:sp>
        <p:sp>
          <p:nvSpPr>
            <p:cNvPr id="41" name="Rectangle 40"/>
            <p:cNvSpPr/>
            <p:nvPr/>
          </p:nvSpPr>
          <p:spPr>
            <a:xfrm>
              <a:off x="8775204" y="3522566"/>
              <a:ext cx="1871445" cy="1272142"/>
            </a:xfrm>
            <a:prstGeom prst="rect">
              <a:avLst/>
            </a:prstGeom>
          </p:spPr>
          <p:txBody>
            <a:bodyPr wrap="square">
              <a:spAutoFit/>
            </a:bodyPr>
            <a:lstStyle/>
            <a:p>
              <a:pPr algn="ctr" defTabSz="685783">
                <a:buSzPct val="100000"/>
              </a:pPr>
              <a:r>
                <a:rPr lang="en-US" altLang="zh-TW" sz="1400" dirty="0" smtClean="0">
                  <a:solidFill>
                    <a:prstClr val="white"/>
                  </a:solidFill>
                  <a:ea typeface="儷黑 Pro"/>
                  <a:cs typeface="儷黑 Pro"/>
                  <a:sym typeface="Century Gothic"/>
                </a:rPr>
                <a:t>$8,623</a:t>
              </a:r>
              <a:r>
                <a:rPr lang="zh-TW" altLang="en-US" sz="1400" dirty="0" smtClean="0">
                  <a:solidFill>
                    <a:prstClr val="white"/>
                  </a:solidFill>
                  <a:ea typeface="儷黑 Pro"/>
                  <a:cs typeface="儷黑 Pro"/>
                  <a:sym typeface="Century Gothic"/>
                </a:rPr>
                <a:t>用於購物</a:t>
              </a:r>
              <a:endParaRPr lang="en-US" sz="1400" dirty="0" smtClean="0">
                <a:solidFill>
                  <a:prstClr val="white"/>
                </a:solidFill>
                <a:ea typeface="儷黑 Pro"/>
                <a:cs typeface="儷黑 Pro"/>
                <a:sym typeface="Century Gothic"/>
              </a:endParaRPr>
            </a:p>
            <a:p>
              <a:pPr algn="ctr" defTabSz="685783">
                <a:buSzPct val="100000"/>
              </a:pPr>
              <a:r>
                <a:rPr lang="en-US" sz="1400" dirty="0" smtClean="0">
                  <a:solidFill>
                    <a:prstClr val="white"/>
                  </a:solidFill>
                  <a:ea typeface="儷黑 Pro"/>
                  <a:cs typeface="儷黑 Pro"/>
                  <a:sym typeface="Century Gothic"/>
                </a:rPr>
                <a:t>$8,623  transport </a:t>
              </a:r>
              <a:r>
                <a:rPr lang="en-US" sz="1400" dirty="0">
                  <a:solidFill>
                    <a:prstClr val="white"/>
                  </a:solidFill>
                  <a:ea typeface="儷黑 Pro"/>
                  <a:cs typeface="儷黑 Pro"/>
                  <a:sym typeface="Century Gothic"/>
                </a:rPr>
                <a:t>on shopping</a:t>
              </a:r>
            </a:p>
          </p:txBody>
        </p:sp>
        <p:sp>
          <p:nvSpPr>
            <p:cNvPr id="53" name="Freeform 24"/>
            <p:cNvSpPr>
              <a:spLocks noEditPoints="1"/>
            </p:cNvSpPr>
            <p:nvPr/>
          </p:nvSpPr>
          <p:spPr bwMode="auto">
            <a:xfrm>
              <a:off x="9495299" y="2824143"/>
              <a:ext cx="431253" cy="359761"/>
            </a:xfrm>
            <a:custGeom>
              <a:avLst/>
              <a:gdLst>
                <a:gd name="T0" fmla="*/ 2522 w 3590"/>
                <a:gd name="T1" fmla="*/ 2926 h 3380"/>
                <a:gd name="T2" fmla="*/ 2480 w 3590"/>
                <a:gd name="T3" fmla="*/ 3066 h 3380"/>
                <a:gd name="T4" fmla="*/ 2570 w 3590"/>
                <a:gd name="T5" fmla="*/ 3176 h 3380"/>
                <a:gd name="T6" fmla="*/ 2716 w 3590"/>
                <a:gd name="T7" fmla="*/ 3162 h 3380"/>
                <a:gd name="T8" fmla="*/ 2784 w 3590"/>
                <a:gd name="T9" fmla="*/ 3034 h 3380"/>
                <a:gd name="T10" fmla="*/ 2716 w 3590"/>
                <a:gd name="T11" fmla="*/ 2907 h 3380"/>
                <a:gd name="T12" fmla="*/ 1332 w 3590"/>
                <a:gd name="T13" fmla="*/ 2884 h 3380"/>
                <a:gd name="T14" fmla="*/ 1222 w 3590"/>
                <a:gd name="T15" fmla="*/ 2974 h 3380"/>
                <a:gd name="T16" fmla="*/ 1236 w 3590"/>
                <a:gd name="T17" fmla="*/ 3120 h 3380"/>
                <a:gd name="T18" fmla="*/ 1364 w 3590"/>
                <a:gd name="T19" fmla="*/ 3188 h 3380"/>
                <a:gd name="T20" fmla="*/ 1490 w 3590"/>
                <a:gd name="T21" fmla="*/ 3120 h 3380"/>
                <a:gd name="T22" fmla="*/ 1504 w 3590"/>
                <a:gd name="T23" fmla="*/ 2974 h 3380"/>
                <a:gd name="T24" fmla="*/ 1394 w 3590"/>
                <a:gd name="T25" fmla="*/ 2884 h 3380"/>
                <a:gd name="T26" fmla="*/ 2991 w 3590"/>
                <a:gd name="T27" fmla="*/ 1844 h 3380"/>
                <a:gd name="T28" fmla="*/ 2416 w 3590"/>
                <a:gd name="T29" fmla="*/ 1844 h 3380"/>
                <a:gd name="T30" fmla="*/ 1654 w 3590"/>
                <a:gd name="T31" fmla="*/ 1844 h 3380"/>
                <a:gd name="T32" fmla="*/ 3160 w 3590"/>
                <a:gd name="T33" fmla="*/ 1316 h 3380"/>
                <a:gd name="T34" fmla="*/ 2416 w 3590"/>
                <a:gd name="T35" fmla="*/ 1316 h 3380"/>
                <a:gd name="T36" fmla="*/ 1654 w 3590"/>
                <a:gd name="T37" fmla="*/ 1316 h 3380"/>
                <a:gd name="T38" fmla="*/ 3317 w 3590"/>
                <a:gd name="T39" fmla="*/ 826 h 3380"/>
                <a:gd name="T40" fmla="*/ 2416 w 3590"/>
                <a:gd name="T41" fmla="*/ 826 h 3380"/>
                <a:gd name="T42" fmla="*/ 1654 w 3590"/>
                <a:gd name="T43" fmla="*/ 826 h 3380"/>
                <a:gd name="T44" fmla="*/ 695 w 3590"/>
                <a:gd name="T45" fmla="*/ 220 h 3380"/>
                <a:gd name="T46" fmla="*/ 868 w 3590"/>
                <a:gd name="T47" fmla="*/ 597 h 3380"/>
                <a:gd name="T48" fmla="*/ 3517 w 3590"/>
                <a:gd name="T49" fmla="*/ 604 h 3380"/>
                <a:gd name="T50" fmla="*/ 3587 w 3590"/>
                <a:gd name="T51" fmla="*/ 682 h 3380"/>
                <a:gd name="T52" fmla="*/ 3095 w 3590"/>
                <a:gd name="T53" fmla="*/ 2266 h 3380"/>
                <a:gd name="T54" fmla="*/ 2996 w 3590"/>
                <a:gd name="T55" fmla="*/ 2324 h 3380"/>
                <a:gd name="T56" fmla="*/ 2996 w 3590"/>
                <a:gd name="T57" fmla="*/ 2612 h 3380"/>
                <a:gd name="T58" fmla="*/ 3082 w 3590"/>
                <a:gd name="T59" fmla="*/ 2665 h 3380"/>
                <a:gd name="T60" fmla="*/ 3070 w 3590"/>
                <a:gd name="T61" fmla="*/ 2768 h 3380"/>
                <a:gd name="T62" fmla="*/ 2888 w 3590"/>
                <a:gd name="T63" fmla="*/ 2804 h 3380"/>
                <a:gd name="T64" fmla="*/ 2973 w 3590"/>
                <a:gd name="T65" fmla="*/ 2991 h 3380"/>
                <a:gd name="T66" fmla="*/ 2929 w 3590"/>
                <a:gd name="T67" fmla="*/ 3209 h 3380"/>
                <a:gd name="T68" fmla="*/ 2764 w 3590"/>
                <a:gd name="T69" fmla="*/ 3353 h 3380"/>
                <a:gd name="T70" fmla="*/ 2539 w 3590"/>
                <a:gd name="T71" fmla="*/ 3368 h 3380"/>
                <a:gd name="T72" fmla="*/ 2357 w 3590"/>
                <a:gd name="T73" fmla="*/ 3246 h 3380"/>
                <a:gd name="T74" fmla="*/ 2284 w 3590"/>
                <a:gd name="T75" fmla="*/ 3034 h 3380"/>
                <a:gd name="T76" fmla="*/ 2348 w 3590"/>
                <a:gd name="T77" fmla="*/ 2836 h 3380"/>
                <a:gd name="T78" fmla="*/ 1685 w 3590"/>
                <a:gd name="T79" fmla="*/ 2909 h 3380"/>
                <a:gd name="T80" fmla="*/ 1696 w 3590"/>
                <a:gd name="T81" fmla="*/ 3126 h 3380"/>
                <a:gd name="T82" fmla="*/ 1574 w 3590"/>
                <a:gd name="T83" fmla="*/ 3308 h 3380"/>
                <a:gd name="T84" fmla="*/ 1364 w 3590"/>
                <a:gd name="T85" fmla="*/ 3380 h 3380"/>
                <a:gd name="T86" fmla="*/ 1152 w 3590"/>
                <a:gd name="T87" fmla="*/ 3308 h 3380"/>
                <a:gd name="T88" fmla="*/ 1030 w 3590"/>
                <a:gd name="T89" fmla="*/ 3126 h 3380"/>
                <a:gd name="T90" fmla="*/ 1042 w 3590"/>
                <a:gd name="T91" fmla="*/ 2909 h 3380"/>
                <a:gd name="T92" fmla="*/ 995 w 3590"/>
                <a:gd name="T93" fmla="*/ 2801 h 3380"/>
                <a:gd name="T94" fmla="*/ 923 w 3590"/>
                <a:gd name="T95" fmla="*/ 2721 h 3380"/>
                <a:gd name="T96" fmla="*/ 1124 w 3590"/>
                <a:gd name="T97" fmla="*/ 2159 h 3380"/>
                <a:gd name="T98" fmla="*/ 52 w 3590"/>
                <a:gd name="T99" fmla="*/ 212 h 3380"/>
                <a:gd name="T100" fmla="*/ 0 w 3590"/>
                <a:gd name="T101" fmla="*/ 119 h 3380"/>
                <a:gd name="T102" fmla="*/ 50 w 3590"/>
                <a:gd name="T103" fmla="*/ 21 h 3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90" h="3380">
                  <a:moveTo>
                    <a:pt x="2630" y="2880"/>
                  </a:moveTo>
                  <a:lnTo>
                    <a:pt x="2600" y="2884"/>
                  </a:lnTo>
                  <a:lnTo>
                    <a:pt x="2570" y="2892"/>
                  </a:lnTo>
                  <a:lnTo>
                    <a:pt x="2545" y="2907"/>
                  </a:lnTo>
                  <a:lnTo>
                    <a:pt x="2522" y="2926"/>
                  </a:lnTo>
                  <a:lnTo>
                    <a:pt x="2504" y="2948"/>
                  </a:lnTo>
                  <a:lnTo>
                    <a:pt x="2489" y="2974"/>
                  </a:lnTo>
                  <a:lnTo>
                    <a:pt x="2480" y="3004"/>
                  </a:lnTo>
                  <a:lnTo>
                    <a:pt x="2476" y="3034"/>
                  </a:lnTo>
                  <a:lnTo>
                    <a:pt x="2480" y="3066"/>
                  </a:lnTo>
                  <a:lnTo>
                    <a:pt x="2489" y="3094"/>
                  </a:lnTo>
                  <a:lnTo>
                    <a:pt x="2504" y="3120"/>
                  </a:lnTo>
                  <a:lnTo>
                    <a:pt x="2522" y="3143"/>
                  </a:lnTo>
                  <a:lnTo>
                    <a:pt x="2545" y="3162"/>
                  </a:lnTo>
                  <a:lnTo>
                    <a:pt x="2570" y="3176"/>
                  </a:lnTo>
                  <a:lnTo>
                    <a:pt x="2600" y="3185"/>
                  </a:lnTo>
                  <a:lnTo>
                    <a:pt x="2630" y="3188"/>
                  </a:lnTo>
                  <a:lnTo>
                    <a:pt x="2662" y="3185"/>
                  </a:lnTo>
                  <a:lnTo>
                    <a:pt x="2690" y="3176"/>
                  </a:lnTo>
                  <a:lnTo>
                    <a:pt x="2716" y="3162"/>
                  </a:lnTo>
                  <a:lnTo>
                    <a:pt x="2739" y="3143"/>
                  </a:lnTo>
                  <a:lnTo>
                    <a:pt x="2758" y="3120"/>
                  </a:lnTo>
                  <a:lnTo>
                    <a:pt x="2772" y="3094"/>
                  </a:lnTo>
                  <a:lnTo>
                    <a:pt x="2781" y="3066"/>
                  </a:lnTo>
                  <a:lnTo>
                    <a:pt x="2784" y="3034"/>
                  </a:lnTo>
                  <a:lnTo>
                    <a:pt x="2781" y="3004"/>
                  </a:lnTo>
                  <a:lnTo>
                    <a:pt x="2772" y="2974"/>
                  </a:lnTo>
                  <a:lnTo>
                    <a:pt x="2758" y="2948"/>
                  </a:lnTo>
                  <a:lnTo>
                    <a:pt x="2739" y="2926"/>
                  </a:lnTo>
                  <a:lnTo>
                    <a:pt x="2716" y="2907"/>
                  </a:lnTo>
                  <a:lnTo>
                    <a:pt x="2690" y="2892"/>
                  </a:lnTo>
                  <a:lnTo>
                    <a:pt x="2662" y="2884"/>
                  </a:lnTo>
                  <a:lnTo>
                    <a:pt x="2630" y="2880"/>
                  </a:lnTo>
                  <a:close/>
                  <a:moveTo>
                    <a:pt x="1364" y="2880"/>
                  </a:moveTo>
                  <a:lnTo>
                    <a:pt x="1332" y="2884"/>
                  </a:lnTo>
                  <a:lnTo>
                    <a:pt x="1304" y="2892"/>
                  </a:lnTo>
                  <a:lnTo>
                    <a:pt x="1277" y="2907"/>
                  </a:lnTo>
                  <a:lnTo>
                    <a:pt x="1255" y="2926"/>
                  </a:lnTo>
                  <a:lnTo>
                    <a:pt x="1236" y="2948"/>
                  </a:lnTo>
                  <a:lnTo>
                    <a:pt x="1222" y="2974"/>
                  </a:lnTo>
                  <a:lnTo>
                    <a:pt x="1213" y="3004"/>
                  </a:lnTo>
                  <a:lnTo>
                    <a:pt x="1210" y="3034"/>
                  </a:lnTo>
                  <a:lnTo>
                    <a:pt x="1213" y="3066"/>
                  </a:lnTo>
                  <a:lnTo>
                    <a:pt x="1222" y="3094"/>
                  </a:lnTo>
                  <a:lnTo>
                    <a:pt x="1236" y="3120"/>
                  </a:lnTo>
                  <a:lnTo>
                    <a:pt x="1255" y="3143"/>
                  </a:lnTo>
                  <a:lnTo>
                    <a:pt x="1277" y="3162"/>
                  </a:lnTo>
                  <a:lnTo>
                    <a:pt x="1304" y="3176"/>
                  </a:lnTo>
                  <a:lnTo>
                    <a:pt x="1332" y="3185"/>
                  </a:lnTo>
                  <a:lnTo>
                    <a:pt x="1364" y="3188"/>
                  </a:lnTo>
                  <a:lnTo>
                    <a:pt x="1394" y="3185"/>
                  </a:lnTo>
                  <a:lnTo>
                    <a:pt x="1423" y="3176"/>
                  </a:lnTo>
                  <a:lnTo>
                    <a:pt x="1449" y="3162"/>
                  </a:lnTo>
                  <a:lnTo>
                    <a:pt x="1472" y="3143"/>
                  </a:lnTo>
                  <a:lnTo>
                    <a:pt x="1490" y="3120"/>
                  </a:lnTo>
                  <a:lnTo>
                    <a:pt x="1504" y="3094"/>
                  </a:lnTo>
                  <a:lnTo>
                    <a:pt x="1514" y="3066"/>
                  </a:lnTo>
                  <a:lnTo>
                    <a:pt x="1516" y="3034"/>
                  </a:lnTo>
                  <a:lnTo>
                    <a:pt x="1514" y="3004"/>
                  </a:lnTo>
                  <a:lnTo>
                    <a:pt x="1504" y="2974"/>
                  </a:lnTo>
                  <a:lnTo>
                    <a:pt x="1490" y="2948"/>
                  </a:lnTo>
                  <a:lnTo>
                    <a:pt x="1472" y="2926"/>
                  </a:lnTo>
                  <a:lnTo>
                    <a:pt x="1449" y="2907"/>
                  </a:lnTo>
                  <a:lnTo>
                    <a:pt x="1423" y="2892"/>
                  </a:lnTo>
                  <a:lnTo>
                    <a:pt x="1394" y="2884"/>
                  </a:lnTo>
                  <a:lnTo>
                    <a:pt x="1364" y="2880"/>
                  </a:lnTo>
                  <a:close/>
                  <a:moveTo>
                    <a:pt x="2647" y="1844"/>
                  </a:moveTo>
                  <a:lnTo>
                    <a:pt x="2647" y="2094"/>
                  </a:lnTo>
                  <a:lnTo>
                    <a:pt x="2912" y="2094"/>
                  </a:lnTo>
                  <a:lnTo>
                    <a:pt x="2991" y="1844"/>
                  </a:lnTo>
                  <a:lnTo>
                    <a:pt x="2647" y="1844"/>
                  </a:lnTo>
                  <a:close/>
                  <a:moveTo>
                    <a:pt x="1885" y="1844"/>
                  </a:moveTo>
                  <a:lnTo>
                    <a:pt x="1885" y="2094"/>
                  </a:lnTo>
                  <a:lnTo>
                    <a:pt x="2416" y="2094"/>
                  </a:lnTo>
                  <a:lnTo>
                    <a:pt x="2416" y="1844"/>
                  </a:lnTo>
                  <a:lnTo>
                    <a:pt x="1885" y="1844"/>
                  </a:lnTo>
                  <a:close/>
                  <a:moveTo>
                    <a:pt x="1301" y="1844"/>
                  </a:moveTo>
                  <a:lnTo>
                    <a:pt x="1388" y="2094"/>
                  </a:lnTo>
                  <a:lnTo>
                    <a:pt x="1654" y="2094"/>
                  </a:lnTo>
                  <a:lnTo>
                    <a:pt x="1654" y="1844"/>
                  </a:lnTo>
                  <a:lnTo>
                    <a:pt x="1301" y="1844"/>
                  </a:lnTo>
                  <a:close/>
                  <a:moveTo>
                    <a:pt x="2647" y="1316"/>
                  </a:moveTo>
                  <a:lnTo>
                    <a:pt x="2647" y="1614"/>
                  </a:lnTo>
                  <a:lnTo>
                    <a:pt x="3065" y="1614"/>
                  </a:lnTo>
                  <a:lnTo>
                    <a:pt x="3160" y="1316"/>
                  </a:lnTo>
                  <a:lnTo>
                    <a:pt x="2647" y="1316"/>
                  </a:lnTo>
                  <a:close/>
                  <a:moveTo>
                    <a:pt x="1885" y="1316"/>
                  </a:moveTo>
                  <a:lnTo>
                    <a:pt x="1885" y="1614"/>
                  </a:lnTo>
                  <a:lnTo>
                    <a:pt x="2416" y="1614"/>
                  </a:lnTo>
                  <a:lnTo>
                    <a:pt x="2416" y="1316"/>
                  </a:lnTo>
                  <a:lnTo>
                    <a:pt x="1885" y="1316"/>
                  </a:lnTo>
                  <a:close/>
                  <a:moveTo>
                    <a:pt x="1118" y="1316"/>
                  </a:moveTo>
                  <a:lnTo>
                    <a:pt x="1221" y="1614"/>
                  </a:lnTo>
                  <a:lnTo>
                    <a:pt x="1654" y="1614"/>
                  </a:lnTo>
                  <a:lnTo>
                    <a:pt x="1654" y="1316"/>
                  </a:lnTo>
                  <a:lnTo>
                    <a:pt x="1118" y="1316"/>
                  </a:lnTo>
                  <a:close/>
                  <a:moveTo>
                    <a:pt x="2647" y="826"/>
                  </a:moveTo>
                  <a:lnTo>
                    <a:pt x="2647" y="1086"/>
                  </a:lnTo>
                  <a:lnTo>
                    <a:pt x="3235" y="1086"/>
                  </a:lnTo>
                  <a:lnTo>
                    <a:pt x="3317" y="826"/>
                  </a:lnTo>
                  <a:lnTo>
                    <a:pt x="2647" y="826"/>
                  </a:lnTo>
                  <a:close/>
                  <a:moveTo>
                    <a:pt x="1885" y="826"/>
                  </a:moveTo>
                  <a:lnTo>
                    <a:pt x="1885" y="1086"/>
                  </a:lnTo>
                  <a:lnTo>
                    <a:pt x="2416" y="1086"/>
                  </a:lnTo>
                  <a:lnTo>
                    <a:pt x="2416" y="826"/>
                  </a:lnTo>
                  <a:lnTo>
                    <a:pt x="1885" y="826"/>
                  </a:lnTo>
                  <a:close/>
                  <a:moveTo>
                    <a:pt x="948" y="826"/>
                  </a:moveTo>
                  <a:lnTo>
                    <a:pt x="1037" y="1086"/>
                  </a:lnTo>
                  <a:lnTo>
                    <a:pt x="1654" y="1086"/>
                  </a:lnTo>
                  <a:lnTo>
                    <a:pt x="1654" y="826"/>
                  </a:lnTo>
                  <a:lnTo>
                    <a:pt x="948" y="826"/>
                  </a:lnTo>
                  <a:close/>
                  <a:moveTo>
                    <a:pt x="112" y="0"/>
                  </a:moveTo>
                  <a:lnTo>
                    <a:pt x="135" y="3"/>
                  </a:lnTo>
                  <a:lnTo>
                    <a:pt x="157" y="9"/>
                  </a:lnTo>
                  <a:lnTo>
                    <a:pt x="695" y="220"/>
                  </a:lnTo>
                  <a:lnTo>
                    <a:pt x="717" y="232"/>
                  </a:lnTo>
                  <a:lnTo>
                    <a:pt x="736" y="247"/>
                  </a:lnTo>
                  <a:lnTo>
                    <a:pt x="751" y="267"/>
                  </a:lnTo>
                  <a:lnTo>
                    <a:pt x="761" y="289"/>
                  </a:lnTo>
                  <a:lnTo>
                    <a:pt x="868" y="597"/>
                  </a:lnTo>
                  <a:lnTo>
                    <a:pt x="876" y="596"/>
                  </a:lnTo>
                  <a:lnTo>
                    <a:pt x="884" y="596"/>
                  </a:lnTo>
                  <a:lnTo>
                    <a:pt x="3476" y="596"/>
                  </a:lnTo>
                  <a:lnTo>
                    <a:pt x="3496" y="598"/>
                  </a:lnTo>
                  <a:lnTo>
                    <a:pt x="3517" y="604"/>
                  </a:lnTo>
                  <a:lnTo>
                    <a:pt x="3537" y="613"/>
                  </a:lnTo>
                  <a:lnTo>
                    <a:pt x="3554" y="627"/>
                  </a:lnTo>
                  <a:lnTo>
                    <a:pt x="3568" y="643"/>
                  </a:lnTo>
                  <a:lnTo>
                    <a:pt x="3579" y="663"/>
                  </a:lnTo>
                  <a:lnTo>
                    <a:pt x="3587" y="682"/>
                  </a:lnTo>
                  <a:lnTo>
                    <a:pt x="3590" y="704"/>
                  </a:lnTo>
                  <a:lnTo>
                    <a:pt x="3589" y="725"/>
                  </a:lnTo>
                  <a:lnTo>
                    <a:pt x="3585" y="747"/>
                  </a:lnTo>
                  <a:lnTo>
                    <a:pt x="3105" y="2244"/>
                  </a:lnTo>
                  <a:lnTo>
                    <a:pt x="3095" y="2266"/>
                  </a:lnTo>
                  <a:lnTo>
                    <a:pt x="3081" y="2286"/>
                  </a:lnTo>
                  <a:lnTo>
                    <a:pt x="3063" y="2302"/>
                  </a:lnTo>
                  <a:lnTo>
                    <a:pt x="3043" y="2314"/>
                  </a:lnTo>
                  <a:lnTo>
                    <a:pt x="3020" y="2322"/>
                  </a:lnTo>
                  <a:lnTo>
                    <a:pt x="2996" y="2324"/>
                  </a:lnTo>
                  <a:lnTo>
                    <a:pt x="1306" y="2324"/>
                  </a:lnTo>
                  <a:lnTo>
                    <a:pt x="1283" y="2322"/>
                  </a:lnTo>
                  <a:lnTo>
                    <a:pt x="1261" y="2315"/>
                  </a:lnTo>
                  <a:lnTo>
                    <a:pt x="1154" y="2612"/>
                  </a:lnTo>
                  <a:lnTo>
                    <a:pt x="2996" y="2612"/>
                  </a:lnTo>
                  <a:lnTo>
                    <a:pt x="3017" y="2614"/>
                  </a:lnTo>
                  <a:lnTo>
                    <a:pt x="3037" y="2622"/>
                  </a:lnTo>
                  <a:lnTo>
                    <a:pt x="3056" y="2633"/>
                  </a:lnTo>
                  <a:lnTo>
                    <a:pt x="3070" y="2648"/>
                  </a:lnTo>
                  <a:lnTo>
                    <a:pt x="3082" y="2665"/>
                  </a:lnTo>
                  <a:lnTo>
                    <a:pt x="3088" y="2686"/>
                  </a:lnTo>
                  <a:lnTo>
                    <a:pt x="3092" y="2708"/>
                  </a:lnTo>
                  <a:lnTo>
                    <a:pt x="3088" y="2730"/>
                  </a:lnTo>
                  <a:lnTo>
                    <a:pt x="3082" y="2751"/>
                  </a:lnTo>
                  <a:lnTo>
                    <a:pt x="3070" y="2768"/>
                  </a:lnTo>
                  <a:lnTo>
                    <a:pt x="3056" y="2783"/>
                  </a:lnTo>
                  <a:lnTo>
                    <a:pt x="3037" y="2794"/>
                  </a:lnTo>
                  <a:lnTo>
                    <a:pt x="3017" y="2802"/>
                  </a:lnTo>
                  <a:lnTo>
                    <a:pt x="2996" y="2804"/>
                  </a:lnTo>
                  <a:lnTo>
                    <a:pt x="2888" y="2804"/>
                  </a:lnTo>
                  <a:lnTo>
                    <a:pt x="2913" y="2836"/>
                  </a:lnTo>
                  <a:lnTo>
                    <a:pt x="2935" y="2872"/>
                  </a:lnTo>
                  <a:lnTo>
                    <a:pt x="2952" y="2909"/>
                  </a:lnTo>
                  <a:lnTo>
                    <a:pt x="2965" y="2949"/>
                  </a:lnTo>
                  <a:lnTo>
                    <a:pt x="2973" y="2991"/>
                  </a:lnTo>
                  <a:lnTo>
                    <a:pt x="2976" y="3034"/>
                  </a:lnTo>
                  <a:lnTo>
                    <a:pt x="2973" y="3081"/>
                  </a:lnTo>
                  <a:lnTo>
                    <a:pt x="2964" y="3126"/>
                  </a:lnTo>
                  <a:lnTo>
                    <a:pt x="2949" y="3168"/>
                  </a:lnTo>
                  <a:lnTo>
                    <a:pt x="2929" y="3209"/>
                  </a:lnTo>
                  <a:lnTo>
                    <a:pt x="2904" y="3246"/>
                  </a:lnTo>
                  <a:lnTo>
                    <a:pt x="2875" y="3279"/>
                  </a:lnTo>
                  <a:lnTo>
                    <a:pt x="2842" y="3308"/>
                  </a:lnTo>
                  <a:lnTo>
                    <a:pt x="2805" y="3333"/>
                  </a:lnTo>
                  <a:lnTo>
                    <a:pt x="2764" y="3353"/>
                  </a:lnTo>
                  <a:lnTo>
                    <a:pt x="2722" y="3368"/>
                  </a:lnTo>
                  <a:lnTo>
                    <a:pt x="2677" y="3377"/>
                  </a:lnTo>
                  <a:lnTo>
                    <a:pt x="2630" y="3380"/>
                  </a:lnTo>
                  <a:lnTo>
                    <a:pt x="2583" y="3377"/>
                  </a:lnTo>
                  <a:lnTo>
                    <a:pt x="2539" y="3368"/>
                  </a:lnTo>
                  <a:lnTo>
                    <a:pt x="2496" y="3353"/>
                  </a:lnTo>
                  <a:lnTo>
                    <a:pt x="2456" y="3333"/>
                  </a:lnTo>
                  <a:lnTo>
                    <a:pt x="2420" y="3308"/>
                  </a:lnTo>
                  <a:lnTo>
                    <a:pt x="2386" y="3279"/>
                  </a:lnTo>
                  <a:lnTo>
                    <a:pt x="2357" y="3246"/>
                  </a:lnTo>
                  <a:lnTo>
                    <a:pt x="2332" y="3209"/>
                  </a:lnTo>
                  <a:lnTo>
                    <a:pt x="2312" y="3168"/>
                  </a:lnTo>
                  <a:lnTo>
                    <a:pt x="2297" y="3126"/>
                  </a:lnTo>
                  <a:lnTo>
                    <a:pt x="2288" y="3081"/>
                  </a:lnTo>
                  <a:lnTo>
                    <a:pt x="2284" y="3034"/>
                  </a:lnTo>
                  <a:lnTo>
                    <a:pt x="2288" y="2991"/>
                  </a:lnTo>
                  <a:lnTo>
                    <a:pt x="2295" y="2949"/>
                  </a:lnTo>
                  <a:lnTo>
                    <a:pt x="2308" y="2909"/>
                  </a:lnTo>
                  <a:lnTo>
                    <a:pt x="2326" y="2872"/>
                  </a:lnTo>
                  <a:lnTo>
                    <a:pt x="2348" y="2836"/>
                  </a:lnTo>
                  <a:lnTo>
                    <a:pt x="2374" y="2804"/>
                  </a:lnTo>
                  <a:lnTo>
                    <a:pt x="1620" y="2804"/>
                  </a:lnTo>
                  <a:lnTo>
                    <a:pt x="1646" y="2836"/>
                  </a:lnTo>
                  <a:lnTo>
                    <a:pt x="1668" y="2872"/>
                  </a:lnTo>
                  <a:lnTo>
                    <a:pt x="1685" y="2909"/>
                  </a:lnTo>
                  <a:lnTo>
                    <a:pt x="1699" y="2949"/>
                  </a:lnTo>
                  <a:lnTo>
                    <a:pt x="1706" y="2991"/>
                  </a:lnTo>
                  <a:lnTo>
                    <a:pt x="1708" y="3034"/>
                  </a:lnTo>
                  <a:lnTo>
                    <a:pt x="1706" y="3081"/>
                  </a:lnTo>
                  <a:lnTo>
                    <a:pt x="1696" y="3126"/>
                  </a:lnTo>
                  <a:lnTo>
                    <a:pt x="1682" y="3168"/>
                  </a:lnTo>
                  <a:lnTo>
                    <a:pt x="1661" y="3209"/>
                  </a:lnTo>
                  <a:lnTo>
                    <a:pt x="1636" y="3246"/>
                  </a:lnTo>
                  <a:lnTo>
                    <a:pt x="1608" y="3279"/>
                  </a:lnTo>
                  <a:lnTo>
                    <a:pt x="1574" y="3308"/>
                  </a:lnTo>
                  <a:lnTo>
                    <a:pt x="1537" y="3333"/>
                  </a:lnTo>
                  <a:lnTo>
                    <a:pt x="1498" y="3353"/>
                  </a:lnTo>
                  <a:lnTo>
                    <a:pt x="1455" y="3368"/>
                  </a:lnTo>
                  <a:lnTo>
                    <a:pt x="1409" y="3377"/>
                  </a:lnTo>
                  <a:lnTo>
                    <a:pt x="1364" y="3380"/>
                  </a:lnTo>
                  <a:lnTo>
                    <a:pt x="1317" y="3377"/>
                  </a:lnTo>
                  <a:lnTo>
                    <a:pt x="1271" y="3368"/>
                  </a:lnTo>
                  <a:lnTo>
                    <a:pt x="1228" y="3353"/>
                  </a:lnTo>
                  <a:lnTo>
                    <a:pt x="1189" y="3333"/>
                  </a:lnTo>
                  <a:lnTo>
                    <a:pt x="1152" y="3308"/>
                  </a:lnTo>
                  <a:lnTo>
                    <a:pt x="1119" y="3279"/>
                  </a:lnTo>
                  <a:lnTo>
                    <a:pt x="1090" y="3246"/>
                  </a:lnTo>
                  <a:lnTo>
                    <a:pt x="1065" y="3209"/>
                  </a:lnTo>
                  <a:lnTo>
                    <a:pt x="1045" y="3168"/>
                  </a:lnTo>
                  <a:lnTo>
                    <a:pt x="1030" y="3126"/>
                  </a:lnTo>
                  <a:lnTo>
                    <a:pt x="1021" y="3081"/>
                  </a:lnTo>
                  <a:lnTo>
                    <a:pt x="1018" y="3034"/>
                  </a:lnTo>
                  <a:lnTo>
                    <a:pt x="1020" y="2991"/>
                  </a:lnTo>
                  <a:lnTo>
                    <a:pt x="1029" y="2949"/>
                  </a:lnTo>
                  <a:lnTo>
                    <a:pt x="1042" y="2909"/>
                  </a:lnTo>
                  <a:lnTo>
                    <a:pt x="1059" y="2872"/>
                  </a:lnTo>
                  <a:lnTo>
                    <a:pt x="1081" y="2836"/>
                  </a:lnTo>
                  <a:lnTo>
                    <a:pt x="1106" y="2804"/>
                  </a:lnTo>
                  <a:lnTo>
                    <a:pt x="1018" y="2804"/>
                  </a:lnTo>
                  <a:lnTo>
                    <a:pt x="995" y="2801"/>
                  </a:lnTo>
                  <a:lnTo>
                    <a:pt x="973" y="2793"/>
                  </a:lnTo>
                  <a:lnTo>
                    <a:pt x="955" y="2780"/>
                  </a:lnTo>
                  <a:lnTo>
                    <a:pt x="939" y="2764"/>
                  </a:lnTo>
                  <a:lnTo>
                    <a:pt x="928" y="2743"/>
                  </a:lnTo>
                  <a:lnTo>
                    <a:pt x="923" y="2721"/>
                  </a:lnTo>
                  <a:lnTo>
                    <a:pt x="922" y="2698"/>
                  </a:lnTo>
                  <a:lnTo>
                    <a:pt x="927" y="2675"/>
                  </a:lnTo>
                  <a:lnTo>
                    <a:pt x="1100" y="2195"/>
                  </a:lnTo>
                  <a:lnTo>
                    <a:pt x="1109" y="2176"/>
                  </a:lnTo>
                  <a:lnTo>
                    <a:pt x="1124" y="2159"/>
                  </a:lnTo>
                  <a:lnTo>
                    <a:pt x="1140" y="2146"/>
                  </a:lnTo>
                  <a:lnTo>
                    <a:pt x="1159" y="2137"/>
                  </a:lnTo>
                  <a:lnTo>
                    <a:pt x="562" y="415"/>
                  </a:lnTo>
                  <a:lnTo>
                    <a:pt x="73" y="223"/>
                  </a:lnTo>
                  <a:lnTo>
                    <a:pt x="52" y="212"/>
                  </a:lnTo>
                  <a:lnTo>
                    <a:pt x="35" y="199"/>
                  </a:lnTo>
                  <a:lnTo>
                    <a:pt x="21" y="181"/>
                  </a:lnTo>
                  <a:lnTo>
                    <a:pt x="10" y="162"/>
                  </a:lnTo>
                  <a:lnTo>
                    <a:pt x="3" y="141"/>
                  </a:lnTo>
                  <a:lnTo>
                    <a:pt x="0" y="119"/>
                  </a:lnTo>
                  <a:lnTo>
                    <a:pt x="2" y="96"/>
                  </a:lnTo>
                  <a:lnTo>
                    <a:pt x="8" y="73"/>
                  </a:lnTo>
                  <a:lnTo>
                    <a:pt x="19" y="53"/>
                  </a:lnTo>
                  <a:lnTo>
                    <a:pt x="33" y="35"/>
                  </a:lnTo>
                  <a:lnTo>
                    <a:pt x="50" y="21"/>
                  </a:lnTo>
                  <a:lnTo>
                    <a:pt x="69" y="10"/>
                  </a:lnTo>
                  <a:lnTo>
                    <a:pt x="91" y="4"/>
                  </a:lnTo>
                  <a:lnTo>
                    <a:pt x="112" y="0"/>
                  </a:lnTo>
                  <a:close/>
                </a:path>
              </a:pathLst>
            </a:custGeom>
            <a:solidFill>
              <a:schemeClr val="tx1">
                <a:lumMod val="85000"/>
                <a:lumOff val="1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grpSp>
      <p:sp>
        <p:nvSpPr>
          <p:cNvPr id="36" name="Freeform 13"/>
          <p:cNvSpPr>
            <a:spLocks noEditPoints="1"/>
          </p:cNvSpPr>
          <p:nvPr/>
        </p:nvSpPr>
        <p:spPr bwMode="auto">
          <a:xfrm>
            <a:off x="148749" y="2459566"/>
            <a:ext cx="695731" cy="746718"/>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Tree>
    <p:extLst>
      <p:ext uri="{BB962C8B-B14F-4D97-AF65-F5344CB8AC3E}">
        <p14:creationId xmlns:p14="http://schemas.microsoft.com/office/powerpoint/2010/main" val="1771188422"/>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additive="base">
                                        <p:cTn id="12" dur="500" fill="hold"/>
                                        <p:tgtEl>
                                          <p:spTgt spid="55"/>
                                        </p:tgtEl>
                                        <p:attrNameLst>
                                          <p:attrName>ppt_x</p:attrName>
                                        </p:attrNameLst>
                                      </p:cBhvr>
                                      <p:tavLst>
                                        <p:tav tm="0">
                                          <p:val>
                                            <p:strVal val="0-#ppt_w/2"/>
                                          </p:val>
                                        </p:tav>
                                        <p:tav tm="100000">
                                          <p:val>
                                            <p:strVal val="#ppt_x"/>
                                          </p:val>
                                        </p:tav>
                                      </p:tavLst>
                                    </p:anim>
                                    <p:anim calcmode="lin" valueType="num">
                                      <p:cBhvr additive="base">
                                        <p:cTn id="13" dur="500" fill="hold"/>
                                        <p:tgtEl>
                                          <p:spTgt spid="5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0-#ppt_w/2"/>
                                          </p:val>
                                        </p:tav>
                                        <p:tav tm="100000">
                                          <p:val>
                                            <p:strVal val="#ppt_x"/>
                                          </p:val>
                                        </p:tav>
                                      </p:tavLst>
                                    </p:anim>
                                    <p:anim calcmode="lin" valueType="num">
                                      <p:cBhvr additive="base">
                                        <p:cTn id="18" dur="500" fill="hold"/>
                                        <p:tgtEl>
                                          <p:spTgt spid="5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additive="base">
                                        <p:cTn id="22" dur="500" fill="hold"/>
                                        <p:tgtEl>
                                          <p:spTgt spid="56"/>
                                        </p:tgtEl>
                                        <p:attrNameLst>
                                          <p:attrName>ppt_x</p:attrName>
                                        </p:attrNameLst>
                                      </p:cBhvr>
                                      <p:tavLst>
                                        <p:tav tm="0">
                                          <p:val>
                                            <p:strVal val="0-#ppt_w/2"/>
                                          </p:val>
                                        </p:tav>
                                        <p:tav tm="100000">
                                          <p:val>
                                            <p:strVal val="#ppt_x"/>
                                          </p:val>
                                        </p:tav>
                                      </p:tavLst>
                                    </p:anim>
                                    <p:anim calcmode="lin" valueType="num">
                                      <p:cBhvr additive="base">
                                        <p:cTn id="23" dur="500" fill="hold"/>
                                        <p:tgtEl>
                                          <p:spTgt spid="5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16" presetClass="entr" presetSubtype="37"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outVertic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rotWithShape="1">
          <a:blip r:embed="rId2"/>
          <a:srcRect l="-12038" t="-6152" r="-9488" b="-11437"/>
          <a:stretch/>
        </p:blipFill>
        <p:spPr>
          <a:xfrm>
            <a:off x="1495523" y="1200151"/>
            <a:ext cx="7744064" cy="3270951"/>
          </a:xfrm>
          <a:prstGeom prst="rect">
            <a:avLst/>
          </a:prstGeom>
        </p:spPr>
      </p:pic>
    </p:spTree>
    <p:extLst>
      <p:ext uri="{BB962C8B-B14F-4D97-AF65-F5344CB8AC3E}">
        <p14:creationId xmlns:p14="http://schemas.microsoft.com/office/powerpoint/2010/main" val="6748766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tretch>
            <a:fillRect/>
          </a:stretch>
        </p:blipFill>
        <p:spPr>
          <a:xfrm>
            <a:off x="1887501" y="0"/>
            <a:ext cx="5368998" cy="5143500"/>
          </a:xfrm>
          <a:prstGeom prst="rect">
            <a:avLst/>
          </a:prstGeom>
        </p:spPr>
      </p:pic>
      <p:sp>
        <p:nvSpPr>
          <p:cNvPr id="10" name="Rectangle 9"/>
          <p:cNvSpPr/>
          <p:nvPr/>
        </p:nvSpPr>
        <p:spPr>
          <a:xfrm>
            <a:off x="0" y="1"/>
            <a:ext cx="9144000" cy="5143502"/>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dirty="0">
              <a:solidFill>
                <a:prstClr val="white"/>
              </a:solidFill>
              <a:ea typeface="儷黑 Pro"/>
              <a:cs typeface="儷黑 Pro"/>
            </a:endParaRPr>
          </a:p>
        </p:txBody>
      </p:sp>
      <p:grpSp>
        <p:nvGrpSpPr>
          <p:cNvPr id="36" name="Group 35"/>
          <p:cNvGrpSpPr/>
          <p:nvPr/>
        </p:nvGrpSpPr>
        <p:grpSpPr>
          <a:xfrm>
            <a:off x="484265" y="4212926"/>
            <a:ext cx="4214570" cy="428323"/>
            <a:chOff x="3290915" y="5749007"/>
            <a:chExt cx="5619427" cy="571097"/>
          </a:xfrm>
        </p:grpSpPr>
        <p:sp>
          <p:nvSpPr>
            <p:cNvPr id="26" name="Round Same Side Corner Rectangle 25"/>
            <p:cNvSpPr/>
            <p:nvPr/>
          </p:nvSpPr>
          <p:spPr>
            <a:xfrm rot="16200000">
              <a:off x="4903725" y="4141913"/>
              <a:ext cx="565381" cy="3791002"/>
            </a:xfrm>
            <a:prstGeom prst="round2SameRect">
              <a:avLst/>
            </a:prstGeom>
            <a:solidFill>
              <a:srgbClr val="E91D2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211926" defTabSz="685783"/>
              <a:r>
                <a:rPr lang="zh-TW" altLang="en-US" sz="1200" dirty="0" smtClean="0">
                  <a:solidFill>
                    <a:prstClr val="white"/>
                  </a:solidFill>
                  <a:ea typeface="儷黑 Pro"/>
                  <a:cs typeface="儷黑 Pro"/>
                </a:rPr>
                <a:t>每年的開支</a:t>
              </a:r>
              <a:endParaRPr lang="en-US" sz="1200" dirty="0">
                <a:solidFill>
                  <a:prstClr val="white"/>
                </a:solidFill>
                <a:ea typeface="儷黑 Pro"/>
                <a:cs typeface="儷黑 Pro"/>
              </a:endParaRPr>
            </a:p>
          </p:txBody>
        </p:sp>
        <p:sp>
          <p:nvSpPr>
            <p:cNvPr id="27" name="Round Same Side Corner Rectangle 26"/>
            <p:cNvSpPr/>
            <p:nvPr/>
          </p:nvSpPr>
          <p:spPr>
            <a:xfrm rot="5400000">
              <a:off x="7713436" y="5117485"/>
              <a:ext cx="565383" cy="1828428"/>
            </a:xfrm>
            <a:prstGeom prst="round2SameRect">
              <a:avLst/>
            </a:prstGeom>
            <a:solidFill>
              <a:srgbClr val="EE382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783"/>
              <a:r>
                <a:rPr lang="en-US" sz="1200" dirty="0" smtClean="0">
                  <a:solidFill>
                    <a:prstClr val="white"/>
                  </a:solidFill>
                  <a:ea typeface="儷黑 Pro"/>
                  <a:cs typeface="儷黑 Pro"/>
                </a:rPr>
                <a:t>$48,323</a:t>
              </a:r>
              <a:endParaRPr lang="en-US" sz="1200" dirty="0">
                <a:solidFill>
                  <a:prstClr val="white"/>
                </a:solidFill>
                <a:ea typeface="儷黑 Pro"/>
                <a:cs typeface="儷黑 Pro"/>
              </a:endParaRPr>
            </a:p>
          </p:txBody>
        </p:sp>
        <p:sp>
          <p:nvSpPr>
            <p:cNvPr id="28" name="Isosceles Triangle 27"/>
            <p:cNvSpPr/>
            <p:nvPr/>
          </p:nvSpPr>
          <p:spPr>
            <a:xfrm rot="5400000">
              <a:off x="7077438" y="5969257"/>
              <a:ext cx="145271" cy="136315"/>
            </a:xfrm>
            <a:prstGeom prst="triangle">
              <a:avLst/>
            </a:prstGeom>
            <a:solidFill>
              <a:srgbClr val="E91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a:solidFill>
                  <a:prstClr val="white"/>
                </a:solidFill>
                <a:ea typeface="儷黑 Pro"/>
                <a:cs typeface="儷黑 Pro"/>
              </a:endParaRPr>
            </a:p>
          </p:txBody>
        </p:sp>
      </p:grpSp>
      <p:grpSp>
        <p:nvGrpSpPr>
          <p:cNvPr id="2" name="Group 1"/>
          <p:cNvGrpSpPr/>
          <p:nvPr/>
        </p:nvGrpSpPr>
        <p:grpSpPr>
          <a:xfrm>
            <a:off x="473097" y="1692217"/>
            <a:ext cx="4225738" cy="1272103"/>
            <a:chOff x="3276025" y="2322717"/>
            <a:chExt cx="5634317" cy="1696137"/>
          </a:xfrm>
        </p:grpSpPr>
        <p:sp>
          <p:nvSpPr>
            <p:cNvPr id="17" name="Round Single Corner Rectangle 16"/>
            <p:cNvSpPr/>
            <p:nvPr/>
          </p:nvSpPr>
          <p:spPr>
            <a:xfrm flipH="1" flipV="1">
              <a:off x="3276025" y="3453474"/>
              <a:ext cx="3805891" cy="565380"/>
            </a:xfrm>
            <a:prstGeom prst="round1Rect">
              <a:avLst/>
            </a:prstGeom>
            <a:solidFill>
              <a:srgbClr val="283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926" defTabSz="685783"/>
              <a:endParaRPr lang="en-US" sz="1200" dirty="0">
                <a:solidFill>
                  <a:prstClr val="white"/>
                </a:solidFill>
                <a:ea typeface="儷黑 Pro"/>
                <a:cs typeface="儷黑 Pro"/>
              </a:endParaRPr>
            </a:p>
          </p:txBody>
        </p:sp>
        <p:grpSp>
          <p:nvGrpSpPr>
            <p:cNvPr id="39" name="Group 38"/>
            <p:cNvGrpSpPr/>
            <p:nvPr/>
          </p:nvGrpSpPr>
          <p:grpSpPr>
            <a:xfrm>
              <a:off x="3276025" y="2322717"/>
              <a:ext cx="5634317" cy="1696137"/>
              <a:chOff x="3276025" y="2322717"/>
              <a:chExt cx="5634317" cy="1696137"/>
            </a:xfrm>
          </p:grpSpPr>
          <p:sp>
            <p:nvSpPr>
              <p:cNvPr id="11" name="Round Single Corner Rectangle 10"/>
              <p:cNvSpPr/>
              <p:nvPr/>
            </p:nvSpPr>
            <p:spPr>
              <a:xfrm flipH="1">
                <a:off x="3276025" y="2322717"/>
                <a:ext cx="3805891" cy="565380"/>
              </a:xfrm>
              <a:prstGeom prst="round1Rect">
                <a:avLst/>
              </a:prstGeom>
              <a:solidFill>
                <a:srgbClr val="095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926" defTabSz="685783"/>
                <a:r>
                  <a:rPr lang="zh-TW" altLang="en-US" sz="1200" dirty="0" smtClean="0">
                    <a:solidFill>
                      <a:prstClr val="white"/>
                    </a:solidFill>
                    <a:ea typeface="儷黑 Pro"/>
                    <a:cs typeface="儷黑 Pro"/>
                  </a:rPr>
                  <a:t>你每年收入</a:t>
                </a:r>
                <a:r>
                  <a:rPr lang="en-US" sz="1200" dirty="0" smtClean="0">
                    <a:solidFill>
                      <a:prstClr val="white"/>
                    </a:solidFill>
                    <a:ea typeface="儷黑 Pro"/>
                    <a:cs typeface="儷黑 Pro"/>
                  </a:rPr>
                  <a:t>Your </a:t>
                </a:r>
                <a:r>
                  <a:rPr lang="en-US" sz="1200" dirty="0">
                    <a:solidFill>
                      <a:prstClr val="white"/>
                    </a:solidFill>
                    <a:ea typeface="儷黑 Pro"/>
                    <a:cs typeface="儷黑 Pro"/>
                  </a:rPr>
                  <a:t>Annual Income</a:t>
                </a:r>
              </a:p>
            </p:txBody>
          </p:sp>
          <p:sp>
            <p:nvSpPr>
              <p:cNvPr id="12" name="Round Single Corner Rectangle 11"/>
              <p:cNvSpPr/>
              <p:nvPr/>
            </p:nvSpPr>
            <p:spPr>
              <a:xfrm>
                <a:off x="7081915" y="2322717"/>
                <a:ext cx="1828427" cy="565380"/>
              </a:xfrm>
              <a:prstGeom prst="round1Rect">
                <a:avLst/>
              </a:prstGeom>
              <a:solidFill>
                <a:srgbClr val="169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1200" dirty="0" smtClean="0">
                    <a:solidFill>
                      <a:prstClr val="white"/>
                    </a:solidFill>
                    <a:ea typeface="儷黑 Pro"/>
                    <a:cs typeface="儷黑 Pro"/>
                  </a:rPr>
                  <a:t>$828,400</a:t>
                </a:r>
                <a:endParaRPr lang="en-US" sz="1200" dirty="0">
                  <a:solidFill>
                    <a:prstClr val="white"/>
                  </a:solidFill>
                  <a:ea typeface="儷黑 Pro"/>
                  <a:cs typeface="儷黑 Pro"/>
                </a:endParaRPr>
              </a:p>
            </p:txBody>
          </p:sp>
          <p:sp>
            <p:nvSpPr>
              <p:cNvPr id="13" name="Isosceles Triangle 12"/>
              <p:cNvSpPr/>
              <p:nvPr/>
            </p:nvSpPr>
            <p:spPr>
              <a:xfrm rot="5400000">
                <a:off x="7077438" y="2537249"/>
                <a:ext cx="145271" cy="136315"/>
              </a:xfrm>
              <a:prstGeom prst="triangle">
                <a:avLst/>
              </a:prstGeom>
              <a:solidFill>
                <a:srgbClr val="095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a:solidFill>
                    <a:prstClr val="white"/>
                  </a:solidFill>
                  <a:ea typeface="儷黑 Pro"/>
                  <a:cs typeface="儷黑 Pro"/>
                </a:endParaRPr>
              </a:p>
            </p:txBody>
          </p:sp>
          <p:sp>
            <p:nvSpPr>
              <p:cNvPr id="14" name="Rectangle 13"/>
              <p:cNvSpPr/>
              <p:nvPr/>
            </p:nvSpPr>
            <p:spPr>
              <a:xfrm>
                <a:off x="3276025" y="2888096"/>
                <a:ext cx="3805891" cy="565380"/>
              </a:xfrm>
              <a:prstGeom prst="rect">
                <a:avLst/>
              </a:prstGeom>
              <a:solidFill>
                <a:srgbClr val="127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926" defTabSz="685783"/>
                <a:r>
                  <a:rPr lang="zh-TW" altLang="en-US" sz="1200" dirty="0" smtClean="0">
                    <a:solidFill>
                      <a:prstClr val="white"/>
                    </a:solidFill>
                    <a:ea typeface="儷黑 Pro"/>
                    <a:cs typeface="儷黑 Pro"/>
                  </a:rPr>
                  <a:t>每週工時</a:t>
                </a:r>
                <a:r>
                  <a:rPr lang="en-US" sz="1200" dirty="0" smtClean="0">
                    <a:solidFill>
                      <a:prstClr val="white"/>
                    </a:solidFill>
                    <a:ea typeface="儷黑 Pro"/>
                    <a:cs typeface="儷黑 Pro"/>
                  </a:rPr>
                  <a:t>Hours </a:t>
                </a:r>
                <a:r>
                  <a:rPr lang="en-US" sz="1200" dirty="0">
                    <a:solidFill>
                      <a:prstClr val="white"/>
                    </a:solidFill>
                    <a:ea typeface="儷黑 Pro"/>
                    <a:cs typeface="儷黑 Pro"/>
                  </a:rPr>
                  <a:t>Worked Per Week</a:t>
                </a:r>
              </a:p>
            </p:txBody>
          </p:sp>
          <p:sp>
            <p:nvSpPr>
              <p:cNvPr id="15" name="Rectangle 14"/>
              <p:cNvSpPr/>
              <p:nvPr/>
            </p:nvSpPr>
            <p:spPr>
              <a:xfrm>
                <a:off x="7081915" y="2888096"/>
                <a:ext cx="1828427" cy="565380"/>
              </a:xfrm>
              <a:prstGeom prst="rect">
                <a:avLst/>
              </a:prstGeom>
              <a:solidFill>
                <a:srgbClr val="10A0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1200" dirty="0" smtClean="0">
                    <a:solidFill>
                      <a:prstClr val="white"/>
                    </a:solidFill>
                    <a:ea typeface="儷黑 Pro"/>
                    <a:cs typeface="儷黑 Pro"/>
                  </a:rPr>
                  <a:t>40</a:t>
                </a:r>
                <a:endParaRPr lang="en-US" sz="1200" dirty="0">
                  <a:solidFill>
                    <a:prstClr val="white"/>
                  </a:solidFill>
                  <a:ea typeface="儷黑 Pro"/>
                  <a:cs typeface="儷黑 Pro"/>
                </a:endParaRPr>
              </a:p>
            </p:txBody>
          </p:sp>
          <p:sp>
            <p:nvSpPr>
              <p:cNvPr id="16" name="Isosceles Triangle 15"/>
              <p:cNvSpPr/>
              <p:nvPr/>
            </p:nvSpPr>
            <p:spPr>
              <a:xfrm rot="5400000">
                <a:off x="7077438" y="3102627"/>
                <a:ext cx="145271" cy="136315"/>
              </a:xfrm>
              <a:prstGeom prst="triangle">
                <a:avLst/>
              </a:prstGeom>
              <a:solidFill>
                <a:srgbClr val="127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a:solidFill>
                    <a:prstClr val="white"/>
                  </a:solidFill>
                  <a:ea typeface="儷黑 Pro"/>
                  <a:cs typeface="儷黑 Pro"/>
                </a:endParaRPr>
              </a:p>
            </p:txBody>
          </p:sp>
          <p:sp>
            <p:nvSpPr>
              <p:cNvPr id="18" name="Round Single Corner Rectangle 17"/>
              <p:cNvSpPr/>
              <p:nvPr/>
            </p:nvSpPr>
            <p:spPr>
              <a:xfrm flipV="1">
                <a:off x="7081915" y="3453474"/>
                <a:ext cx="1828427" cy="565380"/>
              </a:xfrm>
              <a:prstGeom prst="round1Rect">
                <a:avLst/>
              </a:prstGeom>
              <a:solidFill>
                <a:srgbClr val="095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dirty="0">
                  <a:solidFill>
                    <a:prstClr val="white"/>
                  </a:solidFill>
                  <a:ea typeface="儷黑 Pro"/>
                  <a:cs typeface="儷黑 Pro"/>
                </a:endParaRPr>
              </a:p>
            </p:txBody>
          </p:sp>
          <p:sp>
            <p:nvSpPr>
              <p:cNvPr id="19" name="Isosceles Triangle 18"/>
              <p:cNvSpPr/>
              <p:nvPr/>
            </p:nvSpPr>
            <p:spPr>
              <a:xfrm rot="5400000">
                <a:off x="7077438" y="3668006"/>
                <a:ext cx="145271" cy="136315"/>
              </a:xfrm>
              <a:prstGeom prst="triangle">
                <a:avLst/>
              </a:prstGeom>
              <a:solidFill>
                <a:srgbClr val="283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a:solidFill>
                    <a:prstClr val="white"/>
                  </a:solidFill>
                  <a:ea typeface="儷黑 Pro"/>
                  <a:cs typeface="儷黑 Pro"/>
                </a:endParaRPr>
              </a:p>
            </p:txBody>
          </p:sp>
          <p:sp>
            <p:nvSpPr>
              <p:cNvPr id="4" name="Rectangle 3"/>
              <p:cNvSpPr/>
              <p:nvPr/>
            </p:nvSpPr>
            <p:spPr>
              <a:xfrm>
                <a:off x="7535134" y="3566887"/>
                <a:ext cx="921987" cy="369332"/>
              </a:xfrm>
              <a:prstGeom prst="rect">
                <a:avLst/>
              </a:prstGeom>
            </p:spPr>
            <p:txBody>
              <a:bodyPr wrap="none">
                <a:spAutoFit/>
              </a:bodyPr>
              <a:lstStyle/>
              <a:p>
                <a:pPr algn="ctr" defTabSz="685783"/>
                <a:r>
                  <a:rPr lang="en-US" sz="1200" dirty="0" smtClean="0">
                    <a:solidFill>
                      <a:prstClr val="white"/>
                    </a:solidFill>
                    <a:ea typeface="儷黑 Pro"/>
                    <a:cs typeface="儷黑 Pro"/>
                  </a:rPr>
                  <a:t>$398.27</a:t>
                </a:r>
                <a:endParaRPr lang="en-US" sz="1200" dirty="0">
                  <a:solidFill>
                    <a:prstClr val="white"/>
                  </a:solidFill>
                  <a:ea typeface="儷黑 Pro"/>
                  <a:cs typeface="儷黑 Pro"/>
                </a:endParaRPr>
              </a:p>
            </p:txBody>
          </p:sp>
          <p:sp>
            <p:nvSpPr>
              <p:cNvPr id="29" name="Rectangle 28"/>
              <p:cNvSpPr/>
              <p:nvPr/>
            </p:nvSpPr>
            <p:spPr>
              <a:xfrm>
                <a:off x="3276025" y="3566887"/>
                <a:ext cx="3554017" cy="369332"/>
              </a:xfrm>
              <a:prstGeom prst="rect">
                <a:avLst/>
              </a:prstGeom>
            </p:spPr>
            <p:txBody>
              <a:bodyPr wrap="none">
                <a:spAutoFit/>
              </a:bodyPr>
              <a:lstStyle/>
              <a:p>
                <a:pPr marL="211926" defTabSz="685783"/>
                <a:r>
                  <a:rPr lang="zh-TW" altLang="en-US" sz="1200" dirty="0" smtClean="0">
                    <a:solidFill>
                      <a:prstClr val="white"/>
                    </a:solidFill>
                    <a:ea typeface="儷黑 Pro"/>
                    <a:cs typeface="儷黑 Pro"/>
                  </a:rPr>
                  <a:t>時薪</a:t>
                </a:r>
                <a:r>
                  <a:rPr lang="en-US" sz="1200" dirty="0" smtClean="0">
                    <a:solidFill>
                      <a:prstClr val="white"/>
                    </a:solidFill>
                    <a:ea typeface="儷黑 Pro"/>
                    <a:cs typeface="儷黑 Pro"/>
                  </a:rPr>
                  <a:t>What </a:t>
                </a:r>
                <a:r>
                  <a:rPr lang="en-US" sz="1200" dirty="0">
                    <a:solidFill>
                      <a:prstClr val="white"/>
                    </a:solidFill>
                    <a:ea typeface="儷黑 Pro"/>
                    <a:cs typeface="儷黑 Pro"/>
                  </a:rPr>
                  <a:t>Your Time is Worth Per Hour</a:t>
                </a:r>
              </a:p>
            </p:txBody>
          </p:sp>
        </p:grpSp>
      </p:grpSp>
      <p:grpSp>
        <p:nvGrpSpPr>
          <p:cNvPr id="38" name="Group 37"/>
          <p:cNvGrpSpPr/>
          <p:nvPr/>
        </p:nvGrpSpPr>
        <p:grpSpPr>
          <a:xfrm>
            <a:off x="228538" y="3070650"/>
            <a:ext cx="4470297" cy="1055799"/>
            <a:chOff x="2949954" y="4104948"/>
            <a:chExt cx="5960388" cy="1407732"/>
          </a:xfrm>
        </p:grpSpPr>
        <p:grpSp>
          <p:nvGrpSpPr>
            <p:cNvPr id="37" name="Group 36"/>
            <p:cNvGrpSpPr/>
            <p:nvPr/>
          </p:nvGrpSpPr>
          <p:grpSpPr>
            <a:xfrm>
              <a:off x="3276025" y="4104948"/>
              <a:ext cx="5634317" cy="1407732"/>
              <a:chOff x="3276025" y="4078054"/>
              <a:chExt cx="5634317" cy="1407732"/>
            </a:xfrm>
          </p:grpSpPr>
          <p:sp>
            <p:nvSpPr>
              <p:cNvPr id="20" name="Round Single Corner Rectangle 19"/>
              <p:cNvSpPr/>
              <p:nvPr/>
            </p:nvSpPr>
            <p:spPr>
              <a:xfrm flipH="1">
                <a:off x="3290200" y="4078054"/>
                <a:ext cx="3805893" cy="842355"/>
              </a:xfrm>
              <a:prstGeom prst="round1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926" defTabSz="685783"/>
                <a:r>
                  <a:rPr lang="zh-TW" altLang="en-US" sz="1200" dirty="0" smtClean="0">
                    <a:solidFill>
                      <a:prstClr val="black">
                        <a:lumMod val="85000"/>
                        <a:lumOff val="15000"/>
                      </a:prstClr>
                    </a:solidFill>
                    <a:ea typeface="儷黑 Pro"/>
                    <a:cs typeface="儷黑 Pro"/>
                  </a:rPr>
                  <a:t>每星期你到商店購物的次數</a:t>
                </a:r>
                <a:endParaRPr lang="en-US" altLang="zh-TW" sz="1200" dirty="0">
                  <a:solidFill>
                    <a:prstClr val="black">
                      <a:lumMod val="85000"/>
                      <a:lumOff val="15000"/>
                    </a:prstClr>
                  </a:solidFill>
                  <a:ea typeface="儷黑 Pro"/>
                  <a:cs typeface="儷黑 Pro"/>
                </a:endParaRPr>
              </a:p>
              <a:p>
                <a:pPr marL="211926" defTabSz="685783"/>
                <a:r>
                  <a:rPr lang="en-US" sz="1200" dirty="0" smtClean="0">
                    <a:solidFill>
                      <a:prstClr val="black">
                        <a:lumMod val="85000"/>
                        <a:lumOff val="15000"/>
                      </a:prstClr>
                    </a:solidFill>
                    <a:ea typeface="儷黑 Pro"/>
                    <a:cs typeface="儷黑 Pro"/>
                  </a:rPr>
                  <a:t>Number </a:t>
                </a:r>
                <a:r>
                  <a:rPr lang="en-US" sz="1200" dirty="0">
                    <a:solidFill>
                      <a:prstClr val="black">
                        <a:lumMod val="85000"/>
                        <a:lumOff val="15000"/>
                      </a:prstClr>
                    </a:solidFill>
                    <a:ea typeface="儷黑 Pro"/>
                    <a:cs typeface="儷黑 Pro"/>
                  </a:rPr>
                  <a:t>of Times Per Week You Take a Trip to a Store</a:t>
                </a:r>
              </a:p>
            </p:txBody>
          </p:sp>
          <p:sp>
            <p:nvSpPr>
              <p:cNvPr id="21" name="Round Single Corner Rectangle 20"/>
              <p:cNvSpPr/>
              <p:nvPr/>
            </p:nvSpPr>
            <p:spPr>
              <a:xfrm>
                <a:off x="7081916" y="4078054"/>
                <a:ext cx="1828426" cy="842353"/>
              </a:xfrm>
              <a:prstGeom prst="round1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1200" dirty="0">
                    <a:solidFill>
                      <a:prstClr val="black">
                        <a:lumMod val="85000"/>
                        <a:lumOff val="15000"/>
                      </a:prstClr>
                    </a:solidFill>
                    <a:ea typeface="儷黑 Pro"/>
                    <a:cs typeface="儷黑 Pro"/>
                  </a:rPr>
                  <a:t>4</a:t>
                </a:r>
              </a:p>
            </p:txBody>
          </p:sp>
          <p:sp>
            <p:nvSpPr>
              <p:cNvPr id="22" name="Isosceles Triangle 21"/>
              <p:cNvSpPr/>
              <p:nvPr/>
            </p:nvSpPr>
            <p:spPr>
              <a:xfrm rot="5400000">
                <a:off x="7077438" y="4569560"/>
                <a:ext cx="145271" cy="136315"/>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a:solidFill>
                    <a:prstClr val="white"/>
                  </a:solidFill>
                  <a:ea typeface="儷黑 Pro"/>
                  <a:cs typeface="儷黑 Pro"/>
                </a:endParaRPr>
              </a:p>
            </p:txBody>
          </p:sp>
          <p:sp>
            <p:nvSpPr>
              <p:cNvPr id="23" name="Round Single Corner Rectangle 22"/>
              <p:cNvSpPr/>
              <p:nvPr/>
            </p:nvSpPr>
            <p:spPr>
              <a:xfrm flipH="1" flipV="1">
                <a:off x="3276025" y="4920406"/>
                <a:ext cx="3805891" cy="565380"/>
              </a:xfrm>
              <a:prstGeom prst="round1Rect">
                <a:avLst/>
              </a:prstGeom>
              <a:solidFill>
                <a:srgbClr val="E86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926" defTabSz="685783"/>
                <a:endParaRPr lang="en-US" sz="1200" dirty="0">
                  <a:solidFill>
                    <a:prstClr val="black">
                      <a:lumMod val="85000"/>
                      <a:lumOff val="15000"/>
                    </a:prstClr>
                  </a:solidFill>
                  <a:ea typeface="儷黑 Pro"/>
                  <a:cs typeface="儷黑 Pro"/>
                </a:endParaRPr>
              </a:p>
            </p:txBody>
          </p:sp>
          <p:sp>
            <p:nvSpPr>
              <p:cNvPr id="24" name="Round Single Corner Rectangle 23"/>
              <p:cNvSpPr/>
              <p:nvPr/>
            </p:nvSpPr>
            <p:spPr>
              <a:xfrm flipV="1">
                <a:off x="7081915" y="4920406"/>
                <a:ext cx="1828427" cy="565380"/>
              </a:xfrm>
              <a:prstGeom prst="round1Rect">
                <a:avLst/>
              </a:prstGeom>
              <a:solidFill>
                <a:srgbClr val="F79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dirty="0">
                  <a:solidFill>
                    <a:prstClr val="black">
                      <a:lumMod val="85000"/>
                      <a:lumOff val="15000"/>
                    </a:prstClr>
                  </a:solidFill>
                  <a:ea typeface="儷黑 Pro"/>
                  <a:cs typeface="儷黑 Pro"/>
                </a:endParaRPr>
              </a:p>
            </p:txBody>
          </p:sp>
          <p:sp>
            <p:nvSpPr>
              <p:cNvPr id="25" name="Isosceles Triangle 24"/>
              <p:cNvSpPr/>
              <p:nvPr/>
            </p:nvSpPr>
            <p:spPr>
              <a:xfrm rot="5400000">
                <a:off x="7077438" y="5134939"/>
                <a:ext cx="145271" cy="136315"/>
              </a:xfrm>
              <a:prstGeom prst="triangle">
                <a:avLst/>
              </a:prstGeom>
              <a:solidFill>
                <a:srgbClr val="E86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a:solidFill>
                    <a:prstClr val="white"/>
                  </a:solidFill>
                  <a:ea typeface="儷黑 Pro"/>
                  <a:cs typeface="儷黑 Pro"/>
                </a:endParaRPr>
              </a:p>
            </p:txBody>
          </p:sp>
        </p:grpSp>
        <p:sp>
          <p:nvSpPr>
            <p:cNvPr id="31" name="Rectangle 30"/>
            <p:cNvSpPr/>
            <p:nvPr/>
          </p:nvSpPr>
          <p:spPr>
            <a:xfrm>
              <a:off x="7799599" y="5077363"/>
              <a:ext cx="454210" cy="369332"/>
            </a:xfrm>
            <a:prstGeom prst="rect">
              <a:avLst/>
            </a:prstGeom>
          </p:spPr>
          <p:txBody>
            <a:bodyPr wrap="none">
              <a:spAutoFit/>
            </a:bodyPr>
            <a:lstStyle/>
            <a:p>
              <a:pPr defTabSz="685783"/>
              <a:r>
                <a:rPr lang="en-US" sz="1200" dirty="0" smtClean="0">
                  <a:solidFill>
                    <a:prstClr val="black">
                      <a:lumMod val="85000"/>
                      <a:lumOff val="15000"/>
                    </a:prstClr>
                  </a:solidFill>
                  <a:ea typeface="儷黑 Pro"/>
                  <a:cs typeface="儷黑 Pro"/>
                </a:rPr>
                <a:t>35</a:t>
              </a:r>
              <a:endParaRPr lang="en-US" sz="1200" dirty="0">
                <a:solidFill>
                  <a:prstClr val="black">
                    <a:lumMod val="85000"/>
                    <a:lumOff val="15000"/>
                  </a:prstClr>
                </a:solidFill>
                <a:ea typeface="儷黑 Pro"/>
                <a:cs typeface="儷黑 Pro"/>
              </a:endParaRPr>
            </a:p>
          </p:txBody>
        </p:sp>
        <p:sp>
          <p:nvSpPr>
            <p:cNvPr id="32" name="Rectangle 31"/>
            <p:cNvSpPr/>
            <p:nvPr/>
          </p:nvSpPr>
          <p:spPr>
            <a:xfrm>
              <a:off x="2949954" y="5077363"/>
              <a:ext cx="3927212" cy="369332"/>
            </a:xfrm>
            <a:prstGeom prst="rect">
              <a:avLst/>
            </a:prstGeom>
          </p:spPr>
          <p:txBody>
            <a:bodyPr wrap="none">
              <a:spAutoFit/>
            </a:bodyPr>
            <a:lstStyle/>
            <a:p>
              <a:pPr marL="211926" defTabSz="685783"/>
              <a:r>
                <a:rPr lang="zh-TW" altLang="en-US" sz="1200" dirty="0" smtClean="0">
                  <a:solidFill>
                    <a:prstClr val="black">
                      <a:lumMod val="85000"/>
                      <a:lumOff val="15000"/>
                    </a:prstClr>
                  </a:solidFill>
                  <a:ea typeface="儷黑 Pro"/>
                  <a:cs typeface="儷黑 Pro"/>
                </a:rPr>
                <a:t>每次所需時間</a:t>
              </a:r>
              <a:r>
                <a:rPr lang="en-US" altLang="zh-TW" sz="1200" dirty="0" smtClean="0">
                  <a:solidFill>
                    <a:prstClr val="black">
                      <a:lumMod val="85000"/>
                      <a:lumOff val="15000"/>
                    </a:prstClr>
                  </a:solidFill>
                  <a:ea typeface="儷黑 Pro"/>
                  <a:cs typeface="儷黑 Pro"/>
                </a:rPr>
                <a:t>(</a:t>
              </a:r>
              <a:r>
                <a:rPr lang="zh-TW" altLang="en-US" sz="1200" dirty="0" smtClean="0">
                  <a:solidFill>
                    <a:prstClr val="black">
                      <a:lumMod val="85000"/>
                      <a:lumOff val="15000"/>
                    </a:prstClr>
                  </a:solidFill>
                  <a:ea typeface="儷黑 Pro"/>
                  <a:cs typeface="儷黑 Pro"/>
                </a:rPr>
                <a:t>分鐘</a:t>
              </a:r>
              <a:r>
                <a:rPr lang="en-US" altLang="zh-TW" sz="1200" dirty="0" smtClean="0">
                  <a:solidFill>
                    <a:prstClr val="black">
                      <a:lumMod val="85000"/>
                      <a:lumOff val="15000"/>
                    </a:prstClr>
                  </a:solidFill>
                  <a:ea typeface="儷黑 Pro"/>
                  <a:cs typeface="儷黑 Pro"/>
                </a:rPr>
                <a:t>)</a:t>
              </a:r>
              <a:r>
                <a:rPr lang="en-US" sz="1200" dirty="0" smtClean="0">
                  <a:solidFill>
                    <a:prstClr val="black">
                      <a:lumMod val="85000"/>
                      <a:lumOff val="15000"/>
                    </a:prstClr>
                  </a:solidFill>
                  <a:ea typeface="儷黑 Pro"/>
                  <a:cs typeface="儷黑 Pro"/>
                </a:rPr>
                <a:t>Minutes </a:t>
              </a:r>
              <a:r>
                <a:rPr lang="en-US" sz="1200" dirty="0">
                  <a:solidFill>
                    <a:prstClr val="black">
                      <a:lumMod val="85000"/>
                      <a:lumOff val="15000"/>
                    </a:prstClr>
                  </a:solidFill>
                  <a:ea typeface="儷黑 Pro"/>
                  <a:cs typeface="儷黑 Pro"/>
                </a:rPr>
                <a:t>Spent Per Trip</a:t>
              </a:r>
            </a:p>
          </p:txBody>
        </p:sp>
      </p:grpSp>
      <p:sp>
        <p:nvSpPr>
          <p:cNvPr id="35" name="Shape 1632"/>
          <p:cNvSpPr/>
          <p:nvPr/>
        </p:nvSpPr>
        <p:spPr>
          <a:xfrm>
            <a:off x="484264" y="1355412"/>
            <a:ext cx="5337318" cy="374459"/>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p>
            <a:pPr algn="just" defTabSz="685783">
              <a:lnSpc>
                <a:spcPct val="150000"/>
              </a:lnSpc>
              <a:buSzPct val="100000"/>
            </a:pPr>
            <a:r>
              <a:rPr lang="zh-TW" altLang="en-US" sz="1400" b="1" dirty="0" smtClean="0">
                <a:solidFill>
                  <a:prstClr val="white"/>
                </a:solidFill>
                <a:ea typeface="儷黑 Pro"/>
                <a:cs typeface="儷黑 Pro"/>
                <a:sym typeface="Century Gothic"/>
              </a:rPr>
              <a:t>你的時間就是金錢</a:t>
            </a:r>
            <a:r>
              <a:rPr lang="en-US" sz="1400" b="1" dirty="0" smtClean="0">
                <a:solidFill>
                  <a:prstClr val="white"/>
                </a:solidFill>
                <a:ea typeface="儷黑 Pro"/>
                <a:cs typeface="儷黑 Pro"/>
                <a:sym typeface="Century Gothic"/>
              </a:rPr>
              <a:t>Your </a:t>
            </a:r>
            <a:r>
              <a:rPr lang="en-US" sz="1400" b="1" dirty="0">
                <a:solidFill>
                  <a:prstClr val="white"/>
                </a:solidFill>
                <a:ea typeface="儷黑 Pro"/>
                <a:cs typeface="儷黑 Pro"/>
                <a:sym typeface="Century Gothic"/>
              </a:rPr>
              <a:t>Time is Worth Money</a:t>
            </a:r>
          </a:p>
        </p:txBody>
      </p:sp>
      <p:sp>
        <p:nvSpPr>
          <p:cNvPr id="40" name="Shape 1632"/>
          <p:cNvSpPr/>
          <p:nvPr/>
        </p:nvSpPr>
        <p:spPr>
          <a:xfrm>
            <a:off x="4995751" y="1940081"/>
            <a:ext cx="3894944" cy="2408350"/>
          </a:xfrm>
          <a:prstGeom prst="rect">
            <a:avLst/>
          </a:prstGeom>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p>
            <a:pPr algn="ctr" defTabSz="685783">
              <a:buSzPct val="100000"/>
            </a:pPr>
            <a:r>
              <a:rPr lang="zh-TW" altLang="en-US" sz="2800" dirty="0" smtClean="0">
                <a:solidFill>
                  <a:prstClr val="white"/>
                </a:solidFill>
                <a:ea typeface="儷黑 Pro"/>
                <a:cs typeface="儷黑 Pro"/>
                <a:sym typeface="Century Gothic"/>
              </a:rPr>
              <a:t>你的時間寶貴嗎</a:t>
            </a:r>
            <a:r>
              <a:rPr lang="en-US" altLang="zh-TW" sz="2800" dirty="0" smtClean="0">
                <a:solidFill>
                  <a:prstClr val="white"/>
                </a:solidFill>
                <a:ea typeface="儷黑 Pro"/>
                <a:cs typeface="儷黑 Pro"/>
                <a:sym typeface="Century Gothic"/>
              </a:rPr>
              <a:t>﹖</a:t>
            </a:r>
            <a:endParaRPr lang="en-US" sz="2800" dirty="0" smtClean="0">
              <a:solidFill>
                <a:prstClr val="white"/>
              </a:solidFill>
              <a:ea typeface="儷黑 Pro"/>
              <a:cs typeface="儷黑 Pro"/>
              <a:sym typeface="Century Gothic"/>
            </a:endParaRPr>
          </a:p>
          <a:p>
            <a:pPr algn="ctr" defTabSz="685783">
              <a:buSzPct val="100000"/>
            </a:pPr>
            <a:r>
              <a:rPr lang="en-US" sz="2800" dirty="0" smtClean="0">
                <a:solidFill>
                  <a:prstClr val="white"/>
                </a:solidFill>
                <a:ea typeface="儷黑 Pro"/>
                <a:cs typeface="儷黑 Pro"/>
                <a:sym typeface="Century Gothic"/>
              </a:rPr>
              <a:t>Was </a:t>
            </a:r>
            <a:r>
              <a:rPr lang="en-US" sz="2800" dirty="0">
                <a:solidFill>
                  <a:prstClr val="white"/>
                </a:solidFill>
                <a:ea typeface="儷黑 Pro"/>
                <a:cs typeface="儷黑 Pro"/>
                <a:sym typeface="Century Gothic"/>
              </a:rPr>
              <a:t>your trip worth it</a:t>
            </a:r>
            <a:r>
              <a:rPr lang="en-US" sz="2800" dirty="0" smtClean="0">
                <a:solidFill>
                  <a:prstClr val="white"/>
                </a:solidFill>
                <a:ea typeface="儷黑 Pro"/>
                <a:cs typeface="儷黑 Pro"/>
                <a:sym typeface="Century Gothic"/>
              </a:rPr>
              <a:t>?</a:t>
            </a:r>
          </a:p>
          <a:p>
            <a:pPr algn="ctr" defTabSz="685783">
              <a:buSzPct val="100000"/>
            </a:pPr>
            <a:r>
              <a:rPr lang="zh-TW" altLang="en-US" sz="4800" dirty="0" smtClean="0">
                <a:solidFill>
                  <a:prstClr val="white"/>
                </a:solidFill>
                <a:ea typeface="儷黑 Pro"/>
                <a:cs typeface="儷黑 Pro"/>
                <a:sym typeface="Century Gothic"/>
              </a:rPr>
              <a:t>對不對</a:t>
            </a:r>
            <a:r>
              <a:rPr lang="en-US" altLang="zh-TW" sz="4800" dirty="0" smtClean="0">
                <a:solidFill>
                  <a:prstClr val="white"/>
                </a:solidFill>
                <a:ea typeface="儷黑 Pro"/>
                <a:cs typeface="儷黑 Pro"/>
                <a:sym typeface="Century Gothic"/>
              </a:rPr>
              <a:t>﹖</a:t>
            </a:r>
            <a:endParaRPr lang="en-US" sz="4800" dirty="0" smtClean="0">
              <a:solidFill>
                <a:prstClr val="white"/>
              </a:solidFill>
              <a:ea typeface="儷黑 Pro"/>
              <a:cs typeface="儷黑 Pro"/>
              <a:sym typeface="Century Gothic"/>
            </a:endParaRPr>
          </a:p>
          <a:p>
            <a:pPr algn="ctr" defTabSz="685783">
              <a:buSzPct val="100000"/>
            </a:pPr>
            <a:r>
              <a:rPr lang="en-US" sz="4800" dirty="0" smtClean="0">
                <a:solidFill>
                  <a:prstClr val="white"/>
                </a:solidFill>
                <a:ea typeface="儷黑 Pro"/>
                <a:cs typeface="儷黑 Pro"/>
                <a:sym typeface="Century Gothic"/>
              </a:rPr>
              <a:t>Yes or No?</a:t>
            </a:r>
            <a:endParaRPr lang="en-US" sz="4800" dirty="0">
              <a:solidFill>
                <a:prstClr val="white"/>
              </a:solidFill>
              <a:ea typeface="儷黑 Pro"/>
              <a:cs typeface="儷黑 Pro"/>
              <a:sym typeface="Century Gothic"/>
            </a:endParaRPr>
          </a:p>
        </p:txBody>
      </p:sp>
      <p:grpSp>
        <p:nvGrpSpPr>
          <p:cNvPr id="41" name="Group 40"/>
          <p:cNvGrpSpPr/>
          <p:nvPr/>
        </p:nvGrpSpPr>
        <p:grpSpPr>
          <a:xfrm>
            <a:off x="2468187" y="537999"/>
            <a:ext cx="4389814" cy="997211"/>
            <a:chOff x="2486874" y="4193628"/>
            <a:chExt cx="7547862" cy="1741607"/>
          </a:xfrm>
        </p:grpSpPr>
        <p:sp>
          <p:nvSpPr>
            <p:cNvPr id="42" name="Oval 41"/>
            <p:cNvSpPr/>
            <p:nvPr/>
          </p:nvSpPr>
          <p:spPr>
            <a:xfrm>
              <a:off x="5369735" y="4193628"/>
              <a:ext cx="1463040" cy="1466193"/>
            </a:xfrm>
            <a:prstGeom prst="ellipse">
              <a:avLst/>
            </a:prstGeom>
            <a:gradFill flip="none" rotWithShape="1">
              <a:gsLst>
                <a:gs pos="0">
                  <a:srgbClr val="F7941D">
                    <a:shade val="30000"/>
                    <a:satMod val="115000"/>
                  </a:srgbClr>
                </a:gs>
                <a:gs pos="50000">
                  <a:srgbClr val="F7941D">
                    <a:shade val="67500"/>
                    <a:satMod val="115000"/>
                  </a:srgbClr>
                </a:gs>
                <a:gs pos="100000">
                  <a:srgbClr val="F7941D">
                    <a:shade val="100000"/>
                    <a:satMod val="115000"/>
                  </a:srgbClr>
                </a:gs>
              </a:gsLst>
              <a:lin ang="5400000" scaled="1"/>
              <a:tileRect/>
            </a:gra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0" dirty="0">
                  <a:solidFill>
                    <a:prstClr val="white"/>
                  </a:solidFill>
                  <a:ea typeface="儷黑 Pro"/>
                  <a:cs typeface="儷黑 Pro"/>
                </a:rPr>
                <a:t>=</a:t>
              </a:r>
            </a:p>
          </p:txBody>
        </p:sp>
        <p:sp>
          <p:nvSpPr>
            <p:cNvPr id="43" name="Rectangle 42"/>
            <p:cNvSpPr/>
            <p:nvPr/>
          </p:nvSpPr>
          <p:spPr>
            <a:xfrm>
              <a:off x="2486874" y="4295781"/>
              <a:ext cx="2877418" cy="1263184"/>
            </a:xfrm>
            <a:prstGeom prst="rect">
              <a:avLst/>
            </a:prstGeom>
          </p:spPr>
          <p:txBody>
            <a:bodyPr wrap="square">
              <a:spAutoFit/>
            </a:bodyPr>
            <a:lstStyle/>
            <a:p>
              <a:pPr algn="ctr" defTabSz="685783"/>
              <a:r>
                <a:rPr lang="zh-TW" altLang="en-US" sz="1400" cap="all" dirty="0" smtClean="0">
                  <a:solidFill>
                    <a:prstClr val="white"/>
                  </a:solidFill>
                  <a:ea typeface="儷黑 Pro"/>
                  <a:cs typeface="儷黑 Pro"/>
                </a:rPr>
                <a:t>節省的金錢</a:t>
              </a:r>
              <a:r>
                <a:rPr lang="en-US" sz="1400" cap="all" dirty="0" smtClean="0">
                  <a:solidFill>
                    <a:prstClr val="white"/>
                  </a:solidFill>
                  <a:ea typeface="儷黑 Pro"/>
                  <a:cs typeface="儷黑 Pro"/>
                </a:rPr>
                <a:t>Money </a:t>
              </a:r>
              <a:r>
                <a:rPr lang="en-US" sz="2700" cap="all" dirty="0" err="1">
                  <a:solidFill>
                    <a:prstClr val="white"/>
                  </a:solidFill>
                  <a:ea typeface="儷黑 Pro"/>
                  <a:cs typeface="儷黑 Pro"/>
                </a:rPr>
                <a:t>SavED</a:t>
              </a:r>
              <a:endParaRPr lang="en-US" sz="3600" cap="all" dirty="0">
                <a:solidFill>
                  <a:prstClr val="white"/>
                </a:solidFill>
                <a:ea typeface="儷黑 Pro"/>
                <a:cs typeface="儷黑 Pro"/>
              </a:endParaRPr>
            </a:p>
          </p:txBody>
        </p:sp>
        <p:sp>
          <p:nvSpPr>
            <p:cNvPr id="44" name="Rectangle 43"/>
            <p:cNvSpPr/>
            <p:nvPr/>
          </p:nvSpPr>
          <p:spPr>
            <a:xfrm>
              <a:off x="7078459" y="4295783"/>
              <a:ext cx="2956277" cy="1639452"/>
            </a:xfrm>
            <a:prstGeom prst="rect">
              <a:avLst/>
            </a:prstGeom>
          </p:spPr>
          <p:txBody>
            <a:bodyPr wrap="square">
              <a:spAutoFit/>
            </a:bodyPr>
            <a:lstStyle/>
            <a:p>
              <a:pPr algn="ctr" defTabSz="685783"/>
              <a:r>
                <a:rPr lang="zh-TW" altLang="en-US" sz="1400" cap="all" dirty="0" smtClean="0">
                  <a:solidFill>
                    <a:prstClr val="white"/>
                  </a:solidFill>
                  <a:ea typeface="儷黑 Pro"/>
                  <a:cs typeface="儷黑 Pro"/>
                </a:rPr>
                <a:t>賺到的金錢</a:t>
              </a:r>
              <a:endParaRPr lang="en-US" sz="1400" cap="all" dirty="0" smtClean="0">
                <a:solidFill>
                  <a:prstClr val="white"/>
                </a:solidFill>
                <a:ea typeface="儷黑 Pro"/>
                <a:cs typeface="儷黑 Pro"/>
              </a:endParaRPr>
            </a:p>
            <a:p>
              <a:pPr algn="ctr" defTabSz="685783"/>
              <a:r>
                <a:rPr lang="en-US" sz="1400" cap="all" dirty="0" smtClean="0">
                  <a:solidFill>
                    <a:prstClr val="white"/>
                  </a:solidFill>
                  <a:ea typeface="儷黑 Pro"/>
                  <a:cs typeface="儷黑 Pro"/>
                </a:rPr>
                <a:t>Money </a:t>
              </a:r>
              <a:r>
                <a:rPr lang="en-US" sz="2700" cap="all" dirty="0" err="1">
                  <a:solidFill>
                    <a:prstClr val="white"/>
                  </a:solidFill>
                  <a:ea typeface="儷黑 Pro"/>
                  <a:cs typeface="儷黑 Pro"/>
                </a:rPr>
                <a:t>earnED</a:t>
              </a:r>
              <a:endParaRPr lang="en-US" sz="3600" cap="all" dirty="0">
                <a:solidFill>
                  <a:prstClr val="white"/>
                </a:solidFill>
                <a:ea typeface="儷黑 Pro"/>
                <a:cs typeface="儷黑 Pro"/>
              </a:endParaRPr>
            </a:p>
          </p:txBody>
        </p:sp>
      </p:grpSp>
    </p:spTree>
    <p:extLst>
      <p:ext uri="{BB962C8B-B14F-4D97-AF65-F5344CB8AC3E}">
        <p14:creationId xmlns:p14="http://schemas.microsoft.com/office/powerpoint/2010/main" val="2207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ppt_x"/>
                                          </p:val>
                                        </p:tav>
                                        <p:tav tm="100000">
                                          <p:val>
                                            <p:strVal val="#ppt_x"/>
                                          </p:val>
                                        </p:tav>
                                      </p:tavLst>
                                    </p:anim>
                                    <p:anim calcmode="lin" valueType="num">
                                      <p:cBhvr additive="base">
                                        <p:cTn id="18" dur="500" fill="hold"/>
                                        <p:tgtEl>
                                          <p:spTgt spid="3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500" fill="hold"/>
                                        <p:tgtEl>
                                          <p:spTgt spid="36"/>
                                        </p:tgtEl>
                                        <p:attrNameLst>
                                          <p:attrName>ppt_x</p:attrName>
                                        </p:attrNameLst>
                                      </p:cBhvr>
                                      <p:tavLst>
                                        <p:tav tm="0">
                                          <p:val>
                                            <p:strVal val="#ppt_x"/>
                                          </p:val>
                                        </p:tav>
                                        <p:tav tm="100000">
                                          <p:val>
                                            <p:strVal val="#ppt_x"/>
                                          </p:val>
                                        </p:tav>
                                      </p:tavLst>
                                    </p:anim>
                                    <p:anim calcmode="lin" valueType="num">
                                      <p:cBhvr additive="base">
                                        <p:cTn id="23" dur="500" fill="hold"/>
                                        <p:tgtEl>
                                          <p:spTgt spid="3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500" fill="hold"/>
                                        <p:tgtEl>
                                          <p:spTgt spid="40"/>
                                        </p:tgtEl>
                                        <p:attrNameLst>
                                          <p:attrName>ppt_w</p:attrName>
                                        </p:attrNameLst>
                                      </p:cBhvr>
                                      <p:tavLst>
                                        <p:tav tm="0">
                                          <p:val>
                                            <p:fltVal val="0"/>
                                          </p:val>
                                        </p:tav>
                                        <p:tav tm="100000">
                                          <p:val>
                                            <p:strVal val="#ppt_w"/>
                                          </p:val>
                                        </p:tav>
                                      </p:tavLst>
                                    </p:anim>
                                    <p:anim calcmode="lin" valueType="num">
                                      <p:cBhvr>
                                        <p:cTn id="28" dur="500" fill="hold"/>
                                        <p:tgtEl>
                                          <p:spTgt spid="40"/>
                                        </p:tgtEl>
                                        <p:attrNameLst>
                                          <p:attrName>ppt_h</p:attrName>
                                        </p:attrNameLst>
                                      </p:cBhvr>
                                      <p:tavLst>
                                        <p:tav tm="0">
                                          <p:val>
                                            <p:fltVal val="0"/>
                                          </p:val>
                                        </p:tav>
                                        <p:tav tm="100000">
                                          <p:val>
                                            <p:strVal val="#ppt_h"/>
                                          </p:val>
                                        </p:tav>
                                      </p:tavLst>
                                    </p:anim>
                                    <p:animEffect transition="in" filter="fade">
                                      <p:cBhvr>
                                        <p:cTn id="2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312324" y="1886333"/>
            <a:ext cx="4519354" cy="346247"/>
          </a:xfrm>
          <a:prstGeom prst="rect">
            <a:avLst/>
          </a:prstGeom>
        </p:spPr>
        <p:txBody>
          <a:bodyPr wrap="none" lIns="68579" tIns="34289" rIns="68579" bIns="34289">
            <a:spAutoFit/>
          </a:bodyPr>
          <a:lstStyle/>
          <a:p>
            <a:pPr algn="ctr" defTabSz="685783"/>
            <a:r>
              <a:rPr lang="zh-TW" altLang="en-US" cap="all" dirty="0" smtClean="0">
                <a:solidFill>
                  <a:srgbClr val="00A8CA"/>
                </a:solidFill>
                <a:ea typeface="儷黑 Pro"/>
                <a:cs typeface="儷黑 Pro"/>
                <a:sym typeface="Century Gothic"/>
              </a:rPr>
              <a:t>這可以慳得更多</a:t>
            </a:r>
            <a:r>
              <a:rPr lang="en-US" altLang="zh-TW" cap="all" dirty="0" smtClean="0">
                <a:solidFill>
                  <a:srgbClr val="00A8CA"/>
                </a:solidFill>
                <a:ea typeface="儷黑 Pro"/>
                <a:cs typeface="儷黑 Pro"/>
                <a:sym typeface="Century Gothic"/>
              </a:rPr>
              <a:t>﹗</a:t>
            </a:r>
            <a:r>
              <a:rPr lang="en-US" cap="all" dirty="0" smtClean="0">
                <a:solidFill>
                  <a:srgbClr val="00A8CA"/>
                </a:solidFill>
                <a:ea typeface="儷黑 Pro"/>
                <a:cs typeface="儷黑 Pro"/>
                <a:sym typeface="Century Gothic"/>
              </a:rPr>
              <a:t>That’s </a:t>
            </a:r>
            <a:r>
              <a:rPr lang="en-US" cap="all" dirty="0">
                <a:solidFill>
                  <a:srgbClr val="00A8CA"/>
                </a:solidFill>
                <a:ea typeface="儷黑 Pro"/>
                <a:cs typeface="儷黑 Pro"/>
                <a:sym typeface="Century Gothic"/>
              </a:rPr>
              <a:t>a lot of Savings!</a:t>
            </a:r>
          </a:p>
        </p:txBody>
      </p:sp>
      <p:sp>
        <p:nvSpPr>
          <p:cNvPr id="3" name="Rectangle 2"/>
          <p:cNvSpPr/>
          <p:nvPr/>
        </p:nvSpPr>
        <p:spPr>
          <a:xfrm>
            <a:off x="1313864" y="3583304"/>
            <a:ext cx="6984125" cy="1066444"/>
          </a:xfrm>
          <a:prstGeom prst="rect">
            <a:avLst/>
          </a:prstGeom>
        </p:spPr>
        <p:txBody>
          <a:bodyPr wrap="square" lIns="68579" tIns="34289" rIns="68579" bIns="34289">
            <a:spAutoFit/>
          </a:bodyPr>
          <a:lstStyle/>
          <a:p>
            <a:pPr algn="ctr" defTabSz="685783">
              <a:lnSpc>
                <a:spcPct val="120000"/>
              </a:lnSpc>
              <a:buSzPct val="100000"/>
            </a:pPr>
            <a:r>
              <a:rPr lang="zh-TW" altLang="en-US" dirty="0" smtClean="0">
                <a:solidFill>
                  <a:prstClr val="white"/>
                </a:solidFill>
                <a:ea typeface="儷黑 Pro"/>
                <a:cs typeface="儷黑 Pro"/>
                <a:sym typeface="Century Gothic"/>
              </a:rPr>
              <a:t>這些還不包括你從購物中所慳的</a:t>
            </a:r>
            <a:r>
              <a:rPr lang="zh-TW" altLang="en-US" dirty="0">
                <a:solidFill>
                  <a:prstClr val="white"/>
                </a:solidFill>
                <a:ea typeface="儷黑 Pro"/>
                <a:cs typeface="儷黑 Pro"/>
                <a:sym typeface="Century Gothic"/>
              </a:rPr>
              <a:t> </a:t>
            </a:r>
            <a:r>
              <a:rPr lang="zh-TW" altLang="en-US" dirty="0" smtClean="0">
                <a:solidFill>
                  <a:prstClr val="white"/>
                </a:solidFill>
                <a:ea typeface="儷黑 Pro"/>
                <a:cs typeface="儷黑 Pro"/>
                <a:sym typeface="Century Gothic"/>
              </a:rPr>
              <a:t>錢、現金回贈和在你團隊中複製之後所慳的錢</a:t>
            </a:r>
            <a:r>
              <a:rPr lang="en-US" altLang="zh-TW" dirty="0" smtClean="0">
                <a:solidFill>
                  <a:prstClr val="white"/>
                </a:solidFill>
                <a:ea typeface="儷黑 Pro"/>
                <a:cs typeface="儷黑 Pro"/>
                <a:sym typeface="Century Gothic"/>
              </a:rPr>
              <a:t>﹗</a:t>
            </a:r>
            <a:r>
              <a:rPr lang="en-US" dirty="0" smtClean="0">
                <a:solidFill>
                  <a:prstClr val="white"/>
                </a:solidFill>
                <a:ea typeface="儷黑 Pro"/>
                <a:cs typeface="儷黑 Pro"/>
                <a:sym typeface="Century Gothic"/>
              </a:rPr>
              <a:t>And those savings don’t include </a:t>
            </a:r>
            <a:r>
              <a:rPr lang="en-US" dirty="0">
                <a:solidFill>
                  <a:prstClr val="white"/>
                </a:solidFill>
                <a:ea typeface="儷黑 Pro"/>
                <a:cs typeface="儷黑 Pro"/>
                <a:sym typeface="Century Gothic"/>
              </a:rPr>
              <a:t>price savings </a:t>
            </a:r>
            <a:r>
              <a:rPr lang="en-US" dirty="0" smtClean="0">
                <a:solidFill>
                  <a:prstClr val="white"/>
                </a:solidFill>
                <a:ea typeface="儷黑 Pro"/>
                <a:cs typeface="儷黑 Pro"/>
                <a:sym typeface="Century Gothic"/>
              </a:rPr>
              <a:t>on purchases, Cashback, and duplicating it with your team!</a:t>
            </a:r>
            <a:endParaRPr lang="en-US" dirty="0">
              <a:solidFill>
                <a:prstClr val="white"/>
              </a:solidFill>
              <a:ea typeface="儷黑 Pro"/>
              <a:cs typeface="儷黑 Pro"/>
              <a:sym typeface="Century Gothic"/>
            </a:endParaRPr>
          </a:p>
        </p:txBody>
      </p:sp>
      <p:sp>
        <p:nvSpPr>
          <p:cNvPr id="4" name="TextBox 3"/>
          <p:cNvSpPr txBox="1"/>
          <p:nvPr/>
        </p:nvSpPr>
        <p:spPr>
          <a:xfrm>
            <a:off x="272219" y="4454573"/>
            <a:ext cx="8872855" cy="697625"/>
          </a:xfrm>
          <a:prstGeom prst="rect">
            <a:avLst/>
          </a:prstGeom>
          <a:noFill/>
        </p:spPr>
        <p:txBody>
          <a:bodyPr wrap="square" lIns="68579" tIns="34289" rIns="68579" bIns="34289" rtlCol="0">
            <a:spAutoFit/>
          </a:bodyPr>
          <a:lstStyle/>
          <a:p>
            <a:pPr algn="ctr" defTabSz="685783">
              <a:lnSpc>
                <a:spcPct val="150000"/>
              </a:lnSpc>
              <a:buClr>
                <a:srgbClr val="404040"/>
              </a:buClr>
              <a:buSzPct val="100000"/>
            </a:pPr>
            <a:r>
              <a:rPr lang="zh-TW" altLang="en-US" sz="1400" b="1" dirty="0" smtClean="0">
                <a:solidFill>
                  <a:prstClr val="white"/>
                </a:solidFill>
                <a:ea typeface="儷黑 Pro"/>
                <a:cs typeface="儷黑 Pro"/>
                <a:sym typeface="Century Gothic"/>
              </a:rPr>
              <a:t>完成購物年金評量表評估你可以節省的金錢。</a:t>
            </a:r>
            <a:endParaRPr lang="en-US" altLang="zh-TW" sz="1400" b="1" dirty="0">
              <a:solidFill>
                <a:prstClr val="white"/>
              </a:solidFill>
              <a:ea typeface="儷黑 Pro"/>
              <a:cs typeface="儷黑 Pro"/>
              <a:sym typeface="Century Gothic"/>
            </a:endParaRPr>
          </a:p>
          <a:p>
            <a:pPr algn="ctr" defTabSz="685783">
              <a:lnSpc>
                <a:spcPct val="150000"/>
              </a:lnSpc>
              <a:buClr>
                <a:srgbClr val="404040"/>
              </a:buClr>
              <a:buSzPct val="100000"/>
            </a:pPr>
            <a:r>
              <a:rPr lang="en-US" sz="1400" b="1" dirty="0" smtClean="0">
                <a:solidFill>
                  <a:prstClr val="white"/>
                </a:solidFill>
                <a:ea typeface="儷黑 Pro"/>
                <a:cs typeface="儷黑 Pro"/>
                <a:sym typeface="Century Gothic"/>
              </a:rPr>
              <a:t>Complete the Shopping Annuity</a:t>
            </a:r>
            <a:r>
              <a:rPr lang="en-US" sz="1400" b="1" cap="all" baseline="30000" dirty="0">
                <a:solidFill>
                  <a:prstClr val="white"/>
                </a:solidFill>
                <a:ea typeface="儷黑 Pro"/>
                <a:cs typeface="儷黑 Pro"/>
              </a:rPr>
              <a:t>®</a:t>
            </a:r>
            <a:r>
              <a:rPr lang="en-US" sz="1400" b="1" dirty="0" smtClean="0">
                <a:solidFill>
                  <a:prstClr val="white"/>
                </a:solidFill>
                <a:ea typeface="儷黑 Pro"/>
                <a:cs typeface="儷黑 Pro"/>
                <a:sym typeface="Century Gothic"/>
              </a:rPr>
              <a:t> Assessment to identity </a:t>
            </a:r>
            <a:r>
              <a:rPr lang="en-US" sz="1400" b="1" dirty="0">
                <a:solidFill>
                  <a:prstClr val="white"/>
                </a:solidFill>
                <a:ea typeface="儷黑 Pro"/>
                <a:cs typeface="儷黑 Pro"/>
                <a:sym typeface="Century Gothic"/>
              </a:rPr>
              <a:t>your personal potential </a:t>
            </a:r>
            <a:r>
              <a:rPr lang="en-US" sz="1400" b="1" dirty="0" smtClean="0">
                <a:solidFill>
                  <a:prstClr val="white"/>
                </a:solidFill>
                <a:ea typeface="儷黑 Pro"/>
                <a:cs typeface="儷黑 Pro"/>
                <a:sym typeface="Century Gothic"/>
              </a:rPr>
              <a:t>savings.</a:t>
            </a:r>
            <a:endParaRPr lang="en-US" sz="1400" b="1" dirty="0">
              <a:solidFill>
                <a:prstClr val="white"/>
              </a:solidFill>
              <a:ea typeface="儷黑 Pro"/>
              <a:cs typeface="儷黑 Pro"/>
              <a:sym typeface="Century Gothic"/>
            </a:endParaRPr>
          </a:p>
        </p:txBody>
      </p:sp>
      <p:grpSp>
        <p:nvGrpSpPr>
          <p:cNvPr id="15" name="Group 14"/>
          <p:cNvGrpSpPr/>
          <p:nvPr/>
        </p:nvGrpSpPr>
        <p:grpSpPr>
          <a:xfrm>
            <a:off x="1362536" y="2427155"/>
            <a:ext cx="2098125" cy="1008795"/>
            <a:chOff x="2435242" y="2880024"/>
            <a:chExt cx="2797499" cy="1345059"/>
          </a:xfrm>
        </p:grpSpPr>
        <p:sp>
          <p:nvSpPr>
            <p:cNvPr id="10" name="Rectangle 9"/>
            <p:cNvSpPr/>
            <p:nvPr/>
          </p:nvSpPr>
          <p:spPr>
            <a:xfrm>
              <a:off x="2925517" y="2880024"/>
              <a:ext cx="1816938" cy="800218"/>
            </a:xfrm>
            <a:prstGeom prst="rect">
              <a:avLst/>
            </a:prstGeom>
          </p:spPr>
          <p:txBody>
            <a:bodyPr wrap="none">
              <a:spAutoFit/>
            </a:bodyPr>
            <a:lstStyle/>
            <a:p>
              <a:pPr algn="ctr" defTabSz="685783"/>
              <a:r>
                <a:rPr lang="en-US" sz="3300" dirty="0">
                  <a:ln w="3175">
                    <a:solidFill>
                      <a:prstClr val="white"/>
                    </a:solidFill>
                  </a:ln>
                  <a:solidFill>
                    <a:prstClr val="white"/>
                  </a:solidFill>
                  <a:ea typeface="儷黑 Pro"/>
                  <a:cs typeface="儷黑 Pro"/>
                  <a:sym typeface="Century Gothic"/>
                </a:rPr>
                <a:t>$8,623 </a:t>
              </a:r>
              <a:endParaRPr lang="en-US" sz="3300" dirty="0">
                <a:ln w="3175">
                  <a:solidFill>
                    <a:prstClr val="white"/>
                  </a:solidFill>
                </a:ln>
                <a:solidFill>
                  <a:prstClr val="white"/>
                </a:solidFill>
                <a:ea typeface="儷黑 Pro"/>
                <a:cs typeface="儷黑 Pro"/>
              </a:endParaRPr>
            </a:p>
          </p:txBody>
        </p:sp>
        <p:sp>
          <p:nvSpPr>
            <p:cNvPr id="11" name="Rectangle 10"/>
            <p:cNvSpPr/>
            <p:nvPr/>
          </p:nvSpPr>
          <p:spPr>
            <a:xfrm>
              <a:off x="2435242" y="3609530"/>
              <a:ext cx="2797499" cy="615553"/>
            </a:xfrm>
            <a:prstGeom prst="rect">
              <a:avLst/>
            </a:prstGeom>
          </p:spPr>
          <p:txBody>
            <a:bodyPr wrap="none">
              <a:spAutoFit/>
            </a:bodyPr>
            <a:lstStyle/>
            <a:p>
              <a:pPr algn="ctr" defTabSz="685783"/>
              <a:r>
                <a:rPr lang="en-US" altLang="zh-TW" sz="1200" dirty="0" smtClean="0">
                  <a:solidFill>
                    <a:srgbClr val="0CB27C"/>
                  </a:solidFill>
                  <a:ea typeface="儷黑 Pro"/>
                  <a:cs typeface="儷黑 Pro"/>
                  <a:sym typeface="Century Gothic"/>
                </a:rPr>
                <a:t>40%</a:t>
              </a:r>
              <a:r>
                <a:rPr lang="zh-TW" altLang="en-US" sz="1200" dirty="0" smtClean="0">
                  <a:solidFill>
                    <a:srgbClr val="0CB27C"/>
                  </a:solidFill>
                  <a:ea typeface="儷黑 Pro"/>
                  <a:cs typeface="儷黑 Pro"/>
                  <a:sym typeface="Century Gothic"/>
                </a:rPr>
                <a:t>交通費</a:t>
              </a:r>
              <a:r>
                <a:rPr lang="en-US" altLang="zh-TW" sz="1200" dirty="0">
                  <a:solidFill>
                    <a:srgbClr val="0CB27C"/>
                  </a:solidFill>
                  <a:ea typeface="儷黑 Pro"/>
                  <a:cs typeface="儷黑 Pro"/>
                  <a:sym typeface="Century Gothic"/>
                </a:rPr>
                <a:t>$</a:t>
              </a:r>
              <a:r>
                <a:rPr lang="en-US" altLang="zh-TW" sz="1200" dirty="0" smtClean="0">
                  <a:solidFill>
                    <a:srgbClr val="0CB27C"/>
                  </a:solidFill>
                  <a:ea typeface="儷黑 Pro"/>
                  <a:cs typeface="儷黑 Pro"/>
                  <a:sym typeface="Century Gothic"/>
                </a:rPr>
                <a:t>21,558</a:t>
              </a:r>
            </a:p>
            <a:p>
              <a:pPr algn="ctr" defTabSz="685783"/>
              <a:r>
                <a:rPr lang="en-US" sz="1200" dirty="0" smtClean="0">
                  <a:solidFill>
                    <a:srgbClr val="0CB27C"/>
                  </a:solidFill>
                  <a:ea typeface="儷黑 Pro"/>
                  <a:cs typeface="儷黑 Pro"/>
                  <a:sym typeface="Century Gothic"/>
                </a:rPr>
                <a:t>40</a:t>
              </a:r>
              <a:r>
                <a:rPr lang="en-US" sz="1200" dirty="0">
                  <a:solidFill>
                    <a:srgbClr val="0CB27C"/>
                  </a:solidFill>
                  <a:ea typeface="儷黑 Pro"/>
                  <a:cs typeface="儷黑 Pro"/>
                  <a:sym typeface="Century Gothic"/>
                </a:rPr>
                <a:t>% of </a:t>
              </a:r>
              <a:r>
                <a:rPr lang="en-US" sz="1200" dirty="0" smtClean="0">
                  <a:solidFill>
                    <a:srgbClr val="0CB27C"/>
                  </a:solidFill>
                  <a:ea typeface="儷黑 Pro"/>
                  <a:cs typeface="儷黑 Pro"/>
                  <a:sym typeface="Century Gothic"/>
                </a:rPr>
                <a:t>transportation </a:t>
              </a:r>
              <a:r>
                <a:rPr lang="en-US" sz="1200" dirty="0">
                  <a:solidFill>
                    <a:srgbClr val="0CB27C"/>
                  </a:solidFill>
                  <a:ea typeface="儷黑 Pro"/>
                  <a:cs typeface="儷黑 Pro"/>
                  <a:sym typeface="Century Gothic"/>
                </a:rPr>
                <a:t>$21,558</a:t>
              </a:r>
            </a:p>
          </p:txBody>
        </p:sp>
      </p:grpSp>
      <p:grpSp>
        <p:nvGrpSpPr>
          <p:cNvPr id="14" name="Group 13"/>
          <p:cNvGrpSpPr/>
          <p:nvPr/>
        </p:nvGrpSpPr>
        <p:grpSpPr>
          <a:xfrm>
            <a:off x="3731084" y="2427157"/>
            <a:ext cx="1577192" cy="991053"/>
            <a:chOff x="5180192" y="2903680"/>
            <a:chExt cx="2102922" cy="1321403"/>
          </a:xfrm>
        </p:grpSpPr>
        <p:sp>
          <p:nvSpPr>
            <p:cNvPr id="12" name="Rectangle 11"/>
            <p:cNvSpPr/>
            <p:nvPr/>
          </p:nvSpPr>
          <p:spPr>
            <a:xfrm>
              <a:off x="5180192" y="2903680"/>
              <a:ext cx="2102922" cy="800218"/>
            </a:xfrm>
            <a:prstGeom prst="rect">
              <a:avLst/>
            </a:prstGeom>
          </p:spPr>
          <p:txBody>
            <a:bodyPr wrap="none">
              <a:spAutoFit/>
            </a:bodyPr>
            <a:lstStyle/>
            <a:p>
              <a:pPr defTabSz="685783"/>
              <a:r>
                <a:rPr lang="en-US" sz="3300" dirty="0">
                  <a:ln w="3175">
                    <a:solidFill>
                      <a:prstClr val="white"/>
                    </a:solidFill>
                  </a:ln>
                  <a:solidFill>
                    <a:prstClr val="white"/>
                  </a:solidFill>
                  <a:ea typeface="儷黑 Pro"/>
                  <a:cs typeface="儷黑 Pro"/>
                  <a:sym typeface="Century Gothic"/>
                </a:rPr>
                <a:t>$</a:t>
              </a:r>
              <a:r>
                <a:rPr lang="en-US" sz="3300" dirty="0" smtClean="0">
                  <a:ln w="3175">
                    <a:solidFill>
                      <a:prstClr val="white"/>
                    </a:solidFill>
                  </a:ln>
                  <a:solidFill>
                    <a:prstClr val="white"/>
                  </a:solidFill>
                  <a:ea typeface="儷黑 Pro"/>
                  <a:cs typeface="儷黑 Pro"/>
                  <a:sym typeface="Century Gothic"/>
                </a:rPr>
                <a:t>48,275</a:t>
              </a:r>
              <a:endParaRPr lang="en-US" sz="3300" dirty="0">
                <a:ln w="3175">
                  <a:solidFill>
                    <a:prstClr val="white"/>
                  </a:solidFill>
                </a:ln>
                <a:solidFill>
                  <a:prstClr val="white"/>
                </a:solidFill>
                <a:ea typeface="儷黑 Pro"/>
                <a:cs typeface="儷黑 Pro"/>
              </a:endParaRPr>
            </a:p>
          </p:txBody>
        </p:sp>
        <p:sp>
          <p:nvSpPr>
            <p:cNvPr id="13" name="Rectangle 12"/>
            <p:cNvSpPr/>
            <p:nvPr/>
          </p:nvSpPr>
          <p:spPr>
            <a:xfrm>
              <a:off x="5347948" y="3609530"/>
              <a:ext cx="1837300" cy="615553"/>
            </a:xfrm>
            <a:prstGeom prst="rect">
              <a:avLst/>
            </a:prstGeom>
          </p:spPr>
          <p:txBody>
            <a:bodyPr wrap="none">
              <a:spAutoFit/>
            </a:bodyPr>
            <a:lstStyle/>
            <a:p>
              <a:pPr algn="ctr" defTabSz="685783"/>
              <a:r>
                <a:rPr lang="zh-TW" altLang="en-US" sz="1200" b="1" dirty="0" smtClean="0">
                  <a:solidFill>
                    <a:srgbClr val="0CB27C"/>
                  </a:solidFill>
                  <a:ea typeface="儷黑 Pro"/>
                  <a:cs typeface="儷黑 Pro"/>
                  <a:sym typeface="Century Gothic"/>
                </a:rPr>
                <a:t>你的時間值</a:t>
              </a:r>
              <a:endParaRPr lang="en-US" sz="1200" b="1" dirty="0" smtClean="0">
                <a:solidFill>
                  <a:srgbClr val="0CB27C"/>
                </a:solidFill>
                <a:ea typeface="儷黑 Pro"/>
                <a:cs typeface="儷黑 Pro"/>
                <a:sym typeface="Century Gothic"/>
              </a:endParaRPr>
            </a:p>
            <a:p>
              <a:pPr algn="ctr" defTabSz="685783"/>
              <a:r>
                <a:rPr lang="en-US" sz="1200" b="1" dirty="0" smtClean="0">
                  <a:solidFill>
                    <a:srgbClr val="0CB27C"/>
                  </a:solidFill>
                  <a:ea typeface="儷黑 Pro"/>
                  <a:cs typeface="儷黑 Pro"/>
                  <a:sym typeface="Century Gothic"/>
                </a:rPr>
                <a:t>Value </a:t>
              </a:r>
              <a:r>
                <a:rPr lang="en-US" sz="1200" b="1" dirty="0">
                  <a:solidFill>
                    <a:srgbClr val="0CB27C"/>
                  </a:solidFill>
                  <a:ea typeface="儷黑 Pro"/>
                  <a:cs typeface="儷黑 Pro"/>
                  <a:sym typeface="Century Gothic"/>
                </a:rPr>
                <a:t>of Your time</a:t>
              </a:r>
              <a:endParaRPr lang="en-US" sz="1200" dirty="0">
                <a:solidFill>
                  <a:srgbClr val="0CB27C"/>
                </a:solidFill>
                <a:ea typeface="儷黑 Pro"/>
                <a:cs typeface="儷黑 Pro"/>
              </a:endParaRPr>
            </a:p>
          </p:txBody>
        </p:sp>
      </p:grpSp>
      <p:grpSp>
        <p:nvGrpSpPr>
          <p:cNvPr id="17" name="Group 16"/>
          <p:cNvGrpSpPr/>
          <p:nvPr/>
        </p:nvGrpSpPr>
        <p:grpSpPr>
          <a:xfrm>
            <a:off x="6256883" y="2427157"/>
            <a:ext cx="1577193" cy="991053"/>
            <a:chOff x="5180189" y="2903680"/>
            <a:chExt cx="2102922" cy="1321403"/>
          </a:xfrm>
        </p:grpSpPr>
        <p:sp>
          <p:nvSpPr>
            <p:cNvPr id="18" name="Rectangle 17"/>
            <p:cNvSpPr/>
            <p:nvPr/>
          </p:nvSpPr>
          <p:spPr>
            <a:xfrm>
              <a:off x="5180189" y="2903680"/>
              <a:ext cx="2102922" cy="800218"/>
            </a:xfrm>
            <a:prstGeom prst="rect">
              <a:avLst/>
            </a:prstGeom>
          </p:spPr>
          <p:txBody>
            <a:bodyPr wrap="none">
              <a:spAutoFit/>
            </a:bodyPr>
            <a:lstStyle/>
            <a:p>
              <a:pPr defTabSz="685783"/>
              <a:r>
                <a:rPr lang="en-US" sz="3300" dirty="0" smtClean="0">
                  <a:ln w="3175">
                    <a:solidFill>
                      <a:srgbClr val="00A8CA"/>
                    </a:solidFill>
                  </a:ln>
                  <a:solidFill>
                    <a:srgbClr val="00A8CA"/>
                  </a:solidFill>
                  <a:ea typeface="儷黑 Pro"/>
                  <a:cs typeface="儷黑 Pro"/>
                  <a:sym typeface="Century Gothic"/>
                </a:rPr>
                <a:t>$</a:t>
              </a:r>
              <a:r>
                <a:rPr lang="en-US" sz="3300" dirty="0" smtClean="0">
                  <a:ln>
                    <a:solidFill>
                      <a:srgbClr val="00A8CA"/>
                    </a:solidFill>
                  </a:ln>
                  <a:solidFill>
                    <a:schemeClr val="bg1"/>
                  </a:solidFill>
                  <a:ea typeface="儷黑 Pro"/>
                  <a:cs typeface="儷黑 Pro"/>
                  <a:sym typeface="Century Gothic"/>
                </a:rPr>
                <a:t>56,898</a:t>
              </a:r>
              <a:r>
                <a:rPr lang="en-US" sz="3300" dirty="0" smtClean="0">
                  <a:ln>
                    <a:solidFill>
                      <a:srgbClr val="00A8CA"/>
                    </a:solidFill>
                  </a:ln>
                  <a:solidFill>
                    <a:srgbClr val="00A8CA"/>
                  </a:solidFill>
                  <a:ea typeface="儷黑 Pro"/>
                  <a:cs typeface="儷黑 Pro"/>
                  <a:sym typeface="Century Gothic"/>
                </a:rPr>
                <a:t> </a:t>
              </a:r>
              <a:endParaRPr lang="en-US" sz="3300" dirty="0">
                <a:ln>
                  <a:solidFill>
                    <a:srgbClr val="00A8CA"/>
                  </a:solidFill>
                </a:ln>
                <a:solidFill>
                  <a:srgbClr val="00A8CA"/>
                </a:solidFill>
                <a:ea typeface="儷黑 Pro"/>
                <a:cs typeface="儷黑 Pro"/>
              </a:endParaRPr>
            </a:p>
          </p:txBody>
        </p:sp>
        <p:sp>
          <p:nvSpPr>
            <p:cNvPr id="19" name="Rectangle 18"/>
            <p:cNvSpPr/>
            <p:nvPr/>
          </p:nvSpPr>
          <p:spPr>
            <a:xfrm>
              <a:off x="5716216" y="3609530"/>
              <a:ext cx="964366" cy="615553"/>
            </a:xfrm>
            <a:prstGeom prst="rect">
              <a:avLst/>
            </a:prstGeom>
          </p:spPr>
          <p:txBody>
            <a:bodyPr wrap="none">
              <a:spAutoFit/>
            </a:bodyPr>
            <a:lstStyle/>
            <a:p>
              <a:pPr algn="ctr" defTabSz="685783"/>
              <a:r>
                <a:rPr lang="zh-TW" altLang="en-US" sz="1200" b="1" dirty="0" smtClean="0">
                  <a:solidFill>
                    <a:srgbClr val="0CB27C"/>
                  </a:solidFill>
                  <a:ea typeface="儷黑 Pro"/>
                  <a:cs typeface="儷黑 Pro"/>
                  <a:sym typeface="Century Gothic"/>
                </a:rPr>
                <a:t>每年</a:t>
              </a:r>
              <a:endParaRPr lang="en-US" altLang="zh-TW" sz="1200" b="1" dirty="0">
                <a:solidFill>
                  <a:srgbClr val="0CB27C"/>
                </a:solidFill>
                <a:ea typeface="儷黑 Pro"/>
                <a:cs typeface="儷黑 Pro"/>
                <a:sym typeface="Century Gothic"/>
              </a:endParaRPr>
            </a:p>
            <a:p>
              <a:pPr algn="ctr" defTabSz="685783"/>
              <a:r>
                <a:rPr lang="en-US" sz="1200" b="1" dirty="0" smtClean="0">
                  <a:solidFill>
                    <a:srgbClr val="0CB27C"/>
                  </a:solidFill>
                  <a:ea typeface="儷黑 Pro"/>
                  <a:cs typeface="儷黑 Pro"/>
                  <a:sym typeface="Century Gothic"/>
                </a:rPr>
                <a:t>Per </a:t>
              </a:r>
              <a:r>
                <a:rPr lang="en-US" sz="1200" b="1" dirty="0">
                  <a:solidFill>
                    <a:srgbClr val="0CB27C"/>
                  </a:solidFill>
                  <a:ea typeface="儷黑 Pro"/>
                  <a:cs typeface="儷黑 Pro"/>
                  <a:sym typeface="Century Gothic"/>
                </a:rPr>
                <a:t>Year</a:t>
              </a:r>
              <a:endParaRPr lang="en-US" sz="1200" dirty="0">
                <a:solidFill>
                  <a:srgbClr val="0CB27C"/>
                </a:solidFill>
                <a:ea typeface="儷黑 Pro"/>
                <a:cs typeface="儷黑 Pro"/>
              </a:endParaRPr>
            </a:p>
          </p:txBody>
        </p:sp>
      </p:grpSp>
      <p:sp>
        <p:nvSpPr>
          <p:cNvPr id="21" name="Plus 20"/>
          <p:cNvSpPr/>
          <p:nvPr/>
        </p:nvSpPr>
        <p:spPr>
          <a:xfrm>
            <a:off x="3390621" y="2615038"/>
            <a:ext cx="425669" cy="429275"/>
          </a:xfrm>
          <a:prstGeom prst="mathPlus">
            <a:avLst/>
          </a:prstGeom>
          <a:solidFill>
            <a:srgbClr val="008EA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儷黑 Pro"/>
              <a:cs typeface="儷黑 Pro"/>
            </a:endParaRPr>
          </a:p>
        </p:txBody>
      </p:sp>
      <p:sp>
        <p:nvSpPr>
          <p:cNvPr id="22" name="Equal 21"/>
          <p:cNvSpPr/>
          <p:nvPr/>
        </p:nvSpPr>
        <p:spPr>
          <a:xfrm>
            <a:off x="5749751" y="2615037"/>
            <a:ext cx="425669" cy="429275"/>
          </a:xfrm>
          <a:prstGeom prst="mathEqual">
            <a:avLst/>
          </a:prstGeom>
          <a:solidFill>
            <a:srgbClr val="008EA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儷黑 Pro"/>
              <a:cs typeface="儷黑 Pro"/>
            </a:endParaRPr>
          </a:p>
        </p:txBody>
      </p:sp>
      <p:grpSp>
        <p:nvGrpSpPr>
          <p:cNvPr id="20" name="Group 19"/>
          <p:cNvGrpSpPr/>
          <p:nvPr/>
        </p:nvGrpSpPr>
        <p:grpSpPr>
          <a:xfrm>
            <a:off x="2468187" y="537999"/>
            <a:ext cx="4389814" cy="997211"/>
            <a:chOff x="2486874" y="4193628"/>
            <a:chExt cx="7547862" cy="1741607"/>
          </a:xfrm>
        </p:grpSpPr>
        <p:sp>
          <p:nvSpPr>
            <p:cNvPr id="27" name="Oval 26"/>
            <p:cNvSpPr/>
            <p:nvPr/>
          </p:nvSpPr>
          <p:spPr>
            <a:xfrm>
              <a:off x="5369735" y="4193628"/>
              <a:ext cx="1463040" cy="1466193"/>
            </a:xfrm>
            <a:prstGeom prst="ellipse">
              <a:avLst/>
            </a:prstGeom>
            <a:gradFill flip="none" rotWithShape="1">
              <a:gsLst>
                <a:gs pos="0">
                  <a:srgbClr val="F7941D">
                    <a:shade val="30000"/>
                    <a:satMod val="115000"/>
                  </a:srgbClr>
                </a:gs>
                <a:gs pos="50000">
                  <a:srgbClr val="F7941D">
                    <a:shade val="67500"/>
                    <a:satMod val="115000"/>
                  </a:srgbClr>
                </a:gs>
                <a:gs pos="100000">
                  <a:srgbClr val="F7941D">
                    <a:shade val="100000"/>
                    <a:satMod val="115000"/>
                  </a:srgbClr>
                </a:gs>
              </a:gsLst>
              <a:lin ang="5400000" scaled="1"/>
              <a:tileRect/>
            </a:gra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0" dirty="0">
                  <a:solidFill>
                    <a:prstClr val="white"/>
                  </a:solidFill>
                  <a:ea typeface="儷黑 Pro"/>
                  <a:cs typeface="儷黑 Pro"/>
                </a:rPr>
                <a:t>=</a:t>
              </a:r>
            </a:p>
          </p:txBody>
        </p:sp>
        <p:sp>
          <p:nvSpPr>
            <p:cNvPr id="28" name="Rectangle 27"/>
            <p:cNvSpPr/>
            <p:nvPr/>
          </p:nvSpPr>
          <p:spPr>
            <a:xfrm>
              <a:off x="2486874" y="4295781"/>
              <a:ext cx="2877418" cy="1263184"/>
            </a:xfrm>
            <a:prstGeom prst="rect">
              <a:avLst/>
            </a:prstGeom>
          </p:spPr>
          <p:txBody>
            <a:bodyPr wrap="square">
              <a:spAutoFit/>
            </a:bodyPr>
            <a:lstStyle/>
            <a:p>
              <a:pPr algn="ctr" defTabSz="685783"/>
              <a:r>
                <a:rPr lang="zh-TW" altLang="en-US" sz="1400" cap="all" dirty="0" smtClean="0">
                  <a:solidFill>
                    <a:prstClr val="white"/>
                  </a:solidFill>
                  <a:ea typeface="儷黑 Pro"/>
                  <a:cs typeface="儷黑 Pro"/>
                </a:rPr>
                <a:t>節省的金錢</a:t>
              </a:r>
              <a:r>
                <a:rPr lang="en-US" sz="1400" cap="all" dirty="0" smtClean="0">
                  <a:solidFill>
                    <a:prstClr val="white"/>
                  </a:solidFill>
                  <a:ea typeface="儷黑 Pro"/>
                  <a:cs typeface="儷黑 Pro"/>
                </a:rPr>
                <a:t>Money </a:t>
              </a:r>
              <a:r>
                <a:rPr lang="en-US" sz="2700" cap="all" dirty="0" err="1">
                  <a:solidFill>
                    <a:prstClr val="white"/>
                  </a:solidFill>
                  <a:ea typeface="儷黑 Pro"/>
                  <a:cs typeface="儷黑 Pro"/>
                </a:rPr>
                <a:t>SavED</a:t>
              </a:r>
              <a:endParaRPr lang="en-US" sz="3600" cap="all" dirty="0">
                <a:solidFill>
                  <a:prstClr val="white"/>
                </a:solidFill>
                <a:ea typeface="儷黑 Pro"/>
                <a:cs typeface="儷黑 Pro"/>
              </a:endParaRPr>
            </a:p>
          </p:txBody>
        </p:sp>
        <p:sp>
          <p:nvSpPr>
            <p:cNvPr id="29" name="Rectangle 28"/>
            <p:cNvSpPr/>
            <p:nvPr/>
          </p:nvSpPr>
          <p:spPr>
            <a:xfrm>
              <a:off x="7078459" y="4295783"/>
              <a:ext cx="2956277" cy="1639452"/>
            </a:xfrm>
            <a:prstGeom prst="rect">
              <a:avLst/>
            </a:prstGeom>
          </p:spPr>
          <p:txBody>
            <a:bodyPr wrap="square">
              <a:spAutoFit/>
            </a:bodyPr>
            <a:lstStyle/>
            <a:p>
              <a:pPr algn="ctr" defTabSz="685783"/>
              <a:r>
                <a:rPr lang="zh-TW" altLang="en-US" sz="1400" cap="all" dirty="0" smtClean="0">
                  <a:solidFill>
                    <a:prstClr val="white"/>
                  </a:solidFill>
                  <a:ea typeface="儷黑 Pro"/>
                  <a:cs typeface="儷黑 Pro"/>
                </a:rPr>
                <a:t>賺到的金錢</a:t>
              </a:r>
              <a:endParaRPr lang="en-US" sz="1400" cap="all" dirty="0" smtClean="0">
                <a:solidFill>
                  <a:prstClr val="white"/>
                </a:solidFill>
                <a:ea typeface="儷黑 Pro"/>
                <a:cs typeface="儷黑 Pro"/>
              </a:endParaRPr>
            </a:p>
            <a:p>
              <a:pPr algn="ctr" defTabSz="685783"/>
              <a:r>
                <a:rPr lang="en-US" sz="1400" cap="all" dirty="0" smtClean="0">
                  <a:solidFill>
                    <a:prstClr val="white"/>
                  </a:solidFill>
                  <a:ea typeface="儷黑 Pro"/>
                  <a:cs typeface="儷黑 Pro"/>
                </a:rPr>
                <a:t>Money </a:t>
              </a:r>
              <a:r>
                <a:rPr lang="en-US" sz="2700" cap="all" dirty="0" err="1">
                  <a:solidFill>
                    <a:prstClr val="white"/>
                  </a:solidFill>
                  <a:ea typeface="儷黑 Pro"/>
                  <a:cs typeface="儷黑 Pro"/>
                </a:rPr>
                <a:t>earnED</a:t>
              </a:r>
              <a:endParaRPr lang="en-US" sz="3600" cap="all" dirty="0">
                <a:solidFill>
                  <a:prstClr val="white"/>
                </a:solidFill>
                <a:ea typeface="儷黑 Pro"/>
                <a:cs typeface="儷黑 Pro"/>
              </a:endParaRPr>
            </a:p>
          </p:txBody>
        </p:sp>
      </p:grpSp>
    </p:spTree>
    <p:extLst>
      <p:ext uri="{BB962C8B-B14F-4D97-AF65-F5344CB8AC3E}">
        <p14:creationId xmlns:p14="http://schemas.microsoft.com/office/powerpoint/2010/main" val="40100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21"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648" y="0"/>
            <a:ext cx="4611415" cy="5143500"/>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flipH="1">
            <a:off x="2127776" y="2459992"/>
            <a:ext cx="5145027" cy="225045"/>
          </a:xfrm>
          <a:prstGeom prst="rect">
            <a:avLst/>
          </a:prstGeom>
        </p:spPr>
      </p:pic>
      <p:sp>
        <p:nvSpPr>
          <p:cNvPr id="4" name="Rectangle 3"/>
          <p:cNvSpPr/>
          <p:nvPr/>
        </p:nvSpPr>
        <p:spPr>
          <a:xfrm>
            <a:off x="-8164" y="718459"/>
            <a:ext cx="4595929" cy="4425043"/>
          </a:xfrm>
          <a:prstGeom prst="rect">
            <a:avLst/>
          </a:prstGeom>
          <a:gradFill>
            <a:gsLst>
              <a:gs pos="0">
                <a:schemeClr val="tx1">
                  <a:alpha val="0"/>
                </a:schemeClr>
              </a:gs>
              <a:gs pos="7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dirty="0">
              <a:solidFill>
                <a:prstClr val="white"/>
              </a:solidFill>
              <a:ea typeface="儷黑 Pro"/>
              <a:cs typeface="儷黑 Pro"/>
            </a:endParaRPr>
          </a:p>
        </p:txBody>
      </p:sp>
      <p:sp>
        <p:nvSpPr>
          <p:cNvPr id="5" name="Title 1"/>
          <p:cNvSpPr txBox="1">
            <a:spLocks/>
          </p:cNvSpPr>
          <p:nvPr/>
        </p:nvSpPr>
        <p:spPr>
          <a:xfrm>
            <a:off x="193755" y="2989740"/>
            <a:ext cx="4394009" cy="857250"/>
          </a:xfrm>
          <a:prstGeom prst="rect">
            <a:avLst/>
          </a:prstGeom>
        </p:spPr>
        <p:txBody>
          <a:bodyPr lIns="68579" tIns="34289" rIns="68579" bIns="34289"/>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400" dirty="0" smtClean="0">
                <a:solidFill>
                  <a:prstClr val="white"/>
                </a:solidFill>
                <a:latin typeface="+mn-lt"/>
                <a:ea typeface="儷黑 Pro"/>
                <a:cs typeface="儷黑 Pro"/>
              </a:rPr>
              <a:t>購物年金創造</a:t>
            </a:r>
            <a:endParaRPr lang="en-US" altLang="zh-TW" sz="2400" dirty="0" smtClean="0">
              <a:solidFill>
                <a:prstClr val="white"/>
              </a:solidFill>
              <a:latin typeface="+mn-lt"/>
              <a:ea typeface="儷黑 Pro"/>
              <a:cs typeface="儷黑 Pro"/>
            </a:endParaRPr>
          </a:p>
          <a:p>
            <a:r>
              <a:rPr lang="en-US" sz="1800" dirty="0" smtClean="0">
                <a:solidFill>
                  <a:prstClr val="white"/>
                </a:solidFill>
                <a:latin typeface="+mn-lt"/>
                <a:ea typeface="儷黑 Pro"/>
                <a:cs typeface="儷黑 Pro"/>
              </a:rPr>
              <a:t>The Shopping Annuity</a:t>
            </a:r>
            <a:r>
              <a:rPr lang="en-US" sz="1800" b="1" cap="all" baseline="30000" dirty="0">
                <a:solidFill>
                  <a:prstClr val="white"/>
                </a:solidFill>
                <a:latin typeface="+mn-lt"/>
                <a:ea typeface="儷黑 Pro"/>
                <a:cs typeface="儷黑 Pro"/>
              </a:rPr>
              <a:t>®</a:t>
            </a:r>
            <a:r>
              <a:rPr lang="en-US" sz="1800" baseline="30000" dirty="0" smtClean="0">
                <a:solidFill>
                  <a:prstClr val="white"/>
                </a:solidFill>
                <a:latin typeface="+mn-lt"/>
                <a:ea typeface="儷黑 Pro"/>
                <a:cs typeface="儷黑 Pro"/>
              </a:rPr>
              <a:t> </a:t>
            </a:r>
            <a:r>
              <a:rPr lang="en-US" sz="1800" dirty="0">
                <a:solidFill>
                  <a:prstClr val="white"/>
                </a:solidFill>
                <a:latin typeface="+mn-lt"/>
                <a:ea typeface="儷黑 Pro"/>
                <a:cs typeface="儷黑 Pro"/>
              </a:rPr>
              <a:t>Creates </a:t>
            </a:r>
          </a:p>
          <a:p>
            <a:r>
              <a:rPr lang="zh-TW" altLang="en-US" dirty="0" smtClean="0">
                <a:solidFill>
                  <a:prstClr val="white"/>
                </a:solidFill>
                <a:latin typeface="+mn-lt"/>
                <a:ea typeface="儷黑 Pro"/>
                <a:cs typeface="儷黑 Pro"/>
              </a:rPr>
              <a:t>經濟動力</a:t>
            </a:r>
            <a:r>
              <a:rPr lang="en-US" dirty="0" smtClean="0">
                <a:solidFill>
                  <a:prstClr val="white"/>
                </a:solidFill>
                <a:latin typeface="+mn-lt"/>
                <a:ea typeface="儷黑 Pro"/>
                <a:cs typeface="儷黑 Pro"/>
              </a:rPr>
              <a:t>Economic Synergy</a:t>
            </a:r>
            <a:endParaRPr lang="en-US" dirty="0">
              <a:solidFill>
                <a:prstClr val="white"/>
              </a:solidFill>
              <a:latin typeface="+mn-lt"/>
              <a:ea typeface="儷黑 Pro"/>
              <a:cs typeface="儷黑 Pro"/>
            </a:endParaRPr>
          </a:p>
        </p:txBody>
      </p:sp>
      <p:grpSp>
        <p:nvGrpSpPr>
          <p:cNvPr id="72" name="Group 71"/>
          <p:cNvGrpSpPr/>
          <p:nvPr/>
        </p:nvGrpSpPr>
        <p:grpSpPr>
          <a:xfrm>
            <a:off x="4895581" y="1655381"/>
            <a:ext cx="3854282" cy="969580"/>
            <a:chOff x="6527440" y="2207173"/>
            <a:chExt cx="5139043" cy="1292773"/>
          </a:xfrm>
        </p:grpSpPr>
        <p:sp>
          <p:nvSpPr>
            <p:cNvPr id="18" name="Rectangle 17"/>
            <p:cNvSpPr/>
            <p:nvPr/>
          </p:nvSpPr>
          <p:spPr>
            <a:xfrm>
              <a:off x="6527440" y="2207173"/>
              <a:ext cx="1197663" cy="1292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儷黑 Pro"/>
                <a:cs typeface="儷黑 Pro"/>
              </a:endParaRPr>
            </a:p>
          </p:txBody>
        </p:sp>
        <p:sp>
          <p:nvSpPr>
            <p:cNvPr id="19" name="Rectangle 18"/>
            <p:cNvSpPr/>
            <p:nvPr/>
          </p:nvSpPr>
          <p:spPr>
            <a:xfrm>
              <a:off x="7725103" y="2207173"/>
              <a:ext cx="3941380" cy="129277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儷黑 Pro"/>
                <a:cs typeface="儷黑 Pro"/>
              </a:endParaRPr>
            </a:p>
          </p:txBody>
        </p:sp>
        <p:sp>
          <p:nvSpPr>
            <p:cNvPr id="26" name="Rectangle 25"/>
            <p:cNvSpPr/>
            <p:nvPr/>
          </p:nvSpPr>
          <p:spPr>
            <a:xfrm>
              <a:off x="7951001" y="2668893"/>
              <a:ext cx="1915115" cy="410369"/>
            </a:xfrm>
            <a:prstGeom prst="rect">
              <a:avLst/>
            </a:prstGeom>
          </p:spPr>
          <p:txBody>
            <a:bodyPr wrap="none">
              <a:spAutoFit/>
            </a:bodyPr>
            <a:lstStyle/>
            <a:p>
              <a:pPr defTabSz="685783"/>
              <a:r>
                <a:rPr lang="zh-TW" altLang="en-US" sz="1400" dirty="0" smtClean="0">
                  <a:solidFill>
                    <a:prstClr val="white"/>
                  </a:solidFill>
                  <a:ea typeface="儷黑 Pro"/>
                  <a:cs typeface="儷黑 Pro"/>
                </a:rPr>
                <a:t>慳錢</a:t>
              </a:r>
              <a:r>
                <a:rPr lang="en-US" sz="1400" dirty="0" smtClean="0">
                  <a:solidFill>
                    <a:prstClr val="white"/>
                  </a:solidFill>
                  <a:ea typeface="儷黑 Pro"/>
                  <a:cs typeface="儷黑 Pro"/>
                </a:rPr>
                <a:t>Save </a:t>
              </a:r>
              <a:r>
                <a:rPr lang="en-US" sz="1400" dirty="0">
                  <a:solidFill>
                    <a:prstClr val="white"/>
                  </a:solidFill>
                  <a:ea typeface="儷黑 Pro"/>
                  <a:cs typeface="儷黑 Pro"/>
                </a:rPr>
                <a:t>Money</a:t>
              </a:r>
            </a:p>
          </p:txBody>
        </p:sp>
        <p:sp>
          <p:nvSpPr>
            <p:cNvPr id="29" name="Isosceles Triangle 28"/>
            <p:cNvSpPr/>
            <p:nvPr/>
          </p:nvSpPr>
          <p:spPr>
            <a:xfrm rot="5400000">
              <a:off x="7709336" y="2758966"/>
              <a:ext cx="220718" cy="189186"/>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儷黑 Pro"/>
                <a:cs typeface="儷黑 Pro"/>
              </a:endParaRPr>
            </a:p>
          </p:txBody>
        </p:sp>
        <p:grpSp>
          <p:nvGrpSpPr>
            <p:cNvPr id="34" name="Group 4"/>
            <p:cNvGrpSpPr>
              <a:grpSpLocks noChangeAspect="1"/>
            </p:cNvGrpSpPr>
            <p:nvPr/>
          </p:nvGrpSpPr>
          <p:grpSpPr bwMode="auto">
            <a:xfrm>
              <a:off x="6847118" y="2553052"/>
              <a:ext cx="558307" cy="601014"/>
              <a:chOff x="-1525" y="1862"/>
              <a:chExt cx="536" cy="577"/>
            </a:xfrm>
            <a:solidFill>
              <a:schemeClr val="tx1">
                <a:lumMod val="85000"/>
                <a:lumOff val="15000"/>
              </a:schemeClr>
            </a:solidFill>
          </p:grpSpPr>
          <p:sp>
            <p:nvSpPr>
              <p:cNvPr id="37" name="Freeform 6"/>
              <p:cNvSpPr>
                <a:spLocks/>
              </p:cNvSpPr>
              <p:nvPr/>
            </p:nvSpPr>
            <p:spPr bwMode="auto">
              <a:xfrm>
                <a:off x="-1311" y="1973"/>
                <a:ext cx="25" cy="49"/>
              </a:xfrm>
              <a:custGeom>
                <a:avLst/>
                <a:gdLst>
                  <a:gd name="T0" fmla="*/ 0 w 151"/>
                  <a:gd name="T1" fmla="*/ 0 h 293"/>
                  <a:gd name="T2" fmla="*/ 33 w 151"/>
                  <a:gd name="T3" fmla="*/ 10 h 293"/>
                  <a:gd name="T4" fmla="*/ 60 w 151"/>
                  <a:gd name="T5" fmla="*/ 20 h 293"/>
                  <a:gd name="T6" fmla="*/ 82 w 151"/>
                  <a:gd name="T7" fmla="*/ 30 h 293"/>
                  <a:gd name="T8" fmla="*/ 100 w 151"/>
                  <a:gd name="T9" fmla="*/ 41 h 293"/>
                  <a:gd name="T10" fmla="*/ 119 w 151"/>
                  <a:gd name="T11" fmla="*/ 56 h 293"/>
                  <a:gd name="T12" fmla="*/ 133 w 151"/>
                  <a:gd name="T13" fmla="*/ 75 h 293"/>
                  <a:gd name="T14" fmla="*/ 143 w 151"/>
                  <a:gd name="T15" fmla="*/ 96 h 293"/>
                  <a:gd name="T16" fmla="*/ 149 w 151"/>
                  <a:gd name="T17" fmla="*/ 119 h 293"/>
                  <a:gd name="T18" fmla="*/ 151 w 151"/>
                  <a:gd name="T19" fmla="*/ 147 h 293"/>
                  <a:gd name="T20" fmla="*/ 149 w 151"/>
                  <a:gd name="T21" fmla="*/ 174 h 293"/>
                  <a:gd name="T22" fmla="*/ 143 w 151"/>
                  <a:gd name="T23" fmla="*/ 200 h 293"/>
                  <a:gd name="T24" fmla="*/ 133 w 151"/>
                  <a:gd name="T25" fmla="*/ 224 h 293"/>
                  <a:gd name="T26" fmla="*/ 119 w 151"/>
                  <a:gd name="T27" fmla="*/ 244 h 293"/>
                  <a:gd name="T28" fmla="*/ 101 w 151"/>
                  <a:gd name="T29" fmla="*/ 261 h 293"/>
                  <a:gd name="T30" fmla="*/ 81 w 151"/>
                  <a:gd name="T31" fmla="*/ 274 h 293"/>
                  <a:gd name="T32" fmla="*/ 57 w 151"/>
                  <a:gd name="T33" fmla="*/ 284 h 293"/>
                  <a:gd name="T34" fmla="*/ 31 w 151"/>
                  <a:gd name="T35" fmla="*/ 290 h 293"/>
                  <a:gd name="T36" fmla="*/ 0 w 151"/>
                  <a:gd name="T37" fmla="*/ 293 h 293"/>
                  <a:gd name="T38" fmla="*/ 0 w 151"/>
                  <a:gd name="T3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1" h="293">
                    <a:moveTo>
                      <a:pt x="0" y="0"/>
                    </a:moveTo>
                    <a:lnTo>
                      <a:pt x="33" y="10"/>
                    </a:lnTo>
                    <a:lnTo>
                      <a:pt x="60" y="20"/>
                    </a:lnTo>
                    <a:lnTo>
                      <a:pt x="82" y="30"/>
                    </a:lnTo>
                    <a:lnTo>
                      <a:pt x="100" y="41"/>
                    </a:lnTo>
                    <a:lnTo>
                      <a:pt x="119" y="56"/>
                    </a:lnTo>
                    <a:lnTo>
                      <a:pt x="133" y="75"/>
                    </a:lnTo>
                    <a:lnTo>
                      <a:pt x="143" y="96"/>
                    </a:lnTo>
                    <a:lnTo>
                      <a:pt x="149" y="119"/>
                    </a:lnTo>
                    <a:lnTo>
                      <a:pt x="151" y="147"/>
                    </a:lnTo>
                    <a:lnTo>
                      <a:pt x="149" y="174"/>
                    </a:lnTo>
                    <a:lnTo>
                      <a:pt x="143" y="200"/>
                    </a:lnTo>
                    <a:lnTo>
                      <a:pt x="133" y="224"/>
                    </a:lnTo>
                    <a:lnTo>
                      <a:pt x="119" y="244"/>
                    </a:lnTo>
                    <a:lnTo>
                      <a:pt x="101" y="261"/>
                    </a:lnTo>
                    <a:lnTo>
                      <a:pt x="81" y="274"/>
                    </a:lnTo>
                    <a:lnTo>
                      <a:pt x="57" y="284"/>
                    </a:lnTo>
                    <a:lnTo>
                      <a:pt x="31" y="290"/>
                    </a:lnTo>
                    <a:lnTo>
                      <a:pt x="0" y="2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38" name="Freeform 7"/>
              <p:cNvSpPr>
                <a:spLocks/>
              </p:cNvSpPr>
              <p:nvPr/>
            </p:nvSpPr>
            <p:spPr bwMode="auto">
              <a:xfrm>
                <a:off x="-1342" y="1910"/>
                <a:ext cx="22" cy="44"/>
              </a:xfrm>
              <a:custGeom>
                <a:avLst/>
                <a:gdLst>
                  <a:gd name="T0" fmla="*/ 136 w 136"/>
                  <a:gd name="T1" fmla="*/ 0 h 261"/>
                  <a:gd name="T2" fmla="*/ 136 w 136"/>
                  <a:gd name="T3" fmla="*/ 261 h 261"/>
                  <a:gd name="T4" fmla="*/ 107 w 136"/>
                  <a:gd name="T5" fmla="*/ 255 h 261"/>
                  <a:gd name="T6" fmla="*/ 81 w 136"/>
                  <a:gd name="T7" fmla="*/ 245 h 261"/>
                  <a:gd name="T8" fmla="*/ 56 w 136"/>
                  <a:gd name="T9" fmla="*/ 233 h 261"/>
                  <a:gd name="T10" fmla="*/ 37 w 136"/>
                  <a:gd name="T11" fmla="*/ 217 h 261"/>
                  <a:gd name="T12" fmla="*/ 20 w 136"/>
                  <a:gd name="T13" fmla="*/ 201 h 261"/>
                  <a:gd name="T14" fmla="*/ 9 w 136"/>
                  <a:gd name="T15" fmla="*/ 180 h 261"/>
                  <a:gd name="T16" fmla="*/ 3 w 136"/>
                  <a:gd name="T17" fmla="*/ 157 h 261"/>
                  <a:gd name="T18" fmla="*/ 0 w 136"/>
                  <a:gd name="T19" fmla="*/ 131 h 261"/>
                  <a:gd name="T20" fmla="*/ 4 w 136"/>
                  <a:gd name="T21" fmla="*/ 101 h 261"/>
                  <a:gd name="T22" fmla="*/ 14 w 136"/>
                  <a:gd name="T23" fmla="*/ 72 h 261"/>
                  <a:gd name="T24" fmla="*/ 31 w 136"/>
                  <a:gd name="T25" fmla="*/ 43 h 261"/>
                  <a:gd name="T26" fmla="*/ 45 w 136"/>
                  <a:gd name="T27" fmla="*/ 29 h 261"/>
                  <a:gd name="T28" fmla="*/ 63 w 136"/>
                  <a:gd name="T29" fmla="*/ 17 h 261"/>
                  <a:gd name="T30" fmla="*/ 84 w 136"/>
                  <a:gd name="T31" fmla="*/ 8 h 261"/>
                  <a:gd name="T32" fmla="*/ 108 w 136"/>
                  <a:gd name="T33" fmla="*/ 2 h 261"/>
                  <a:gd name="T34" fmla="*/ 136 w 136"/>
                  <a:gd name="T35"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261">
                    <a:moveTo>
                      <a:pt x="136" y="0"/>
                    </a:moveTo>
                    <a:lnTo>
                      <a:pt x="136" y="261"/>
                    </a:lnTo>
                    <a:lnTo>
                      <a:pt x="107" y="255"/>
                    </a:lnTo>
                    <a:lnTo>
                      <a:pt x="81" y="245"/>
                    </a:lnTo>
                    <a:lnTo>
                      <a:pt x="56" y="233"/>
                    </a:lnTo>
                    <a:lnTo>
                      <a:pt x="37" y="217"/>
                    </a:lnTo>
                    <a:lnTo>
                      <a:pt x="20" y="201"/>
                    </a:lnTo>
                    <a:lnTo>
                      <a:pt x="9" y="180"/>
                    </a:lnTo>
                    <a:lnTo>
                      <a:pt x="3" y="157"/>
                    </a:lnTo>
                    <a:lnTo>
                      <a:pt x="0" y="131"/>
                    </a:lnTo>
                    <a:lnTo>
                      <a:pt x="4" y="101"/>
                    </a:lnTo>
                    <a:lnTo>
                      <a:pt x="14" y="72"/>
                    </a:lnTo>
                    <a:lnTo>
                      <a:pt x="31" y="43"/>
                    </a:lnTo>
                    <a:lnTo>
                      <a:pt x="45" y="29"/>
                    </a:lnTo>
                    <a:lnTo>
                      <a:pt x="63" y="17"/>
                    </a:lnTo>
                    <a:lnTo>
                      <a:pt x="84" y="8"/>
                    </a:lnTo>
                    <a:lnTo>
                      <a:pt x="108" y="2"/>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39" name="Freeform 8"/>
              <p:cNvSpPr>
                <a:spLocks noEditPoints="1"/>
              </p:cNvSpPr>
              <p:nvPr/>
            </p:nvSpPr>
            <p:spPr bwMode="auto">
              <a:xfrm>
                <a:off x="-1422" y="1862"/>
                <a:ext cx="214" cy="214"/>
              </a:xfrm>
              <a:custGeom>
                <a:avLst/>
                <a:gdLst>
                  <a:gd name="T0" fmla="*/ 580 w 1284"/>
                  <a:gd name="T1" fmla="*/ 209 h 1282"/>
                  <a:gd name="T2" fmla="*/ 488 w 1284"/>
                  <a:gd name="T3" fmla="*/ 237 h 1282"/>
                  <a:gd name="T4" fmla="*/ 419 w 1284"/>
                  <a:gd name="T5" fmla="*/ 303 h 1282"/>
                  <a:gd name="T6" fmla="*/ 382 w 1284"/>
                  <a:gd name="T7" fmla="*/ 395 h 1282"/>
                  <a:gd name="T8" fmla="*/ 388 w 1284"/>
                  <a:gd name="T9" fmla="*/ 498 h 1282"/>
                  <a:gd name="T10" fmla="*/ 437 w 1284"/>
                  <a:gd name="T11" fmla="*/ 576 h 1282"/>
                  <a:gd name="T12" fmla="*/ 530 w 1284"/>
                  <a:gd name="T13" fmla="*/ 630 h 1282"/>
                  <a:gd name="T14" fmla="*/ 616 w 1284"/>
                  <a:gd name="T15" fmla="*/ 957 h 1282"/>
                  <a:gd name="T16" fmla="*/ 536 w 1284"/>
                  <a:gd name="T17" fmla="*/ 935 h 1282"/>
                  <a:gd name="T18" fmla="*/ 487 w 1284"/>
                  <a:gd name="T19" fmla="*/ 886 h 1282"/>
                  <a:gd name="T20" fmla="*/ 466 w 1284"/>
                  <a:gd name="T21" fmla="*/ 811 h 1282"/>
                  <a:gd name="T22" fmla="*/ 365 w 1284"/>
                  <a:gd name="T23" fmla="*/ 812 h 1282"/>
                  <a:gd name="T24" fmla="*/ 384 w 1284"/>
                  <a:gd name="T25" fmla="*/ 903 h 1282"/>
                  <a:gd name="T26" fmla="*/ 438 w 1284"/>
                  <a:gd name="T27" fmla="*/ 979 h 1282"/>
                  <a:gd name="T28" fmla="*/ 532 w 1284"/>
                  <a:gd name="T29" fmla="*/ 1028 h 1282"/>
                  <a:gd name="T30" fmla="*/ 616 w 1284"/>
                  <a:gd name="T31" fmla="*/ 1150 h 1282"/>
                  <a:gd name="T32" fmla="*/ 709 w 1284"/>
                  <a:gd name="T33" fmla="*/ 1036 h 1282"/>
                  <a:gd name="T34" fmla="*/ 801 w 1284"/>
                  <a:gd name="T35" fmla="*/ 1009 h 1282"/>
                  <a:gd name="T36" fmla="*/ 872 w 1284"/>
                  <a:gd name="T37" fmla="*/ 953 h 1282"/>
                  <a:gd name="T38" fmla="*/ 913 w 1284"/>
                  <a:gd name="T39" fmla="*/ 863 h 1282"/>
                  <a:gd name="T40" fmla="*/ 919 w 1284"/>
                  <a:gd name="T41" fmla="*/ 753 h 1282"/>
                  <a:gd name="T42" fmla="*/ 887 w 1284"/>
                  <a:gd name="T43" fmla="*/ 670 h 1282"/>
                  <a:gd name="T44" fmla="*/ 824 w 1284"/>
                  <a:gd name="T45" fmla="*/ 617 h 1282"/>
                  <a:gd name="T46" fmla="*/ 718 w 1284"/>
                  <a:gd name="T47" fmla="*/ 576 h 1282"/>
                  <a:gd name="T48" fmla="*/ 699 w 1284"/>
                  <a:gd name="T49" fmla="*/ 294 h 1282"/>
                  <a:gd name="T50" fmla="*/ 766 w 1284"/>
                  <a:gd name="T51" fmla="*/ 329 h 1282"/>
                  <a:gd name="T52" fmla="*/ 801 w 1284"/>
                  <a:gd name="T53" fmla="*/ 396 h 1282"/>
                  <a:gd name="T54" fmla="*/ 899 w 1284"/>
                  <a:gd name="T55" fmla="*/ 386 h 1282"/>
                  <a:gd name="T56" fmla="*/ 861 w 1284"/>
                  <a:gd name="T57" fmla="*/ 295 h 1282"/>
                  <a:gd name="T58" fmla="*/ 784 w 1284"/>
                  <a:gd name="T59" fmla="*/ 233 h 1282"/>
                  <a:gd name="T60" fmla="*/ 669 w 1284"/>
                  <a:gd name="T61" fmla="*/ 205 h 1282"/>
                  <a:gd name="T62" fmla="*/ 643 w 1284"/>
                  <a:gd name="T63" fmla="*/ 0 h 1282"/>
                  <a:gd name="T64" fmla="*/ 834 w 1284"/>
                  <a:gd name="T65" fmla="*/ 29 h 1282"/>
                  <a:gd name="T66" fmla="*/ 1001 w 1284"/>
                  <a:gd name="T67" fmla="*/ 109 h 1282"/>
                  <a:gd name="T68" fmla="*/ 1138 w 1284"/>
                  <a:gd name="T69" fmla="*/ 233 h 1282"/>
                  <a:gd name="T70" fmla="*/ 1234 w 1284"/>
                  <a:gd name="T71" fmla="*/ 391 h 1282"/>
                  <a:gd name="T72" fmla="*/ 1281 w 1284"/>
                  <a:gd name="T73" fmla="*/ 575 h 1282"/>
                  <a:gd name="T74" fmla="*/ 1272 w 1284"/>
                  <a:gd name="T75" fmla="*/ 770 h 1282"/>
                  <a:gd name="T76" fmla="*/ 1207 w 1284"/>
                  <a:gd name="T77" fmla="*/ 946 h 1282"/>
                  <a:gd name="T78" fmla="*/ 1097 w 1284"/>
                  <a:gd name="T79" fmla="*/ 1094 h 1282"/>
                  <a:gd name="T80" fmla="*/ 949 w 1284"/>
                  <a:gd name="T81" fmla="*/ 1205 h 1282"/>
                  <a:gd name="T82" fmla="*/ 772 w 1284"/>
                  <a:gd name="T83" fmla="*/ 1269 h 1282"/>
                  <a:gd name="T84" fmla="*/ 577 w 1284"/>
                  <a:gd name="T85" fmla="*/ 1279 h 1282"/>
                  <a:gd name="T86" fmla="*/ 392 w 1284"/>
                  <a:gd name="T87" fmla="*/ 1232 h 1282"/>
                  <a:gd name="T88" fmla="*/ 234 w 1284"/>
                  <a:gd name="T89" fmla="*/ 1136 h 1282"/>
                  <a:gd name="T90" fmla="*/ 110 w 1284"/>
                  <a:gd name="T91" fmla="*/ 1000 h 1282"/>
                  <a:gd name="T92" fmla="*/ 29 w 1284"/>
                  <a:gd name="T93" fmla="*/ 831 h 1282"/>
                  <a:gd name="T94" fmla="*/ 0 w 1284"/>
                  <a:gd name="T95" fmla="*/ 641 h 1282"/>
                  <a:gd name="T96" fmla="*/ 29 w 1284"/>
                  <a:gd name="T97" fmla="*/ 450 h 1282"/>
                  <a:gd name="T98" fmla="*/ 110 w 1284"/>
                  <a:gd name="T99" fmla="*/ 282 h 1282"/>
                  <a:gd name="T100" fmla="*/ 234 w 1284"/>
                  <a:gd name="T101" fmla="*/ 146 h 1282"/>
                  <a:gd name="T102" fmla="*/ 392 w 1284"/>
                  <a:gd name="T103" fmla="*/ 50 h 1282"/>
                  <a:gd name="T104" fmla="*/ 577 w 1284"/>
                  <a:gd name="T105" fmla="*/ 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4" h="1282">
                    <a:moveTo>
                      <a:pt x="616" y="132"/>
                    </a:moveTo>
                    <a:lnTo>
                      <a:pt x="616" y="206"/>
                    </a:lnTo>
                    <a:lnTo>
                      <a:pt x="580" y="209"/>
                    </a:lnTo>
                    <a:lnTo>
                      <a:pt x="547" y="214"/>
                    </a:lnTo>
                    <a:lnTo>
                      <a:pt x="517" y="224"/>
                    </a:lnTo>
                    <a:lnTo>
                      <a:pt x="488" y="237"/>
                    </a:lnTo>
                    <a:lnTo>
                      <a:pt x="464" y="255"/>
                    </a:lnTo>
                    <a:lnTo>
                      <a:pt x="442" y="275"/>
                    </a:lnTo>
                    <a:lnTo>
                      <a:pt x="419" y="303"/>
                    </a:lnTo>
                    <a:lnTo>
                      <a:pt x="402" y="332"/>
                    </a:lnTo>
                    <a:lnTo>
                      <a:pt x="389" y="363"/>
                    </a:lnTo>
                    <a:lnTo>
                      <a:pt x="382" y="395"/>
                    </a:lnTo>
                    <a:lnTo>
                      <a:pt x="380" y="429"/>
                    </a:lnTo>
                    <a:lnTo>
                      <a:pt x="382" y="465"/>
                    </a:lnTo>
                    <a:lnTo>
                      <a:pt x="388" y="498"/>
                    </a:lnTo>
                    <a:lnTo>
                      <a:pt x="400" y="527"/>
                    </a:lnTo>
                    <a:lnTo>
                      <a:pt x="417" y="553"/>
                    </a:lnTo>
                    <a:lnTo>
                      <a:pt x="437" y="576"/>
                    </a:lnTo>
                    <a:lnTo>
                      <a:pt x="463" y="597"/>
                    </a:lnTo>
                    <a:lnTo>
                      <a:pt x="494" y="615"/>
                    </a:lnTo>
                    <a:lnTo>
                      <a:pt x="530" y="630"/>
                    </a:lnTo>
                    <a:lnTo>
                      <a:pt x="570" y="643"/>
                    </a:lnTo>
                    <a:lnTo>
                      <a:pt x="616" y="653"/>
                    </a:lnTo>
                    <a:lnTo>
                      <a:pt x="616" y="957"/>
                    </a:lnTo>
                    <a:lnTo>
                      <a:pt x="587" y="953"/>
                    </a:lnTo>
                    <a:lnTo>
                      <a:pt x="561" y="946"/>
                    </a:lnTo>
                    <a:lnTo>
                      <a:pt x="536" y="935"/>
                    </a:lnTo>
                    <a:lnTo>
                      <a:pt x="517" y="922"/>
                    </a:lnTo>
                    <a:lnTo>
                      <a:pt x="500" y="906"/>
                    </a:lnTo>
                    <a:lnTo>
                      <a:pt x="487" y="886"/>
                    </a:lnTo>
                    <a:lnTo>
                      <a:pt x="478" y="866"/>
                    </a:lnTo>
                    <a:lnTo>
                      <a:pt x="471" y="841"/>
                    </a:lnTo>
                    <a:lnTo>
                      <a:pt x="466" y="811"/>
                    </a:lnTo>
                    <a:lnTo>
                      <a:pt x="463" y="774"/>
                    </a:lnTo>
                    <a:lnTo>
                      <a:pt x="364" y="774"/>
                    </a:lnTo>
                    <a:lnTo>
                      <a:pt x="365" y="812"/>
                    </a:lnTo>
                    <a:lnTo>
                      <a:pt x="369" y="845"/>
                    </a:lnTo>
                    <a:lnTo>
                      <a:pt x="375" y="875"/>
                    </a:lnTo>
                    <a:lnTo>
                      <a:pt x="384" y="903"/>
                    </a:lnTo>
                    <a:lnTo>
                      <a:pt x="396" y="927"/>
                    </a:lnTo>
                    <a:lnTo>
                      <a:pt x="415" y="955"/>
                    </a:lnTo>
                    <a:lnTo>
                      <a:pt x="438" y="979"/>
                    </a:lnTo>
                    <a:lnTo>
                      <a:pt x="465" y="999"/>
                    </a:lnTo>
                    <a:lnTo>
                      <a:pt x="497" y="1015"/>
                    </a:lnTo>
                    <a:lnTo>
                      <a:pt x="532" y="1028"/>
                    </a:lnTo>
                    <a:lnTo>
                      <a:pt x="573" y="1037"/>
                    </a:lnTo>
                    <a:lnTo>
                      <a:pt x="616" y="1042"/>
                    </a:lnTo>
                    <a:lnTo>
                      <a:pt x="616" y="1150"/>
                    </a:lnTo>
                    <a:lnTo>
                      <a:pt x="669" y="1150"/>
                    </a:lnTo>
                    <a:lnTo>
                      <a:pt x="669" y="1042"/>
                    </a:lnTo>
                    <a:lnTo>
                      <a:pt x="709" y="1036"/>
                    </a:lnTo>
                    <a:lnTo>
                      <a:pt x="743" y="1029"/>
                    </a:lnTo>
                    <a:lnTo>
                      <a:pt x="773" y="1020"/>
                    </a:lnTo>
                    <a:lnTo>
                      <a:pt x="801" y="1009"/>
                    </a:lnTo>
                    <a:lnTo>
                      <a:pt x="825" y="996"/>
                    </a:lnTo>
                    <a:lnTo>
                      <a:pt x="850" y="976"/>
                    </a:lnTo>
                    <a:lnTo>
                      <a:pt x="872" y="953"/>
                    </a:lnTo>
                    <a:lnTo>
                      <a:pt x="889" y="927"/>
                    </a:lnTo>
                    <a:lnTo>
                      <a:pt x="903" y="897"/>
                    </a:lnTo>
                    <a:lnTo>
                      <a:pt x="913" y="863"/>
                    </a:lnTo>
                    <a:lnTo>
                      <a:pt x="919" y="826"/>
                    </a:lnTo>
                    <a:lnTo>
                      <a:pt x="921" y="785"/>
                    </a:lnTo>
                    <a:lnTo>
                      <a:pt x="919" y="753"/>
                    </a:lnTo>
                    <a:lnTo>
                      <a:pt x="913" y="722"/>
                    </a:lnTo>
                    <a:lnTo>
                      <a:pt x="902" y="695"/>
                    </a:lnTo>
                    <a:lnTo>
                      <a:pt x="887" y="670"/>
                    </a:lnTo>
                    <a:lnTo>
                      <a:pt x="869" y="649"/>
                    </a:lnTo>
                    <a:lnTo>
                      <a:pt x="846" y="630"/>
                    </a:lnTo>
                    <a:lnTo>
                      <a:pt x="824" y="617"/>
                    </a:lnTo>
                    <a:lnTo>
                      <a:pt x="795" y="604"/>
                    </a:lnTo>
                    <a:lnTo>
                      <a:pt x="760" y="591"/>
                    </a:lnTo>
                    <a:lnTo>
                      <a:pt x="718" y="576"/>
                    </a:lnTo>
                    <a:lnTo>
                      <a:pt x="669" y="562"/>
                    </a:lnTo>
                    <a:lnTo>
                      <a:pt x="669" y="291"/>
                    </a:lnTo>
                    <a:lnTo>
                      <a:pt x="699" y="294"/>
                    </a:lnTo>
                    <a:lnTo>
                      <a:pt x="724" y="302"/>
                    </a:lnTo>
                    <a:lnTo>
                      <a:pt x="747" y="314"/>
                    </a:lnTo>
                    <a:lnTo>
                      <a:pt x="766" y="329"/>
                    </a:lnTo>
                    <a:lnTo>
                      <a:pt x="782" y="350"/>
                    </a:lnTo>
                    <a:lnTo>
                      <a:pt x="793" y="372"/>
                    </a:lnTo>
                    <a:lnTo>
                      <a:pt x="801" y="396"/>
                    </a:lnTo>
                    <a:lnTo>
                      <a:pt x="805" y="422"/>
                    </a:lnTo>
                    <a:lnTo>
                      <a:pt x="903" y="422"/>
                    </a:lnTo>
                    <a:lnTo>
                      <a:pt x="899" y="386"/>
                    </a:lnTo>
                    <a:lnTo>
                      <a:pt x="891" y="353"/>
                    </a:lnTo>
                    <a:lnTo>
                      <a:pt x="879" y="322"/>
                    </a:lnTo>
                    <a:lnTo>
                      <a:pt x="861" y="295"/>
                    </a:lnTo>
                    <a:lnTo>
                      <a:pt x="840" y="271"/>
                    </a:lnTo>
                    <a:lnTo>
                      <a:pt x="814" y="249"/>
                    </a:lnTo>
                    <a:lnTo>
                      <a:pt x="784" y="233"/>
                    </a:lnTo>
                    <a:lnTo>
                      <a:pt x="750" y="220"/>
                    </a:lnTo>
                    <a:lnTo>
                      <a:pt x="712" y="211"/>
                    </a:lnTo>
                    <a:lnTo>
                      <a:pt x="669" y="205"/>
                    </a:lnTo>
                    <a:lnTo>
                      <a:pt x="669" y="132"/>
                    </a:lnTo>
                    <a:lnTo>
                      <a:pt x="616" y="132"/>
                    </a:lnTo>
                    <a:close/>
                    <a:moveTo>
                      <a:pt x="643" y="0"/>
                    </a:moveTo>
                    <a:lnTo>
                      <a:pt x="709" y="3"/>
                    </a:lnTo>
                    <a:lnTo>
                      <a:pt x="772" y="13"/>
                    </a:lnTo>
                    <a:lnTo>
                      <a:pt x="834" y="29"/>
                    </a:lnTo>
                    <a:lnTo>
                      <a:pt x="893" y="50"/>
                    </a:lnTo>
                    <a:lnTo>
                      <a:pt x="949" y="77"/>
                    </a:lnTo>
                    <a:lnTo>
                      <a:pt x="1001" y="109"/>
                    </a:lnTo>
                    <a:lnTo>
                      <a:pt x="1051" y="146"/>
                    </a:lnTo>
                    <a:lnTo>
                      <a:pt x="1097" y="188"/>
                    </a:lnTo>
                    <a:lnTo>
                      <a:pt x="1138" y="233"/>
                    </a:lnTo>
                    <a:lnTo>
                      <a:pt x="1175" y="282"/>
                    </a:lnTo>
                    <a:lnTo>
                      <a:pt x="1207" y="336"/>
                    </a:lnTo>
                    <a:lnTo>
                      <a:pt x="1234" y="391"/>
                    </a:lnTo>
                    <a:lnTo>
                      <a:pt x="1256" y="450"/>
                    </a:lnTo>
                    <a:lnTo>
                      <a:pt x="1272" y="512"/>
                    </a:lnTo>
                    <a:lnTo>
                      <a:pt x="1281" y="575"/>
                    </a:lnTo>
                    <a:lnTo>
                      <a:pt x="1284" y="641"/>
                    </a:lnTo>
                    <a:lnTo>
                      <a:pt x="1281" y="707"/>
                    </a:lnTo>
                    <a:lnTo>
                      <a:pt x="1272" y="770"/>
                    </a:lnTo>
                    <a:lnTo>
                      <a:pt x="1256" y="831"/>
                    </a:lnTo>
                    <a:lnTo>
                      <a:pt x="1234" y="890"/>
                    </a:lnTo>
                    <a:lnTo>
                      <a:pt x="1207" y="946"/>
                    </a:lnTo>
                    <a:lnTo>
                      <a:pt x="1175" y="1000"/>
                    </a:lnTo>
                    <a:lnTo>
                      <a:pt x="1138" y="1049"/>
                    </a:lnTo>
                    <a:lnTo>
                      <a:pt x="1097" y="1094"/>
                    </a:lnTo>
                    <a:lnTo>
                      <a:pt x="1051" y="1136"/>
                    </a:lnTo>
                    <a:lnTo>
                      <a:pt x="1001" y="1173"/>
                    </a:lnTo>
                    <a:lnTo>
                      <a:pt x="949" y="1205"/>
                    </a:lnTo>
                    <a:lnTo>
                      <a:pt x="893" y="1232"/>
                    </a:lnTo>
                    <a:lnTo>
                      <a:pt x="834" y="1254"/>
                    </a:lnTo>
                    <a:lnTo>
                      <a:pt x="772" y="1269"/>
                    </a:lnTo>
                    <a:lnTo>
                      <a:pt x="709" y="1279"/>
                    </a:lnTo>
                    <a:lnTo>
                      <a:pt x="643" y="1282"/>
                    </a:lnTo>
                    <a:lnTo>
                      <a:pt x="577" y="1279"/>
                    </a:lnTo>
                    <a:lnTo>
                      <a:pt x="512" y="1269"/>
                    </a:lnTo>
                    <a:lnTo>
                      <a:pt x="451" y="1254"/>
                    </a:lnTo>
                    <a:lnTo>
                      <a:pt x="392" y="1232"/>
                    </a:lnTo>
                    <a:lnTo>
                      <a:pt x="336" y="1205"/>
                    </a:lnTo>
                    <a:lnTo>
                      <a:pt x="283" y="1173"/>
                    </a:lnTo>
                    <a:lnTo>
                      <a:pt x="234" y="1136"/>
                    </a:lnTo>
                    <a:lnTo>
                      <a:pt x="188" y="1094"/>
                    </a:lnTo>
                    <a:lnTo>
                      <a:pt x="146" y="1049"/>
                    </a:lnTo>
                    <a:lnTo>
                      <a:pt x="110" y="1000"/>
                    </a:lnTo>
                    <a:lnTo>
                      <a:pt x="77" y="946"/>
                    </a:lnTo>
                    <a:lnTo>
                      <a:pt x="51" y="890"/>
                    </a:lnTo>
                    <a:lnTo>
                      <a:pt x="29" y="831"/>
                    </a:lnTo>
                    <a:lnTo>
                      <a:pt x="13" y="770"/>
                    </a:lnTo>
                    <a:lnTo>
                      <a:pt x="4" y="707"/>
                    </a:lnTo>
                    <a:lnTo>
                      <a:pt x="0" y="641"/>
                    </a:lnTo>
                    <a:lnTo>
                      <a:pt x="4" y="575"/>
                    </a:lnTo>
                    <a:lnTo>
                      <a:pt x="13" y="512"/>
                    </a:lnTo>
                    <a:lnTo>
                      <a:pt x="29" y="450"/>
                    </a:lnTo>
                    <a:lnTo>
                      <a:pt x="51" y="391"/>
                    </a:lnTo>
                    <a:lnTo>
                      <a:pt x="77" y="336"/>
                    </a:lnTo>
                    <a:lnTo>
                      <a:pt x="110" y="282"/>
                    </a:lnTo>
                    <a:lnTo>
                      <a:pt x="146" y="233"/>
                    </a:lnTo>
                    <a:lnTo>
                      <a:pt x="188" y="188"/>
                    </a:lnTo>
                    <a:lnTo>
                      <a:pt x="234" y="146"/>
                    </a:lnTo>
                    <a:lnTo>
                      <a:pt x="283" y="109"/>
                    </a:lnTo>
                    <a:lnTo>
                      <a:pt x="336" y="77"/>
                    </a:lnTo>
                    <a:lnTo>
                      <a:pt x="392" y="50"/>
                    </a:lnTo>
                    <a:lnTo>
                      <a:pt x="451" y="29"/>
                    </a:lnTo>
                    <a:lnTo>
                      <a:pt x="512" y="13"/>
                    </a:lnTo>
                    <a:lnTo>
                      <a:pt x="577" y="3"/>
                    </a:lnTo>
                    <a:lnTo>
                      <a:pt x="6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40" name="Freeform 9"/>
              <p:cNvSpPr>
                <a:spLocks noEditPoints="1"/>
              </p:cNvSpPr>
              <p:nvPr/>
            </p:nvSpPr>
            <p:spPr bwMode="auto">
              <a:xfrm>
                <a:off x="-1525" y="2096"/>
                <a:ext cx="536" cy="343"/>
              </a:xfrm>
              <a:custGeom>
                <a:avLst/>
                <a:gdLst>
                  <a:gd name="T0" fmla="*/ 2511 w 3215"/>
                  <a:gd name="T1" fmla="*/ 676 h 2057"/>
                  <a:gd name="T2" fmla="*/ 2473 w 3215"/>
                  <a:gd name="T3" fmla="*/ 756 h 2057"/>
                  <a:gd name="T4" fmla="*/ 2511 w 3215"/>
                  <a:gd name="T5" fmla="*/ 837 h 2057"/>
                  <a:gd name="T6" fmla="*/ 2600 w 3215"/>
                  <a:gd name="T7" fmla="*/ 857 h 2057"/>
                  <a:gd name="T8" fmla="*/ 2669 w 3215"/>
                  <a:gd name="T9" fmla="*/ 802 h 2057"/>
                  <a:gd name="T10" fmla="*/ 2669 w 3215"/>
                  <a:gd name="T11" fmla="*/ 711 h 2057"/>
                  <a:gd name="T12" fmla="*/ 2600 w 3215"/>
                  <a:gd name="T13" fmla="*/ 656 h 2057"/>
                  <a:gd name="T14" fmla="*/ 1083 w 3215"/>
                  <a:gd name="T15" fmla="*/ 122 h 2057"/>
                  <a:gd name="T16" fmla="*/ 834 w 3215"/>
                  <a:gd name="T17" fmla="*/ 257 h 2057"/>
                  <a:gd name="T18" fmla="*/ 1185 w 3215"/>
                  <a:gd name="T19" fmla="*/ 185 h 2057"/>
                  <a:gd name="T20" fmla="*/ 1543 w 3215"/>
                  <a:gd name="T21" fmla="*/ 208 h 2057"/>
                  <a:gd name="T22" fmla="*/ 1657 w 3215"/>
                  <a:gd name="T23" fmla="*/ 158 h 2057"/>
                  <a:gd name="T24" fmla="*/ 1275 w 3215"/>
                  <a:gd name="T25" fmla="*/ 109 h 2057"/>
                  <a:gd name="T26" fmla="*/ 1524 w 3215"/>
                  <a:gd name="T27" fmla="*/ 16 h 2057"/>
                  <a:gd name="T28" fmla="*/ 1811 w 3215"/>
                  <a:gd name="T29" fmla="*/ 82 h 2057"/>
                  <a:gd name="T30" fmla="*/ 2052 w 3215"/>
                  <a:gd name="T31" fmla="*/ 191 h 2057"/>
                  <a:gd name="T32" fmla="*/ 2216 w 3215"/>
                  <a:gd name="T33" fmla="*/ 269 h 2057"/>
                  <a:gd name="T34" fmla="*/ 2355 w 3215"/>
                  <a:gd name="T35" fmla="*/ 153 h 2057"/>
                  <a:gd name="T36" fmla="*/ 2527 w 3215"/>
                  <a:gd name="T37" fmla="*/ 82 h 2057"/>
                  <a:gd name="T38" fmla="*/ 2582 w 3215"/>
                  <a:gd name="T39" fmla="*/ 126 h 2057"/>
                  <a:gd name="T40" fmla="*/ 2537 w 3215"/>
                  <a:gd name="T41" fmla="*/ 262 h 2057"/>
                  <a:gd name="T42" fmla="*/ 2584 w 3215"/>
                  <a:gd name="T43" fmla="*/ 418 h 2057"/>
                  <a:gd name="T44" fmla="*/ 2788 w 3215"/>
                  <a:gd name="T45" fmla="*/ 572 h 2057"/>
                  <a:gd name="T46" fmla="*/ 2942 w 3215"/>
                  <a:gd name="T47" fmla="*/ 777 h 2057"/>
                  <a:gd name="T48" fmla="*/ 3036 w 3215"/>
                  <a:gd name="T49" fmla="*/ 838 h 2057"/>
                  <a:gd name="T50" fmla="*/ 3154 w 3215"/>
                  <a:gd name="T51" fmla="*/ 834 h 2057"/>
                  <a:gd name="T52" fmla="*/ 3215 w 3215"/>
                  <a:gd name="T53" fmla="*/ 934 h 2057"/>
                  <a:gd name="T54" fmla="*/ 3203 w 3215"/>
                  <a:gd name="T55" fmla="*/ 1098 h 2057"/>
                  <a:gd name="T56" fmla="*/ 3149 w 3215"/>
                  <a:gd name="T57" fmla="*/ 1209 h 2057"/>
                  <a:gd name="T58" fmla="*/ 2912 w 3215"/>
                  <a:gd name="T59" fmla="*/ 1408 h 2057"/>
                  <a:gd name="T60" fmla="*/ 2664 w 3215"/>
                  <a:gd name="T61" fmla="*/ 1552 h 2057"/>
                  <a:gd name="T62" fmla="*/ 2437 w 3215"/>
                  <a:gd name="T63" fmla="*/ 1648 h 2057"/>
                  <a:gd name="T64" fmla="*/ 2263 w 3215"/>
                  <a:gd name="T65" fmla="*/ 1702 h 2057"/>
                  <a:gd name="T66" fmla="*/ 2177 w 3215"/>
                  <a:gd name="T67" fmla="*/ 1776 h 2057"/>
                  <a:gd name="T68" fmla="*/ 2182 w 3215"/>
                  <a:gd name="T69" fmla="*/ 2002 h 2057"/>
                  <a:gd name="T70" fmla="*/ 1697 w 3215"/>
                  <a:gd name="T71" fmla="*/ 1948 h 2057"/>
                  <a:gd name="T72" fmla="*/ 1400 w 3215"/>
                  <a:gd name="T73" fmla="*/ 1843 h 2057"/>
                  <a:gd name="T74" fmla="*/ 965 w 3215"/>
                  <a:gd name="T75" fmla="*/ 1818 h 2057"/>
                  <a:gd name="T76" fmla="*/ 763 w 3215"/>
                  <a:gd name="T77" fmla="*/ 1898 h 2057"/>
                  <a:gd name="T78" fmla="*/ 359 w 3215"/>
                  <a:gd name="T79" fmla="*/ 2057 h 2057"/>
                  <a:gd name="T80" fmla="*/ 249 w 3215"/>
                  <a:gd name="T81" fmla="*/ 1848 h 2057"/>
                  <a:gd name="T82" fmla="*/ 184 w 3215"/>
                  <a:gd name="T83" fmla="*/ 1593 h 2057"/>
                  <a:gd name="T84" fmla="*/ 123 w 3215"/>
                  <a:gd name="T85" fmla="*/ 1354 h 2057"/>
                  <a:gd name="T86" fmla="*/ 35 w 3215"/>
                  <a:gd name="T87" fmla="*/ 1194 h 2057"/>
                  <a:gd name="T88" fmla="*/ 0 w 3215"/>
                  <a:gd name="T89" fmla="*/ 991 h 2057"/>
                  <a:gd name="T90" fmla="*/ 14 w 3215"/>
                  <a:gd name="T91" fmla="*/ 780 h 2057"/>
                  <a:gd name="T92" fmla="*/ 72 w 3215"/>
                  <a:gd name="T93" fmla="*/ 590 h 2057"/>
                  <a:gd name="T94" fmla="*/ 71 w 3215"/>
                  <a:gd name="T95" fmla="*/ 491 h 2057"/>
                  <a:gd name="T96" fmla="*/ 24 w 3215"/>
                  <a:gd name="T97" fmla="*/ 415 h 2057"/>
                  <a:gd name="T98" fmla="*/ 27 w 3215"/>
                  <a:gd name="T99" fmla="*/ 320 h 2057"/>
                  <a:gd name="T100" fmla="*/ 72 w 3215"/>
                  <a:gd name="T101" fmla="*/ 241 h 2057"/>
                  <a:gd name="T102" fmla="*/ 152 w 3215"/>
                  <a:gd name="T103" fmla="*/ 209 h 2057"/>
                  <a:gd name="T104" fmla="*/ 207 w 3215"/>
                  <a:gd name="T105" fmla="*/ 234 h 2057"/>
                  <a:gd name="T106" fmla="*/ 147 w 3215"/>
                  <a:gd name="T107" fmla="*/ 265 h 2057"/>
                  <a:gd name="T108" fmla="*/ 132 w 3215"/>
                  <a:gd name="T109" fmla="*/ 331 h 2057"/>
                  <a:gd name="T110" fmla="*/ 161 w 3215"/>
                  <a:gd name="T111" fmla="*/ 388 h 2057"/>
                  <a:gd name="T112" fmla="*/ 309 w 3215"/>
                  <a:gd name="T113" fmla="*/ 294 h 2057"/>
                  <a:gd name="T114" fmla="*/ 581 w 3215"/>
                  <a:gd name="T115" fmla="*/ 134 h 2057"/>
                  <a:gd name="T116" fmla="*/ 888 w 3215"/>
                  <a:gd name="T117" fmla="*/ 38 h 2057"/>
                  <a:gd name="T118" fmla="*/ 1209 w 3215"/>
                  <a:gd name="T119" fmla="*/ 1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5" h="2057">
                    <a:moveTo>
                      <a:pt x="2576" y="653"/>
                    </a:moveTo>
                    <a:lnTo>
                      <a:pt x="2553" y="656"/>
                    </a:lnTo>
                    <a:lnTo>
                      <a:pt x="2531" y="664"/>
                    </a:lnTo>
                    <a:lnTo>
                      <a:pt x="2511" y="676"/>
                    </a:lnTo>
                    <a:lnTo>
                      <a:pt x="2496" y="693"/>
                    </a:lnTo>
                    <a:lnTo>
                      <a:pt x="2484" y="711"/>
                    </a:lnTo>
                    <a:lnTo>
                      <a:pt x="2476" y="733"/>
                    </a:lnTo>
                    <a:lnTo>
                      <a:pt x="2473" y="756"/>
                    </a:lnTo>
                    <a:lnTo>
                      <a:pt x="2476" y="780"/>
                    </a:lnTo>
                    <a:lnTo>
                      <a:pt x="2484" y="802"/>
                    </a:lnTo>
                    <a:lnTo>
                      <a:pt x="2496" y="821"/>
                    </a:lnTo>
                    <a:lnTo>
                      <a:pt x="2511" y="837"/>
                    </a:lnTo>
                    <a:lnTo>
                      <a:pt x="2531" y="849"/>
                    </a:lnTo>
                    <a:lnTo>
                      <a:pt x="2553" y="857"/>
                    </a:lnTo>
                    <a:lnTo>
                      <a:pt x="2576" y="860"/>
                    </a:lnTo>
                    <a:lnTo>
                      <a:pt x="2600" y="857"/>
                    </a:lnTo>
                    <a:lnTo>
                      <a:pt x="2621" y="849"/>
                    </a:lnTo>
                    <a:lnTo>
                      <a:pt x="2640" y="837"/>
                    </a:lnTo>
                    <a:lnTo>
                      <a:pt x="2656" y="821"/>
                    </a:lnTo>
                    <a:lnTo>
                      <a:pt x="2669" y="802"/>
                    </a:lnTo>
                    <a:lnTo>
                      <a:pt x="2677" y="780"/>
                    </a:lnTo>
                    <a:lnTo>
                      <a:pt x="2679" y="756"/>
                    </a:lnTo>
                    <a:lnTo>
                      <a:pt x="2677" y="733"/>
                    </a:lnTo>
                    <a:lnTo>
                      <a:pt x="2669" y="711"/>
                    </a:lnTo>
                    <a:lnTo>
                      <a:pt x="2656" y="693"/>
                    </a:lnTo>
                    <a:lnTo>
                      <a:pt x="2640" y="676"/>
                    </a:lnTo>
                    <a:lnTo>
                      <a:pt x="2621" y="664"/>
                    </a:lnTo>
                    <a:lnTo>
                      <a:pt x="2600" y="656"/>
                    </a:lnTo>
                    <a:lnTo>
                      <a:pt x="2576" y="653"/>
                    </a:lnTo>
                    <a:close/>
                    <a:moveTo>
                      <a:pt x="1275" y="109"/>
                    </a:moveTo>
                    <a:lnTo>
                      <a:pt x="1179" y="112"/>
                    </a:lnTo>
                    <a:lnTo>
                      <a:pt x="1083" y="122"/>
                    </a:lnTo>
                    <a:lnTo>
                      <a:pt x="988" y="139"/>
                    </a:lnTo>
                    <a:lnTo>
                      <a:pt x="894" y="162"/>
                    </a:lnTo>
                    <a:lnTo>
                      <a:pt x="802" y="190"/>
                    </a:lnTo>
                    <a:lnTo>
                      <a:pt x="834" y="257"/>
                    </a:lnTo>
                    <a:lnTo>
                      <a:pt x="920" y="230"/>
                    </a:lnTo>
                    <a:lnTo>
                      <a:pt x="1008" y="209"/>
                    </a:lnTo>
                    <a:lnTo>
                      <a:pt x="1096" y="193"/>
                    </a:lnTo>
                    <a:lnTo>
                      <a:pt x="1185" y="185"/>
                    </a:lnTo>
                    <a:lnTo>
                      <a:pt x="1275" y="181"/>
                    </a:lnTo>
                    <a:lnTo>
                      <a:pt x="1365" y="184"/>
                    </a:lnTo>
                    <a:lnTo>
                      <a:pt x="1455" y="192"/>
                    </a:lnTo>
                    <a:lnTo>
                      <a:pt x="1543" y="208"/>
                    </a:lnTo>
                    <a:lnTo>
                      <a:pt x="1630" y="227"/>
                    </a:lnTo>
                    <a:lnTo>
                      <a:pt x="1717" y="255"/>
                    </a:lnTo>
                    <a:lnTo>
                      <a:pt x="1749" y="187"/>
                    </a:lnTo>
                    <a:lnTo>
                      <a:pt x="1657" y="158"/>
                    </a:lnTo>
                    <a:lnTo>
                      <a:pt x="1562" y="137"/>
                    </a:lnTo>
                    <a:lnTo>
                      <a:pt x="1467" y="121"/>
                    </a:lnTo>
                    <a:lnTo>
                      <a:pt x="1372" y="112"/>
                    </a:lnTo>
                    <a:lnTo>
                      <a:pt x="1275" y="109"/>
                    </a:lnTo>
                    <a:close/>
                    <a:moveTo>
                      <a:pt x="1289" y="0"/>
                    </a:moveTo>
                    <a:lnTo>
                      <a:pt x="1368" y="2"/>
                    </a:lnTo>
                    <a:lnTo>
                      <a:pt x="1447" y="7"/>
                    </a:lnTo>
                    <a:lnTo>
                      <a:pt x="1524" y="16"/>
                    </a:lnTo>
                    <a:lnTo>
                      <a:pt x="1599" y="28"/>
                    </a:lnTo>
                    <a:lnTo>
                      <a:pt x="1672" y="44"/>
                    </a:lnTo>
                    <a:lnTo>
                      <a:pt x="1743" y="61"/>
                    </a:lnTo>
                    <a:lnTo>
                      <a:pt x="1811" y="82"/>
                    </a:lnTo>
                    <a:lnTo>
                      <a:pt x="1876" y="106"/>
                    </a:lnTo>
                    <a:lnTo>
                      <a:pt x="1939" y="132"/>
                    </a:lnTo>
                    <a:lnTo>
                      <a:pt x="1997" y="161"/>
                    </a:lnTo>
                    <a:lnTo>
                      <a:pt x="2052" y="191"/>
                    </a:lnTo>
                    <a:lnTo>
                      <a:pt x="2102" y="225"/>
                    </a:lnTo>
                    <a:lnTo>
                      <a:pt x="2147" y="261"/>
                    </a:lnTo>
                    <a:lnTo>
                      <a:pt x="2187" y="301"/>
                    </a:lnTo>
                    <a:lnTo>
                      <a:pt x="2216" y="269"/>
                    </a:lnTo>
                    <a:lnTo>
                      <a:pt x="2248" y="238"/>
                    </a:lnTo>
                    <a:lnTo>
                      <a:pt x="2281" y="209"/>
                    </a:lnTo>
                    <a:lnTo>
                      <a:pt x="2317" y="179"/>
                    </a:lnTo>
                    <a:lnTo>
                      <a:pt x="2355" y="153"/>
                    </a:lnTo>
                    <a:lnTo>
                      <a:pt x="2395" y="130"/>
                    </a:lnTo>
                    <a:lnTo>
                      <a:pt x="2437" y="109"/>
                    </a:lnTo>
                    <a:lnTo>
                      <a:pt x="2481" y="93"/>
                    </a:lnTo>
                    <a:lnTo>
                      <a:pt x="2527" y="82"/>
                    </a:lnTo>
                    <a:lnTo>
                      <a:pt x="2576" y="76"/>
                    </a:lnTo>
                    <a:lnTo>
                      <a:pt x="2625" y="76"/>
                    </a:lnTo>
                    <a:lnTo>
                      <a:pt x="2602" y="98"/>
                    </a:lnTo>
                    <a:lnTo>
                      <a:pt x="2582" y="126"/>
                    </a:lnTo>
                    <a:lnTo>
                      <a:pt x="2567" y="155"/>
                    </a:lnTo>
                    <a:lnTo>
                      <a:pt x="2555" y="188"/>
                    </a:lnTo>
                    <a:lnTo>
                      <a:pt x="2545" y="224"/>
                    </a:lnTo>
                    <a:lnTo>
                      <a:pt x="2537" y="262"/>
                    </a:lnTo>
                    <a:lnTo>
                      <a:pt x="2532" y="303"/>
                    </a:lnTo>
                    <a:lnTo>
                      <a:pt x="2527" y="345"/>
                    </a:lnTo>
                    <a:lnTo>
                      <a:pt x="2524" y="387"/>
                    </a:lnTo>
                    <a:lnTo>
                      <a:pt x="2584" y="418"/>
                    </a:lnTo>
                    <a:lnTo>
                      <a:pt x="2640" y="451"/>
                    </a:lnTo>
                    <a:lnTo>
                      <a:pt x="2693" y="488"/>
                    </a:lnTo>
                    <a:lnTo>
                      <a:pt x="2742" y="528"/>
                    </a:lnTo>
                    <a:lnTo>
                      <a:pt x="2788" y="572"/>
                    </a:lnTo>
                    <a:lnTo>
                      <a:pt x="2831" y="619"/>
                    </a:lnTo>
                    <a:lnTo>
                      <a:pt x="2872" y="668"/>
                    </a:lnTo>
                    <a:lnTo>
                      <a:pt x="2908" y="722"/>
                    </a:lnTo>
                    <a:lnTo>
                      <a:pt x="2942" y="777"/>
                    </a:lnTo>
                    <a:lnTo>
                      <a:pt x="2974" y="836"/>
                    </a:lnTo>
                    <a:lnTo>
                      <a:pt x="2990" y="837"/>
                    </a:lnTo>
                    <a:lnTo>
                      <a:pt x="3011" y="838"/>
                    </a:lnTo>
                    <a:lnTo>
                      <a:pt x="3036" y="838"/>
                    </a:lnTo>
                    <a:lnTo>
                      <a:pt x="3064" y="837"/>
                    </a:lnTo>
                    <a:lnTo>
                      <a:pt x="3093" y="836"/>
                    </a:lnTo>
                    <a:lnTo>
                      <a:pt x="3124" y="835"/>
                    </a:lnTo>
                    <a:lnTo>
                      <a:pt x="3154" y="834"/>
                    </a:lnTo>
                    <a:lnTo>
                      <a:pt x="3183" y="835"/>
                    </a:lnTo>
                    <a:lnTo>
                      <a:pt x="3211" y="836"/>
                    </a:lnTo>
                    <a:lnTo>
                      <a:pt x="3214" y="886"/>
                    </a:lnTo>
                    <a:lnTo>
                      <a:pt x="3215" y="934"/>
                    </a:lnTo>
                    <a:lnTo>
                      <a:pt x="3215" y="979"/>
                    </a:lnTo>
                    <a:lnTo>
                      <a:pt x="3213" y="1022"/>
                    </a:lnTo>
                    <a:lnTo>
                      <a:pt x="3209" y="1061"/>
                    </a:lnTo>
                    <a:lnTo>
                      <a:pt x="3203" y="1098"/>
                    </a:lnTo>
                    <a:lnTo>
                      <a:pt x="3194" y="1130"/>
                    </a:lnTo>
                    <a:lnTo>
                      <a:pt x="3182" y="1161"/>
                    </a:lnTo>
                    <a:lnTo>
                      <a:pt x="3167" y="1187"/>
                    </a:lnTo>
                    <a:lnTo>
                      <a:pt x="3149" y="1209"/>
                    </a:lnTo>
                    <a:lnTo>
                      <a:pt x="3092" y="1265"/>
                    </a:lnTo>
                    <a:lnTo>
                      <a:pt x="3034" y="1316"/>
                    </a:lnTo>
                    <a:lnTo>
                      <a:pt x="2974" y="1364"/>
                    </a:lnTo>
                    <a:lnTo>
                      <a:pt x="2912" y="1408"/>
                    </a:lnTo>
                    <a:lnTo>
                      <a:pt x="2851" y="1449"/>
                    </a:lnTo>
                    <a:lnTo>
                      <a:pt x="2788" y="1486"/>
                    </a:lnTo>
                    <a:lnTo>
                      <a:pt x="2726" y="1521"/>
                    </a:lnTo>
                    <a:lnTo>
                      <a:pt x="2664" y="1552"/>
                    </a:lnTo>
                    <a:lnTo>
                      <a:pt x="2604" y="1580"/>
                    </a:lnTo>
                    <a:lnTo>
                      <a:pt x="2546" y="1605"/>
                    </a:lnTo>
                    <a:lnTo>
                      <a:pt x="2490" y="1627"/>
                    </a:lnTo>
                    <a:lnTo>
                      <a:pt x="2437" y="1648"/>
                    </a:lnTo>
                    <a:lnTo>
                      <a:pt x="2388" y="1665"/>
                    </a:lnTo>
                    <a:lnTo>
                      <a:pt x="2342" y="1680"/>
                    </a:lnTo>
                    <a:lnTo>
                      <a:pt x="2300" y="1692"/>
                    </a:lnTo>
                    <a:lnTo>
                      <a:pt x="2263" y="1702"/>
                    </a:lnTo>
                    <a:lnTo>
                      <a:pt x="2232" y="1710"/>
                    </a:lnTo>
                    <a:lnTo>
                      <a:pt x="2207" y="1716"/>
                    </a:lnTo>
                    <a:lnTo>
                      <a:pt x="2187" y="1720"/>
                    </a:lnTo>
                    <a:lnTo>
                      <a:pt x="2177" y="1776"/>
                    </a:lnTo>
                    <a:lnTo>
                      <a:pt x="2172" y="1833"/>
                    </a:lnTo>
                    <a:lnTo>
                      <a:pt x="2172" y="1890"/>
                    </a:lnTo>
                    <a:lnTo>
                      <a:pt x="2175" y="1946"/>
                    </a:lnTo>
                    <a:lnTo>
                      <a:pt x="2182" y="2002"/>
                    </a:lnTo>
                    <a:lnTo>
                      <a:pt x="2190" y="2057"/>
                    </a:lnTo>
                    <a:lnTo>
                      <a:pt x="1774" y="2057"/>
                    </a:lnTo>
                    <a:lnTo>
                      <a:pt x="1735" y="2004"/>
                    </a:lnTo>
                    <a:lnTo>
                      <a:pt x="1697" y="1948"/>
                    </a:lnTo>
                    <a:lnTo>
                      <a:pt x="1662" y="1890"/>
                    </a:lnTo>
                    <a:lnTo>
                      <a:pt x="1627" y="1832"/>
                    </a:lnTo>
                    <a:lnTo>
                      <a:pt x="1513" y="1840"/>
                    </a:lnTo>
                    <a:lnTo>
                      <a:pt x="1400" y="1843"/>
                    </a:lnTo>
                    <a:lnTo>
                      <a:pt x="1288" y="1842"/>
                    </a:lnTo>
                    <a:lnTo>
                      <a:pt x="1178" y="1837"/>
                    </a:lnTo>
                    <a:lnTo>
                      <a:pt x="1070" y="1830"/>
                    </a:lnTo>
                    <a:lnTo>
                      <a:pt x="965" y="1818"/>
                    </a:lnTo>
                    <a:lnTo>
                      <a:pt x="863" y="1802"/>
                    </a:lnTo>
                    <a:lnTo>
                      <a:pt x="765" y="1783"/>
                    </a:lnTo>
                    <a:lnTo>
                      <a:pt x="762" y="1841"/>
                    </a:lnTo>
                    <a:lnTo>
                      <a:pt x="763" y="1898"/>
                    </a:lnTo>
                    <a:lnTo>
                      <a:pt x="766" y="1952"/>
                    </a:lnTo>
                    <a:lnTo>
                      <a:pt x="772" y="2005"/>
                    </a:lnTo>
                    <a:lnTo>
                      <a:pt x="779" y="2057"/>
                    </a:lnTo>
                    <a:lnTo>
                      <a:pt x="359" y="2057"/>
                    </a:lnTo>
                    <a:lnTo>
                      <a:pt x="326" y="2010"/>
                    </a:lnTo>
                    <a:lnTo>
                      <a:pt x="297" y="1960"/>
                    </a:lnTo>
                    <a:lnTo>
                      <a:pt x="271" y="1905"/>
                    </a:lnTo>
                    <a:lnTo>
                      <a:pt x="249" y="1848"/>
                    </a:lnTo>
                    <a:lnTo>
                      <a:pt x="229" y="1788"/>
                    </a:lnTo>
                    <a:lnTo>
                      <a:pt x="212" y="1725"/>
                    </a:lnTo>
                    <a:lnTo>
                      <a:pt x="197" y="1660"/>
                    </a:lnTo>
                    <a:lnTo>
                      <a:pt x="184" y="1593"/>
                    </a:lnTo>
                    <a:lnTo>
                      <a:pt x="173" y="1524"/>
                    </a:lnTo>
                    <a:lnTo>
                      <a:pt x="163" y="1454"/>
                    </a:lnTo>
                    <a:lnTo>
                      <a:pt x="155" y="1383"/>
                    </a:lnTo>
                    <a:lnTo>
                      <a:pt x="123" y="1354"/>
                    </a:lnTo>
                    <a:lnTo>
                      <a:pt x="96" y="1319"/>
                    </a:lnTo>
                    <a:lnTo>
                      <a:pt x="72" y="1280"/>
                    </a:lnTo>
                    <a:lnTo>
                      <a:pt x="52" y="1239"/>
                    </a:lnTo>
                    <a:lnTo>
                      <a:pt x="35" y="1194"/>
                    </a:lnTo>
                    <a:lnTo>
                      <a:pt x="22" y="1146"/>
                    </a:lnTo>
                    <a:lnTo>
                      <a:pt x="11" y="1095"/>
                    </a:lnTo>
                    <a:lnTo>
                      <a:pt x="4" y="1044"/>
                    </a:lnTo>
                    <a:lnTo>
                      <a:pt x="0" y="991"/>
                    </a:lnTo>
                    <a:lnTo>
                      <a:pt x="0" y="939"/>
                    </a:lnTo>
                    <a:lnTo>
                      <a:pt x="1" y="885"/>
                    </a:lnTo>
                    <a:lnTo>
                      <a:pt x="7" y="833"/>
                    </a:lnTo>
                    <a:lnTo>
                      <a:pt x="14" y="780"/>
                    </a:lnTo>
                    <a:lnTo>
                      <a:pt x="25" y="730"/>
                    </a:lnTo>
                    <a:lnTo>
                      <a:pt x="38" y="681"/>
                    </a:lnTo>
                    <a:lnTo>
                      <a:pt x="54" y="633"/>
                    </a:lnTo>
                    <a:lnTo>
                      <a:pt x="72" y="590"/>
                    </a:lnTo>
                    <a:lnTo>
                      <a:pt x="93" y="549"/>
                    </a:lnTo>
                    <a:lnTo>
                      <a:pt x="117" y="512"/>
                    </a:lnTo>
                    <a:lnTo>
                      <a:pt x="92" y="503"/>
                    </a:lnTo>
                    <a:lnTo>
                      <a:pt x="71" y="491"/>
                    </a:lnTo>
                    <a:lnTo>
                      <a:pt x="55" y="476"/>
                    </a:lnTo>
                    <a:lnTo>
                      <a:pt x="41" y="457"/>
                    </a:lnTo>
                    <a:lnTo>
                      <a:pt x="31" y="436"/>
                    </a:lnTo>
                    <a:lnTo>
                      <a:pt x="24" y="415"/>
                    </a:lnTo>
                    <a:lnTo>
                      <a:pt x="20" y="392"/>
                    </a:lnTo>
                    <a:lnTo>
                      <a:pt x="20" y="367"/>
                    </a:lnTo>
                    <a:lnTo>
                      <a:pt x="22" y="343"/>
                    </a:lnTo>
                    <a:lnTo>
                      <a:pt x="27" y="320"/>
                    </a:lnTo>
                    <a:lnTo>
                      <a:pt x="35" y="297"/>
                    </a:lnTo>
                    <a:lnTo>
                      <a:pt x="45" y="277"/>
                    </a:lnTo>
                    <a:lnTo>
                      <a:pt x="58" y="257"/>
                    </a:lnTo>
                    <a:lnTo>
                      <a:pt x="72" y="241"/>
                    </a:lnTo>
                    <a:lnTo>
                      <a:pt x="90" y="226"/>
                    </a:lnTo>
                    <a:lnTo>
                      <a:pt x="109" y="216"/>
                    </a:lnTo>
                    <a:lnTo>
                      <a:pt x="129" y="211"/>
                    </a:lnTo>
                    <a:lnTo>
                      <a:pt x="152" y="209"/>
                    </a:lnTo>
                    <a:lnTo>
                      <a:pt x="177" y="213"/>
                    </a:lnTo>
                    <a:lnTo>
                      <a:pt x="202" y="222"/>
                    </a:lnTo>
                    <a:lnTo>
                      <a:pt x="229" y="237"/>
                    </a:lnTo>
                    <a:lnTo>
                      <a:pt x="207" y="234"/>
                    </a:lnTo>
                    <a:lnTo>
                      <a:pt x="187" y="236"/>
                    </a:lnTo>
                    <a:lnTo>
                      <a:pt x="171" y="243"/>
                    </a:lnTo>
                    <a:lnTo>
                      <a:pt x="157" y="253"/>
                    </a:lnTo>
                    <a:lnTo>
                      <a:pt x="147" y="265"/>
                    </a:lnTo>
                    <a:lnTo>
                      <a:pt x="138" y="280"/>
                    </a:lnTo>
                    <a:lnTo>
                      <a:pt x="134" y="296"/>
                    </a:lnTo>
                    <a:lnTo>
                      <a:pt x="130" y="314"/>
                    </a:lnTo>
                    <a:lnTo>
                      <a:pt x="132" y="331"/>
                    </a:lnTo>
                    <a:lnTo>
                      <a:pt x="135" y="348"/>
                    </a:lnTo>
                    <a:lnTo>
                      <a:pt x="140" y="364"/>
                    </a:lnTo>
                    <a:lnTo>
                      <a:pt x="149" y="377"/>
                    </a:lnTo>
                    <a:lnTo>
                      <a:pt x="161" y="388"/>
                    </a:lnTo>
                    <a:lnTo>
                      <a:pt x="175" y="396"/>
                    </a:lnTo>
                    <a:lnTo>
                      <a:pt x="192" y="399"/>
                    </a:lnTo>
                    <a:lnTo>
                      <a:pt x="249" y="345"/>
                    </a:lnTo>
                    <a:lnTo>
                      <a:pt x="309" y="294"/>
                    </a:lnTo>
                    <a:lnTo>
                      <a:pt x="373" y="248"/>
                    </a:lnTo>
                    <a:lnTo>
                      <a:pt x="440" y="207"/>
                    </a:lnTo>
                    <a:lnTo>
                      <a:pt x="510" y="168"/>
                    </a:lnTo>
                    <a:lnTo>
                      <a:pt x="581" y="134"/>
                    </a:lnTo>
                    <a:lnTo>
                      <a:pt x="656" y="105"/>
                    </a:lnTo>
                    <a:lnTo>
                      <a:pt x="732" y="79"/>
                    </a:lnTo>
                    <a:lnTo>
                      <a:pt x="809" y="57"/>
                    </a:lnTo>
                    <a:lnTo>
                      <a:pt x="888" y="38"/>
                    </a:lnTo>
                    <a:lnTo>
                      <a:pt x="968" y="24"/>
                    </a:lnTo>
                    <a:lnTo>
                      <a:pt x="1048" y="12"/>
                    </a:lnTo>
                    <a:lnTo>
                      <a:pt x="1129" y="4"/>
                    </a:lnTo>
                    <a:lnTo>
                      <a:pt x="1209" y="1"/>
                    </a:lnTo>
                    <a:lnTo>
                      <a:pt x="12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grpSp>
      </p:grpSp>
      <p:grpSp>
        <p:nvGrpSpPr>
          <p:cNvPr id="73" name="Group 72"/>
          <p:cNvGrpSpPr/>
          <p:nvPr/>
        </p:nvGrpSpPr>
        <p:grpSpPr>
          <a:xfrm>
            <a:off x="4895194" y="2764035"/>
            <a:ext cx="3870379" cy="969580"/>
            <a:chOff x="6526924" y="3685379"/>
            <a:chExt cx="5160505" cy="1292773"/>
          </a:xfrm>
        </p:grpSpPr>
        <p:sp>
          <p:nvSpPr>
            <p:cNvPr id="20" name="Rectangle 19"/>
            <p:cNvSpPr/>
            <p:nvPr/>
          </p:nvSpPr>
          <p:spPr>
            <a:xfrm>
              <a:off x="6526924" y="3685379"/>
              <a:ext cx="1219125" cy="1292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儷黑 Pro"/>
                <a:cs typeface="儷黑 Pro"/>
              </a:endParaRPr>
            </a:p>
          </p:txBody>
        </p:sp>
        <p:sp>
          <p:nvSpPr>
            <p:cNvPr id="21" name="Rectangle 20"/>
            <p:cNvSpPr/>
            <p:nvPr/>
          </p:nvSpPr>
          <p:spPr>
            <a:xfrm>
              <a:off x="7746049" y="3685379"/>
              <a:ext cx="3941380" cy="129277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儷黑 Pro"/>
                <a:cs typeface="儷黑 Pro"/>
              </a:endParaRPr>
            </a:p>
          </p:txBody>
        </p:sp>
        <p:sp>
          <p:nvSpPr>
            <p:cNvPr id="27" name="Rectangle 26"/>
            <p:cNvSpPr/>
            <p:nvPr/>
          </p:nvSpPr>
          <p:spPr>
            <a:xfrm>
              <a:off x="7951001" y="4147099"/>
              <a:ext cx="1904795" cy="410369"/>
            </a:xfrm>
            <a:prstGeom prst="rect">
              <a:avLst/>
            </a:prstGeom>
          </p:spPr>
          <p:txBody>
            <a:bodyPr wrap="none">
              <a:spAutoFit/>
            </a:bodyPr>
            <a:lstStyle/>
            <a:p>
              <a:pPr defTabSz="685783"/>
              <a:r>
                <a:rPr lang="zh-TW" altLang="en-US" sz="1400" dirty="0" smtClean="0">
                  <a:solidFill>
                    <a:prstClr val="white"/>
                  </a:solidFill>
                  <a:ea typeface="儷黑 Pro"/>
                  <a:cs typeface="儷黑 Pro"/>
                </a:rPr>
                <a:t>賺錢</a:t>
              </a:r>
              <a:r>
                <a:rPr lang="en-US" sz="1400" dirty="0" smtClean="0">
                  <a:solidFill>
                    <a:prstClr val="white"/>
                  </a:solidFill>
                  <a:ea typeface="儷黑 Pro"/>
                  <a:cs typeface="儷黑 Pro"/>
                </a:rPr>
                <a:t>Earn </a:t>
              </a:r>
              <a:r>
                <a:rPr lang="en-US" sz="1400" dirty="0">
                  <a:solidFill>
                    <a:prstClr val="white"/>
                  </a:solidFill>
                  <a:ea typeface="儷黑 Pro"/>
                  <a:cs typeface="儷黑 Pro"/>
                </a:rPr>
                <a:t>Money</a:t>
              </a:r>
            </a:p>
          </p:txBody>
        </p:sp>
        <p:sp>
          <p:nvSpPr>
            <p:cNvPr id="30" name="Isosceles Triangle 29"/>
            <p:cNvSpPr/>
            <p:nvPr/>
          </p:nvSpPr>
          <p:spPr>
            <a:xfrm rot="5400000">
              <a:off x="7730283" y="4221407"/>
              <a:ext cx="220718" cy="189186"/>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儷黑 Pro"/>
                <a:cs typeface="儷黑 Pro"/>
              </a:endParaRPr>
            </a:p>
          </p:txBody>
        </p:sp>
        <p:grpSp>
          <p:nvGrpSpPr>
            <p:cNvPr id="42" name="Group 12"/>
            <p:cNvGrpSpPr>
              <a:grpSpLocks noChangeAspect="1"/>
            </p:cNvGrpSpPr>
            <p:nvPr/>
          </p:nvGrpSpPr>
          <p:grpSpPr bwMode="auto">
            <a:xfrm>
              <a:off x="6862337" y="4069855"/>
              <a:ext cx="548298" cy="523821"/>
              <a:chOff x="-1286" y="1448"/>
              <a:chExt cx="784" cy="749"/>
            </a:xfrm>
            <a:solidFill>
              <a:schemeClr val="tx1">
                <a:lumMod val="85000"/>
                <a:lumOff val="15000"/>
              </a:schemeClr>
            </a:solidFill>
          </p:grpSpPr>
          <p:sp>
            <p:nvSpPr>
              <p:cNvPr id="45" name="Freeform 14"/>
              <p:cNvSpPr>
                <a:spLocks/>
              </p:cNvSpPr>
              <p:nvPr/>
            </p:nvSpPr>
            <p:spPr bwMode="auto">
              <a:xfrm>
                <a:off x="-1187" y="1448"/>
                <a:ext cx="176" cy="176"/>
              </a:xfrm>
              <a:custGeom>
                <a:avLst/>
                <a:gdLst>
                  <a:gd name="T0" fmla="*/ 440 w 879"/>
                  <a:gd name="T1" fmla="*/ 0 h 879"/>
                  <a:gd name="T2" fmla="*/ 494 w 879"/>
                  <a:gd name="T3" fmla="*/ 2 h 879"/>
                  <a:gd name="T4" fmla="*/ 548 w 879"/>
                  <a:gd name="T5" fmla="*/ 13 h 879"/>
                  <a:gd name="T6" fmla="*/ 598 w 879"/>
                  <a:gd name="T7" fmla="*/ 28 h 879"/>
                  <a:gd name="T8" fmla="*/ 646 w 879"/>
                  <a:gd name="T9" fmla="*/ 51 h 879"/>
                  <a:gd name="T10" fmla="*/ 691 w 879"/>
                  <a:gd name="T11" fmla="*/ 78 h 879"/>
                  <a:gd name="T12" fmla="*/ 731 w 879"/>
                  <a:gd name="T13" fmla="*/ 111 h 879"/>
                  <a:gd name="T14" fmla="*/ 768 w 879"/>
                  <a:gd name="T15" fmla="*/ 148 h 879"/>
                  <a:gd name="T16" fmla="*/ 801 w 879"/>
                  <a:gd name="T17" fmla="*/ 188 h 879"/>
                  <a:gd name="T18" fmla="*/ 828 w 879"/>
                  <a:gd name="T19" fmla="*/ 232 h 879"/>
                  <a:gd name="T20" fmla="*/ 849 w 879"/>
                  <a:gd name="T21" fmla="*/ 280 h 879"/>
                  <a:gd name="T22" fmla="*/ 866 w 879"/>
                  <a:gd name="T23" fmla="*/ 331 h 879"/>
                  <a:gd name="T24" fmla="*/ 876 w 879"/>
                  <a:gd name="T25" fmla="*/ 383 h 879"/>
                  <a:gd name="T26" fmla="*/ 879 w 879"/>
                  <a:gd name="T27" fmla="*/ 439 h 879"/>
                  <a:gd name="T28" fmla="*/ 876 w 879"/>
                  <a:gd name="T29" fmla="*/ 494 h 879"/>
                  <a:gd name="T30" fmla="*/ 866 w 879"/>
                  <a:gd name="T31" fmla="*/ 548 h 879"/>
                  <a:gd name="T32" fmla="*/ 849 w 879"/>
                  <a:gd name="T33" fmla="*/ 598 h 879"/>
                  <a:gd name="T34" fmla="*/ 828 w 879"/>
                  <a:gd name="T35" fmla="*/ 646 h 879"/>
                  <a:gd name="T36" fmla="*/ 801 w 879"/>
                  <a:gd name="T37" fmla="*/ 691 h 879"/>
                  <a:gd name="T38" fmla="*/ 768 w 879"/>
                  <a:gd name="T39" fmla="*/ 731 h 879"/>
                  <a:gd name="T40" fmla="*/ 731 w 879"/>
                  <a:gd name="T41" fmla="*/ 768 h 879"/>
                  <a:gd name="T42" fmla="*/ 691 w 879"/>
                  <a:gd name="T43" fmla="*/ 800 h 879"/>
                  <a:gd name="T44" fmla="*/ 646 w 879"/>
                  <a:gd name="T45" fmla="*/ 828 h 879"/>
                  <a:gd name="T46" fmla="*/ 598 w 879"/>
                  <a:gd name="T47" fmla="*/ 849 h 879"/>
                  <a:gd name="T48" fmla="*/ 548 w 879"/>
                  <a:gd name="T49" fmla="*/ 866 h 879"/>
                  <a:gd name="T50" fmla="*/ 494 w 879"/>
                  <a:gd name="T51" fmla="*/ 875 h 879"/>
                  <a:gd name="T52" fmla="*/ 440 w 879"/>
                  <a:gd name="T53" fmla="*/ 879 h 879"/>
                  <a:gd name="T54" fmla="*/ 385 w 879"/>
                  <a:gd name="T55" fmla="*/ 875 h 879"/>
                  <a:gd name="T56" fmla="*/ 331 w 879"/>
                  <a:gd name="T57" fmla="*/ 866 h 879"/>
                  <a:gd name="T58" fmla="*/ 280 w 879"/>
                  <a:gd name="T59" fmla="*/ 849 h 879"/>
                  <a:gd name="T60" fmla="*/ 232 w 879"/>
                  <a:gd name="T61" fmla="*/ 828 h 879"/>
                  <a:gd name="T62" fmla="*/ 188 w 879"/>
                  <a:gd name="T63" fmla="*/ 800 h 879"/>
                  <a:gd name="T64" fmla="*/ 148 w 879"/>
                  <a:gd name="T65" fmla="*/ 768 h 879"/>
                  <a:gd name="T66" fmla="*/ 111 w 879"/>
                  <a:gd name="T67" fmla="*/ 731 h 879"/>
                  <a:gd name="T68" fmla="*/ 79 w 879"/>
                  <a:gd name="T69" fmla="*/ 691 h 879"/>
                  <a:gd name="T70" fmla="*/ 51 w 879"/>
                  <a:gd name="T71" fmla="*/ 646 h 879"/>
                  <a:gd name="T72" fmla="*/ 29 w 879"/>
                  <a:gd name="T73" fmla="*/ 598 h 879"/>
                  <a:gd name="T74" fmla="*/ 13 w 879"/>
                  <a:gd name="T75" fmla="*/ 548 h 879"/>
                  <a:gd name="T76" fmla="*/ 3 w 879"/>
                  <a:gd name="T77" fmla="*/ 494 h 879"/>
                  <a:gd name="T78" fmla="*/ 0 w 879"/>
                  <a:gd name="T79" fmla="*/ 439 h 879"/>
                  <a:gd name="T80" fmla="*/ 3 w 879"/>
                  <a:gd name="T81" fmla="*/ 383 h 879"/>
                  <a:gd name="T82" fmla="*/ 13 w 879"/>
                  <a:gd name="T83" fmla="*/ 331 h 879"/>
                  <a:gd name="T84" fmla="*/ 29 w 879"/>
                  <a:gd name="T85" fmla="*/ 280 h 879"/>
                  <a:gd name="T86" fmla="*/ 51 w 879"/>
                  <a:gd name="T87" fmla="*/ 232 h 879"/>
                  <a:gd name="T88" fmla="*/ 79 w 879"/>
                  <a:gd name="T89" fmla="*/ 188 h 879"/>
                  <a:gd name="T90" fmla="*/ 111 w 879"/>
                  <a:gd name="T91" fmla="*/ 148 h 879"/>
                  <a:gd name="T92" fmla="*/ 148 w 879"/>
                  <a:gd name="T93" fmla="*/ 111 h 879"/>
                  <a:gd name="T94" fmla="*/ 188 w 879"/>
                  <a:gd name="T95" fmla="*/ 78 h 879"/>
                  <a:gd name="T96" fmla="*/ 232 w 879"/>
                  <a:gd name="T97" fmla="*/ 51 h 879"/>
                  <a:gd name="T98" fmla="*/ 280 w 879"/>
                  <a:gd name="T99" fmla="*/ 28 h 879"/>
                  <a:gd name="T100" fmla="*/ 331 w 879"/>
                  <a:gd name="T101" fmla="*/ 13 h 879"/>
                  <a:gd name="T102" fmla="*/ 385 w 879"/>
                  <a:gd name="T103" fmla="*/ 2 h 879"/>
                  <a:gd name="T104" fmla="*/ 440 w 879"/>
                  <a:gd name="T10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9" h="879">
                    <a:moveTo>
                      <a:pt x="440" y="0"/>
                    </a:moveTo>
                    <a:lnTo>
                      <a:pt x="494" y="2"/>
                    </a:lnTo>
                    <a:lnTo>
                      <a:pt x="548" y="13"/>
                    </a:lnTo>
                    <a:lnTo>
                      <a:pt x="598" y="28"/>
                    </a:lnTo>
                    <a:lnTo>
                      <a:pt x="646" y="51"/>
                    </a:lnTo>
                    <a:lnTo>
                      <a:pt x="691" y="78"/>
                    </a:lnTo>
                    <a:lnTo>
                      <a:pt x="731" y="111"/>
                    </a:lnTo>
                    <a:lnTo>
                      <a:pt x="768" y="148"/>
                    </a:lnTo>
                    <a:lnTo>
                      <a:pt x="801" y="188"/>
                    </a:lnTo>
                    <a:lnTo>
                      <a:pt x="828" y="232"/>
                    </a:lnTo>
                    <a:lnTo>
                      <a:pt x="849" y="280"/>
                    </a:lnTo>
                    <a:lnTo>
                      <a:pt x="866" y="331"/>
                    </a:lnTo>
                    <a:lnTo>
                      <a:pt x="876" y="383"/>
                    </a:lnTo>
                    <a:lnTo>
                      <a:pt x="879" y="439"/>
                    </a:lnTo>
                    <a:lnTo>
                      <a:pt x="876" y="494"/>
                    </a:lnTo>
                    <a:lnTo>
                      <a:pt x="866" y="548"/>
                    </a:lnTo>
                    <a:lnTo>
                      <a:pt x="849" y="598"/>
                    </a:lnTo>
                    <a:lnTo>
                      <a:pt x="828" y="646"/>
                    </a:lnTo>
                    <a:lnTo>
                      <a:pt x="801" y="691"/>
                    </a:lnTo>
                    <a:lnTo>
                      <a:pt x="768" y="731"/>
                    </a:lnTo>
                    <a:lnTo>
                      <a:pt x="731" y="768"/>
                    </a:lnTo>
                    <a:lnTo>
                      <a:pt x="691" y="800"/>
                    </a:lnTo>
                    <a:lnTo>
                      <a:pt x="646" y="828"/>
                    </a:lnTo>
                    <a:lnTo>
                      <a:pt x="598" y="849"/>
                    </a:lnTo>
                    <a:lnTo>
                      <a:pt x="548" y="866"/>
                    </a:lnTo>
                    <a:lnTo>
                      <a:pt x="494" y="875"/>
                    </a:lnTo>
                    <a:lnTo>
                      <a:pt x="440" y="879"/>
                    </a:lnTo>
                    <a:lnTo>
                      <a:pt x="385" y="875"/>
                    </a:lnTo>
                    <a:lnTo>
                      <a:pt x="331" y="866"/>
                    </a:lnTo>
                    <a:lnTo>
                      <a:pt x="280" y="849"/>
                    </a:lnTo>
                    <a:lnTo>
                      <a:pt x="232" y="828"/>
                    </a:lnTo>
                    <a:lnTo>
                      <a:pt x="188" y="800"/>
                    </a:lnTo>
                    <a:lnTo>
                      <a:pt x="148" y="768"/>
                    </a:lnTo>
                    <a:lnTo>
                      <a:pt x="111" y="731"/>
                    </a:lnTo>
                    <a:lnTo>
                      <a:pt x="79" y="691"/>
                    </a:lnTo>
                    <a:lnTo>
                      <a:pt x="51" y="646"/>
                    </a:lnTo>
                    <a:lnTo>
                      <a:pt x="29" y="598"/>
                    </a:lnTo>
                    <a:lnTo>
                      <a:pt x="13" y="548"/>
                    </a:lnTo>
                    <a:lnTo>
                      <a:pt x="3" y="494"/>
                    </a:lnTo>
                    <a:lnTo>
                      <a:pt x="0" y="439"/>
                    </a:lnTo>
                    <a:lnTo>
                      <a:pt x="3" y="383"/>
                    </a:lnTo>
                    <a:lnTo>
                      <a:pt x="13" y="331"/>
                    </a:lnTo>
                    <a:lnTo>
                      <a:pt x="29" y="280"/>
                    </a:lnTo>
                    <a:lnTo>
                      <a:pt x="51" y="232"/>
                    </a:lnTo>
                    <a:lnTo>
                      <a:pt x="79" y="188"/>
                    </a:lnTo>
                    <a:lnTo>
                      <a:pt x="111" y="148"/>
                    </a:lnTo>
                    <a:lnTo>
                      <a:pt x="148" y="111"/>
                    </a:lnTo>
                    <a:lnTo>
                      <a:pt x="188" y="78"/>
                    </a:lnTo>
                    <a:lnTo>
                      <a:pt x="232" y="51"/>
                    </a:lnTo>
                    <a:lnTo>
                      <a:pt x="280" y="28"/>
                    </a:lnTo>
                    <a:lnTo>
                      <a:pt x="331" y="13"/>
                    </a:lnTo>
                    <a:lnTo>
                      <a:pt x="385" y="2"/>
                    </a:lnTo>
                    <a:lnTo>
                      <a:pt x="4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46" name="Freeform 15"/>
              <p:cNvSpPr>
                <a:spLocks/>
              </p:cNvSpPr>
              <p:nvPr/>
            </p:nvSpPr>
            <p:spPr bwMode="auto">
              <a:xfrm>
                <a:off x="-1200" y="1626"/>
                <a:ext cx="342" cy="568"/>
              </a:xfrm>
              <a:custGeom>
                <a:avLst/>
                <a:gdLst>
                  <a:gd name="T0" fmla="*/ 448 w 1709"/>
                  <a:gd name="T1" fmla="*/ 3 h 2837"/>
                  <a:gd name="T2" fmla="*/ 492 w 1709"/>
                  <a:gd name="T3" fmla="*/ 11 h 2837"/>
                  <a:gd name="T4" fmla="*/ 544 w 1709"/>
                  <a:gd name="T5" fmla="*/ 25 h 2837"/>
                  <a:gd name="T6" fmla="*/ 665 w 1709"/>
                  <a:gd name="T7" fmla="*/ 90 h 2837"/>
                  <a:gd name="T8" fmla="*/ 760 w 1709"/>
                  <a:gd name="T9" fmla="*/ 189 h 2837"/>
                  <a:gd name="T10" fmla="*/ 846 w 1709"/>
                  <a:gd name="T11" fmla="*/ 305 h 2837"/>
                  <a:gd name="T12" fmla="*/ 953 w 1709"/>
                  <a:gd name="T13" fmla="*/ 440 h 2837"/>
                  <a:gd name="T14" fmla="*/ 1045 w 1709"/>
                  <a:gd name="T15" fmla="*/ 533 h 2837"/>
                  <a:gd name="T16" fmla="*/ 1133 w 1709"/>
                  <a:gd name="T17" fmla="*/ 588 h 2837"/>
                  <a:gd name="T18" fmla="*/ 1228 w 1709"/>
                  <a:gd name="T19" fmla="*/ 607 h 2837"/>
                  <a:gd name="T20" fmla="*/ 1339 w 1709"/>
                  <a:gd name="T21" fmla="*/ 592 h 2837"/>
                  <a:gd name="T22" fmla="*/ 1477 w 1709"/>
                  <a:gd name="T23" fmla="*/ 547 h 2837"/>
                  <a:gd name="T24" fmla="*/ 1566 w 1709"/>
                  <a:gd name="T25" fmla="*/ 538 h 2837"/>
                  <a:gd name="T26" fmla="*/ 1645 w 1709"/>
                  <a:gd name="T27" fmla="*/ 573 h 2837"/>
                  <a:gd name="T28" fmla="*/ 1697 w 1709"/>
                  <a:gd name="T29" fmla="*/ 645 h 2837"/>
                  <a:gd name="T30" fmla="*/ 1707 w 1709"/>
                  <a:gd name="T31" fmla="*/ 734 h 2837"/>
                  <a:gd name="T32" fmla="*/ 1671 w 1709"/>
                  <a:gd name="T33" fmla="*/ 813 h 2837"/>
                  <a:gd name="T34" fmla="*/ 1600 w 1709"/>
                  <a:gd name="T35" fmla="*/ 866 h 2837"/>
                  <a:gd name="T36" fmla="*/ 1402 w 1709"/>
                  <a:gd name="T37" fmla="*/ 926 h 2837"/>
                  <a:gd name="T38" fmla="*/ 1230 w 1709"/>
                  <a:gd name="T39" fmla="*/ 944 h 2837"/>
                  <a:gd name="T40" fmla="*/ 1071 w 1709"/>
                  <a:gd name="T41" fmla="*/ 924 h 2837"/>
                  <a:gd name="T42" fmla="*/ 931 w 1709"/>
                  <a:gd name="T43" fmla="*/ 865 h 2837"/>
                  <a:gd name="T44" fmla="*/ 808 w 1709"/>
                  <a:gd name="T45" fmla="*/ 777 h 2837"/>
                  <a:gd name="T46" fmla="*/ 1158 w 1709"/>
                  <a:gd name="T47" fmla="*/ 1257 h 2837"/>
                  <a:gd name="T48" fmla="*/ 1262 w 1709"/>
                  <a:gd name="T49" fmla="*/ 1287 h 2837"/>
                  <a:gd name="T50" fmla="*/ 1336 w 1709"/>
                  <a:gd name="T51" fmla="*/ 1364 h 2837"/>
                  <a:gd name="T52" fmla="*/ 1495 w 1709"/>
                  <a:gd name="T53" fmla="*/ 2612 h 2837"/>
                  <a:gd name="T54" fmla="*/ 1478 w 1709"/>
                  <a:gd name="T55" fmla="*/ 2715 h 2837"/>
                  <a:gd name="T56" fmla="*/ 1415 w 1709"/>
                  <a:gd name="T57" fmla="*/ 2796 h 2837"/>
                  <a:gd name="T58" fmla="*/ 1317 w 1709"/>
                  <a:gd name="T59" fmla="*/ 2836 h 2837"/>
                  <a:gd name="T60" fmla="*/ 1229 w 1709"/>
                  <a:gd name="T61" fmla="*/ 2826 h 2837"/>
                  <a:gd name="T62" fmla="*/ 1148 w 1709"/>
                  <a:gd name="T63" fmla="*/ 2775 h 2837"/>
                  <a:gd name="T64" fmla="*/ 1101 w 1709"/>
                  <a:gd name="T65" fmla="*/ 2692 h 2837"/>
                  <a:gd name="T66" fmla="*/ 436 w 1709"/>
                  <a:gd name="T67" fmla="*/ 1661 h 2837"/>
                  <a:gd name="T68" fmla="*/ 320 w 1709"/>
                  <a:gd name="T69" fmla="*/ 1655 h 2837"/>
                  <a:gd name="T70" fmla="*/ 200 w 1709"/>
                  <a:gd name="T71" fmla="*/ 1616 h 2837"/>
                  <a:gd name="T72" fmla="*/ 98 w 1709"/>
                  <a:gd name="T73" fmla="*/ 1544 h 2837"/>
                  <a:gd name="T74" fmla="*/ 28 w 1709"/>
                  <a:gd name="T75" fmla="*/ 1445 h 2837"/>
                  <a:gd name="T76" fmla="*/ 0 w 1709"/>
                  <a:gd name="T77" fmla="*/ 1322 h 2837"/>
                  <a:gd name="T78" fmla="*/ 13 w 1709"/>
                  <a:gd name="T79" fmla="*/ 265 h 2837"/>
                  <a:gd name="T80" fmla="*/ 70 w 1709"/>
                  <a:gd name="T81" fmla="*/ 158 h 2837"/>
                  <a:gd name="T82" fmla="*/ 161 w 1709"/>
                  <a:gd name="T83" fmla="*/ 77 h 2837"/>
                  <a:gd name="T84" fmla="*/ 269 w 1709"/>
                  <a:gd name="T85" fmla="*/ 23 h 2837"/>
                  <a:gd name="T86" fmla="*/ 310 w 1709"/>
                  <a:gd name="T87" fmla="*/ 12 h 2837"/>
                  <a:gd name="T88" fmla="*/ 348 w 1709"/>
                  <a:gd name="T89" fmla="*/ 5 h 2837"/>
                  <a:gd name="T90" fmla="*/ 407 w 1709"/>
                  <a:gd name="T91" fmla="*/ 0 h 2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9" h="2837">
                    <a:moveTo>
                      <a:pt x="407" y="0"/>
                    </a:moveTo>
                    <a:lnTo>
                      <a:pt x="428" y="0"/>
                    </a:lnTo>
                    <a:lnTo>
                      <a:pt x="448" y="3"/>
                    </a:lnTo>
                    <a:lnTo>
                      <a:pt x="466" y="5"/>
                    </a:lnTo>
                    <a:lnTo>
                      <a:pt x="480" y="8"/>
                    </a:lnTo>
                    <a:lnTo>
                      <a:pt x="492" y="11"/>
                    </a:lnTo>
                    <a:lnTo>
                      <a:pt x="500" y="12"/>
                    </a:lnTo>
                    <a:lnTo>
                      <a:pt x="503" y="13"/>
                    </a:lnTo>
                    <a:lnTo>
                      <a:pt x="544" y="25"/>
                    </a:lnTo>
                    <a:lnTo>
                      <a:pt x="586" y="43"/>
                    </a:lnTo>
                    <a:lnTo>
                      <a:pt x="627" y="63"/>
                    </a:lnTo>
                    <a:lnTo>
                      <a:pt x="665" y="90"/>
                    </a:lnTo>
                    <a:lnTo>
                      <a:pt x="700" y="118"/>
                    </a:lnTo>
                    <a:lnTo>
                      <a:pt x="733" y="152"/>
                    </a:lnTo>
                    <a:lnTo>
                      <a:pt x="760" y="189"/>
                    </a:lnTo>
                    <a:lnTo>
                      <a:pt x="761" y="191"/>
                    </a:lnTo>
                    <a:lnTo>
                      <a:pt x="805" y="251"/>
                    </a:lnTo>
                    <a:lnTo>
                      <a:pt x="846" y="305"/>
                    </a:lnTo>
                    <a:lnTo>
                      <a:pt x="884" y="355"/>
                    </a:lnTo>
                    <a:lnTo>
                      <a:pt x="919" y="399"/>
                    </a:lnTo>
                    <a:lnTo>
                      <a:pt x="953" y="440"/>
                    </a:lnTo>
                    <a:lnTo>
                      <a:pt x="985" y="476"/>
                    </a:lnTo>
                    <a:lnTo>
                      <a:pt x="1015" y="507"/>
                    </a:lnTo>
                    <a:lnTo>
                      <a:pt x="1045" y="533"/>
                    </a:lnTo>
                    <a:lnTo>
                      <a:pt x="1074" y="556"/>
                    </a:lnTo>
                    <a:lnTo>
                      <a:pt x="1104" y="573"/>
                    </a:lnTo>
                    <a:lnTo>
                      <a:pt x="1133" y="588"/>
                    </a:lnTo>
                    <a:lnTo>
                      <a:pt x="1164" y="598"/>
                    </a:lnTo>
                    <a:lnTo>
                      <a:pt x="1195" y="604"/>
                    </a:lnTo>
                    <a:lnTo>
                      <a:pt x="1228" y="607"/>
                    </a:lnTo>
                    <a:lnTo>
                      <a:pt x="1262" y="606"/>
                    </a:lnTo>
                    <a:lnTo>
                      <a:pt x="1299" y="601"/>
                    </a:lnTo>
                    <a:lnTo>
                      <a:pt x="1339" y="592"/>
                    </a:lnTo>
                    <a:lnTo>
                      <a:pt x="1382" y="581"/>
                    </a:lnTo>
                    <a:lnTo>
                      <a:pt x="1427" y="565"/>
                    </a:lnTo>
                    <a:lnTo>
                      <a:pt x="1477" y="547"/>
                    </a:lnTo>
                    <a:lnTo>
                      <a:pt x="1507" y="539"/>
                    </a:lnTo>
                    <a:lnTo>
                      <a:pt x="1536" y="535"/>
                    </a:lnTo>
                    <a:lnTo>
                      <a:pt x="1566" y="538"/>
                    </a:lnTo>
                    <a:lnTo>
                      <a:pt x="1594" y="545"/>
                    </a:lnTo>
                    <a:lnTo>
                      <a:pt x="1621" y="557"/>
                    </a:lnTo>
                    <a:lnTo>
                      <a:pt x="1645" y="573"/>
                    </a:lnTo>
                    <a:lnTo>
                      <a:pt x="1666" y="594"/>
                    </a:lnTo>
                    <a:lnTo>
                      <a:pt x="1684" y="617"/>
                    </a:lnTo>
                    <a:lnTo>
                      <a:pt x="1697" y="645"/>
                    </a:lnTo>
                    <a:lnTo>
                      <a:pt x="1705" y="675"/>
                    </a:lnTo>
                    <a:lnTo>
                      <a:pt x="1709" y="704"/>
                    </a:lnTo>
                    <a:lnTo>
                      <a:pt x="1707" y="734"/>
                    </a:lnTo>
                    <a:lnTo>
                      <a:pt x="1700" y="763"/>
                    </a:lnTo>
                    <a:lnTo>
                      <a:pt x="1688" y="789"/>
                    </a:lnTo>
                    <a:lnTo>
                      <a:pt x="1671" y="813"/>
                    </a:lnTo>
                    <a:lnTo>
                      <a:pt x="1651" y="834"/>
                    </a:lnTo>
                    <a:lnTo>
                      <a:pt x="1627" y="852"/>
                    </a:lnTo>
                    <a:lnTo>
                      <a:pt x="1600" y="866"/>
                    </a:lnTo>
                    <a:lnTo>
                      <a:pt x="1530" y="890"/>
                    </a:lnTo>
                    <a:lnTo>
                      <a:pt x="1464" y="911"/>
                    </a:lnTo>
                    <a:lnTo>
                      <a:pt x="1402" y="926"/>
                    </a:lnTo>
                    <a:lnTo>
                      <a:pt x="1342" y="936"/>
                    </a:lnTo>
                    <a:lnTo>
                      <a:pt x="1285" y="943"/>
                    </a:lnTo>
                    <a:lnTo>
                      <a:pt x="1230" y="944"/>
                    </a:lnTo>
                    <a:lnTo>
                      <a:pt x="1174" y="942"/>
                    </a:lnTo>
                    <a:lnTo>
                      <a:pt x="1121" y="936"/>
                    </a:lnTo>
                    <a:lnTo>
                      <a:pt x="1071" y="924"/>
                    </a:lnTo>
                    <a:lnTo>
                      <a:pt x="1022" y="908"/>
                    </a:lnTo>
                    <a:lnTo>
                      <a:pt x="975" y="889"/>
                    </a:lnTo>
                    <a:lnTo>
                      <a:pt x="931" y="865"/>
                    </a:lnTo>
                    <a:lnTo>
                      <a:pt x="889" y="839"/>
                    </a:lnTo>
                    <a:lnTo>
                      <a:pt x="847" y="809"/>
                    </a:lnTo>
                    <a:lnTo>
                      <a:pt x="808" y="777"/>
                    </a:lnTo>
                    <a:lnTo>
                      <a:pt x="808" y="1257"/>
                    </a:lnTo>
                    <a:lnTo>
                      <a:pt x="1158" y="1257"/>
                    </a:lnTo>
                    <a:lnTo>
                      <a:pt x="1158" y="1257"/>
                    </a:lnTo>
                    <a:lnTo>
                      <a:pt x="1195" y="1261"/>
                    </a:lnTo>
                    <a:lnTo>
                      <a:pt x="1230" y="1270"/>
                    </a:lnTo>
                    <a:lnTo>
                      <a:pt x="1262" y="1287"/>
                    </a:lnTo>
                    <a:lnTo>
                      <a:pt x="1291" y="1308"/>
                    </a:lnTo>
                    <a:lnTo>
                      <a:pt x="1316" y="1335"/>
                    </a:lnTo>
                    <a:lnTo>
                      <a:pt x="1336" y="1364"/>
                    </a:lnTo>
                    <a:lnTo>
                      <a:pt x="1351" y="1399"/>
                    </a:lnTo>
                    <a:lnTo>
                      <a:pt x="1358" y="1436"/>
                    </a:lnTo>
                    <a:lnTo>
                      <a:pt x="1495" y="2612"/>
                    </a:lnTo>
                    <a:lnTo>
                      <a:pt x="1495" y="2648"/>
                    </a:lnTo>
                    <a:lnTo>
                      <a:pt x="1490" y="2683"/>
                    </a:lnTo>
                    <a:lnTo>
                      <a:pt x="1478" y="2715"/>
                    </a:lnTo>
                    <a:lnTo>
                      <a:pt x="1463" y="2746"/>
                    </a:lnTo>
                    <a:lnTo>
                      <a:pt x="1441" y="2773"/>
                    </a:lnTo>
                    <a:lnTo>
                      <a:pt x="1415" y="2796"/>
                    </a:lnTo>
                    <a:lnTo>
                      <a:pt x="1385" y="2814"/>
                    </a:lnTo>
                    <a:lnTo>
                      <a:pt x="1353" y="2827"/>
                    </a:lnTo>
                    <a:lnTo>
                      <a:pt x="1317" y="2836"/>
                    </a:lnTo>
                    <a:lnTo>
                      <a:pt x="1293" y="2837"/>
                    </a:lnTo>
                    <a:lnTo>
                      <a:pt x="1260" y="2835"/>
                    </a:lnTo>
                    <a:lnTo>
                      <a:pt x="1229" y="2826"/>
                    </a:lnTo>
                    <a:lnTo>
                      <a:pt x="1199" y="2813"/>
                    </a:lnTo>
                    <a:lnTo>
                      <a:pt x="1172" y="2796"/>
                    </a:lnTo>
                    <a:lnTo>
                      <a:pt x="1148" y="2775"/>
                    </a:lnTo>
                    <a:lnTo>
                      <a:pt x="1128" y="2750"/>
                    </a:lnTo>
                    <a:lnTo>
                      <a:pt x="1111" y="2723"/>
                    </a:lnTo>
                    <a:lnTo>
                      <a:pt x="1101" y="2692"/>
                    </a:lnTo>
                    <a:lnTo>
                      <a:pt x="1093" y="2658"/>
                    </a:lnTo>
                    <a:lnTo>
                      <a:pt x="978" y="1661"/>
                    </a:lnTo>
                    <a:lnTo>
                      <a:pt x="436" y="1661"/>
                    </a:lnTo>
                    <a:lnTo>
                      <a:pt x="404" y="1664"/>
                    </a:lnTo>
                    <a:lnTo>
                      <a:pt x="362" y="1661"/>
                    </a:lnTo>
                    <a:lnTo>
                      <a:pt x="320" y="1655"/>
                    </a:lnTo>
                    <a:lnTo>
                      <a:pt x="280" y="1646"/>
                    </a:lnTo>
                    <a:lnTo>
                      <a:pt x="239" y="1633"/>
                    </a:lnTo>
                    <a:lnTo>
                      <a:pt x="200" y="1616"/>
                    </a:lnTo>
                    <a:lnTo>
                      <a:pt x="163" y="1596"/>
                    </a:lnTo>
                    <a:lnTo>
                      <a:pt x="130" y="1572"/>
                    </a:lnTo>
                    <a:lnTo>
                      <a:pt x="98" y="1544"/>
                    </a:lnTo>
                    <a:lnTo>
                      <a:pt x="70" y="1515"/>
                    </a:lnTo>
                    <a:lnTo>
                      <a:pt x="47" y="1481"/>
                    </a:lnTo>
                    <a:lnTo>
                      <a:pt x="28" y="1445"/>
                    </a:lnTo>
                    <a:lnTo>
                      <a:pt x="13" y="1407"/>
                    </a:lnTo>
                    <a:lnTo>
                      <a:pt x="4" y="1366"/>
                    </a:lnTo>
                    <a:lnTo>
                      <a:pt x="0" y="1322"/>
                    </a:lnTo>
                    <a:lnTo>
                      <a:pt x="0" y="351"/>
                    </a:lnTo>
                    <a:lnTo>
                      <a:pt x="4" y="307"/>
                    </a:lnTo>
                    <a:lnTo>
                      <a:pt x="13" y="265"/>
                    </a:lnTo>
                    <a:lnTo>
                      <a:pt x="28" y="227"/>
                    </a:lnTo>
                    <a:lnTo>
                      <a:pt x="47" y="191"/>
                    </a:lnTo>
                    <a:lnTo>
                      <a:pt x="70" y="158"/>
                    </a:lnTo>
                    <a:lnTo>
                      <a:pt x="98" y="128"/>
                    </a:lnTo>
                    <a:lnTo>
                      <a:pt x="128" y="100"/>
                    </a:lnTo>
                    <a:lnTo>
                      <a:pt x="161" y="77"/>
                    </a:lnTo>
                    <a:lnTo>
                      <a:pt x="195" y="55"/>
                    </a:lnTo>
                    <a:lnTo>
                      <a:pt x="232" y="37"/>
                    </a:lnTo>
                    <a:lnTo>
                      <a:pt x="269" y="23"/>
                    </a:lnTo>
                    <a:lnTo>
                      <a:pt x="306" y="12"/>
                    </a:lnTo>
                    <a:lnTo>
                      <a:pt x="307" y="12"/>
                    </a:lnTo>
                    <a:lnTo>
                      <a:pt x="310" y="12"/>
                    </a:lnTo>
                    <a:lnTo>
                      <a:pt x="319" y="10"/>
                    </a:lnTo>
                    <a:lnTo>
                      <a:pt x="331" y="9"/>
                    </a:lnTo>
                    <a:lnTo>
                      <a:pt x="348" y="5"/>
                    </a:lnTo>
                    <a:lnTo>
                      <a:pt x="367" y="4"/>
                    </a:lnTo>
                    <a:lnTo>
                      <a:pt x="387" y="2"/>
                    </a:lnTo>
                    <a:lnTo>
                      <a:pt x="4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47" name="Freeform 16"/>
              <p:cNvSpPr>
                <a:spLocks/>
              </p:cNvSpPr>
              <p:nvPr/>
            </p:nvSpPr>
            <p:spPr bwMode="auto">
              <a:xfrm>
                <a:off x="-1286" y="1665"/>
                <a:ext cx="271" cy="532"/>
              </a:xfrm>
              <a:custGeom>
                <a:avLst/>
                <a:gdLst>
                  <a:gd name="T0" fmla="*/ 205 w 1355"/>
                  <a:gd name="T1" fmla="*/ 4 h 2661"/>
                  <a:gd name="T2" fmla="*/ 267 w 1355"/>
                  <a:gd name="T3" fmla="*/ 30 h 2661"/>
                  <a:gd name="T4" fmla="*/ 312 w 1355"/>
                  <a:gd name="T5" fmla="*/ 77 h 2661"/>
                  <a:gd name="T6" fmla="*/ 338 w 1355"/>
                  <a:gd name="T7" fmla="*/ 137 h 2661"/>
                  <a:gd name="T8" fmla="*/ 342 w 1355"/>
                  <a:gd name="T9" fmla="*/ 1527 h 2661"/>
                  <a:gd name="T10" fmla="*/ 1219 w 1355"/>
                  <a:gd name="T11" fmla="*/ 1530 h 2661"/>
                  <a:gd name="T12" fmla="*/ 1280 w 1355"/>
                  <a:gd name="T13" fmla="*/ 1555 h 2661"/>
                  <a:gd name="T14" fmla="*/ 1327 w 1355"/>
                  <a:gd name="T15" fmla="*/ 1602 h 2661"/>
                  <a:gd name="T16" fmla="*/ 1352 w 1355"/>
                  <a:gd name="T17" fmla="*/ 1662 h 2661"/>
                  <a:gd name="T18" fmla="*/ 1353 w 1355"/>
                  <a:gd name="T19" fmla="*/ 1729 h 2661"/>
                  <a:gd name="T20" fmla="*/ 1331 w 1355"/>
                  <a:gd name="T21" fmla="*/ 1785 h 2661"/>
                  <a:gd name="T22" fmla="*/ 1291 w 1355"/>
                  <a:gd name="T23" fmla="*/ 1830 h 2661"/>
                  <a:gd name="T24" fmla="*/ 1287 w 1355"/>
                  <a:gd name="T25" fmla="*/ 1891 h 2661"/>
                  <a:gd name="T26" fmla="*/ 1312 w 1355"/>
                  <a:gd name="T27" fmla="*/ 1989 h 2661"/>
                  <a:gd name="T28" fmla="*/ 1316 w 1355"/>
                  <a:gd name="T29" fmla="*/ 2518 h 2661"/>
                  <a:gd name="T30" fmla="*/ 1304 w 1355"/>
                  <a:gd name="T31" fmla="*/ 2573 h 2661"/>
                  <a:gd name="T32" fmla="*/ 1274 w 1355"/>
                  <a:gd name="T33" fmla="*/ 2619 h 2661"/>
                  <a:gd name="T34" fmla="*/ 1229 w 1355"/>
                  <a:gd name="T35" fmla="*/ 2649 h 2661"/>
                  <a:gd name="T36" fmla="*/ 1173 w 1355"/>
                  <a:gd name="T37" fmla="*/ 2661 h 2661"/>
                  <a:gd name="T38" fmla="*/ 1117 w 1355"/>
                  <a:gd name="T39" fmla="*/ 2649 h 2661"/>
                  <a:gd name="T40" fmla="*/ 1072 w 1355"/>
                  <a:gd name="T41" fmla="*/ 2619 h 2661"/>
                  <a:gd name="T42" fmla="*/ 1041 w 1355"/>
                  <a:gd name="T43" fmla="*/ 2573 h 2661"/>
                  <a:gd name="T44" fmla="*/ 1030 w 1355"/>
                  <a:gd name="T45" fmla="*/ 2518 h 2661"/>
                  <a:gd name="T46" fmla="*/ 1027 w 1355"/>
                  <a:gd name="T47" fmla="*/ 2013 h 2661"/>
                  <a:gd name="T48" fmla="*/ 1004 w 1355"/>
                  <a:gd name="T49" fmla="*/ 1967 h 2661"/>
                  <a:gd name="T50" fmla="*/ 965 w 1355"/>
                  <a:gd name="T51" fmla="*/ 1935 h 2661"/>
                  <a:gd name="T52" fmla="*/ 913 w 1355"/>
                  <a:gd name="T53" fmla="*/ 1923 h 2661"/>
                  <a:gd name="T54" fmla="*/ 408 w 1355"/>
                  <a:gd name="T55" fmla="*/ 1926 h 2661"/>
                  <a:gd name="T56" fmla="*/ 362 w 1355"/>
                  <a:gd name="T57" fmla="*/ 1948 h 2661"/>
                  <a:gd name="T58" fmla="*/ 331 w 1355"/>
                  <a:gd name="T59" fmla="*/ 1989 h 2661"/>
                  <a:gd name="T60" fmla="*/ 319 w 1355"/>
                  <a:gd name="T61" fmla="*/ 2040 h 2661"/>
                  <a:gd name="T62" fmla="*/ 316 w 1355"/>
                  <a:gd name="T63" fmla="*/ 2546 h 2661"/>
                  <a:gd name="T64" fmla="*/ 294 w 1355"/>
                  <a:gd name="T65" fmla="*/ 2598 h 2661"/>
                  <a:gd name="T66" fmla="*/ 256 w 1355"/>
                  <a:gd name="T67" fmla="*/ 2636 h 2661"/>
                  <a:gd name="T68" fmla="*/ 205 w 1355"/>
                  <a:gd name="T69" fmla="*/ 2657 h 2661"/>
                  <a:gd name="T70" fmla="*/ 146 w 1355"/>
                  <a:gd name="T71" fmla="*/ 2657 h 2661"/>
                  <a:gd name="T72" fmla="*/ 95 w 1355"/>
                  <a:gd name="T73" fmla="*/ 2636 h 2661"/>
                  <a:gd name="T74" fmla="*/ 57 w 1355"/>
                  <a:gd name="T75" fmla="*/ 2598 h 2661"/>
                  <a:gd name="T76" fmla="*/ 36 w 1355"/>
                  <a:gd name="T77" fmla="*/ 2546 h 2661"/>
                  <a:gd name="T78" fmla="*/ 32 w 1355"/>
                  <a:gd name="T79" fmla="*/ 2040 h 2661"/>
                  <a:gd name="T80" fmla="*/ 46 w 1355"/>
                  <a:gd name="T81" fmla="*/ 1938 h 2661"/>
                  <a:gd name="T82" fmla="*/ 83 w 1355"/>
                  <a:gd name="T83" fmla="*/ 1843 h 2661"/>
                  <a:gd name="T84" fmla="*/ 39 w 1355"/>
                  <a:gd name="T85" fmla="*/ 1806 h 2661"/>
                  <a:gd name="T86" fmla="*/ 11 w 1355"/>
                  <a:gd name="T87" fmla="*/ 1756 h 2661"/>
                  <a:gd name="T88" fmla="*/ 0 w 1355"/>
                  <a:gd name="T89" fmla="*/ 1697 h 2661"/>
                  <a:gd name="T90" fmla="*/ 4 w 1355"/>
                  <a:gd name="T91" fmla="*/ 137 h 2661"/>
                  <a:gd name="T92" fmla="*/ 29 w 1355"/>
                  <a:gd name="T93" fmla="*/ 77 h 2661"/>
                  <a:gd name="T94" fmla="*/ 75 w 1355"/>
                  <a:gd name="T95" fmla="*/ 30 h 2661"/>
                  <a:gd name="T96" fmla="*/ 136 w 1355"/>
                  <a:gd name="T97" fmla="*/ 4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5" h="2661">
                    <a:moveTo>
                      <a:pt x="170" y="0"/>
                    </a:moveTo>
                    <a:lnTo>
                      <a:pt x="205" y="4"/>
                    </a:lnTo>
                    <a:lnTo>
                      <a:pt x="237" y="15"/>
                    </a:lnTo>
                    <a:lnTo>
                      <a:pt x="267" y="30"/>
                    </a:lnTo>
                    <a:lnTo>
                      <a:pt x="292" y="50"/>
                    </a:lnTo>
                    <a:lnTo>
                      <a:pt x="312" y="77"/>
                    </a:lnTo>
                    <a:lnTo>
                      <a:pt x="328" y="105"/>
                    </a:lnTo>
                    <a:lnTo>
                      <a:pt x="338" y="137"/>
                    </a:lnTo>
                    <a:lnTo>
                      <a:pt x="342" y="172"/>
                    </a:lnTo>
                    <a:lnTo>
                      <a:pt x="342" y="1527"/>
                    </a:lnTo>
                    <a:lnTo>
                      <a:pt x="1185" y="1527"/>
                    </a:lnTo>
                    <a:lnTo>
                      <a:pt x="1219" y="1530"/>
                    </a:lnTo>
                    <a:lnTo>
                      <a:pt x="1252" y="1540"/>
                    </a:lnTo>
                    <a:lnTo>
                      <a:pt x="1280" y="1555"/>
                    </a:lnTo>
                    <a:lnTo>
                      <a:pt x="1305" y="1577"/>
                    </a:lnTo>
                    <a:lnTo>
                      <a:pt x="1327" y="1602"/>
                    </a:lnTo>
                    <a:lnTo>
                      <a:pt x="1342" y="1630"/>
                    </a:lnTo>
                    <a:lnTo>
                      <a:pt x="1352" y="1662"/>
                    </a:lnTo>
                    <a:lnTo>
                      <a:pt x="1355" y="1697"/>
                    </a:lnTo>
                    <a:lnTo>
                      <a:pt x="1353" y="1729"/>
                    </a:lnTo>
                    <a:lnTo>
                      <a:pt x="1345" y="1759"/>
                    </a:lnTo>
                    <a:lnTo>
                      <a:pt x="1331" y="1785"/>
                    </a:lnTo>
                    <a:lnTo>
                      <a:pt x="1314" y="1810"/>
                    </a:lnTo>
                    <a:lnTo>
                      <a:pt x="1291" y="1830"/>
                    </a:lnTo>
                    <a:lnTo>
                      <a:pt x="1266" y="1847"/>
                    </a:lnTo>
                    <a:lnTo>
                      <a:pt x="1287" y="1891"/>
                    </a:lnTo>
                    <a:lnTo>
                      <a:pt x="1303" y="1939"/>
                    </a:lnTo>
                    <a:lnTo>
                      <a:pt x="1312" y="1989"/>
                    </a:lnTo>
                    <a:lnTo>
                      <a:pt x="1316" y="2040"/>
                    </a:lnTo>
                    <a:lnTo>
                      <a:pt x="1316" y="2518"/>
                    </a:lnTo>
                    <a:lnTo>
                      <a:pt x="1312" y="2546"/>
                    </a:lnTo>
                    <a:lnTo>
                      <a:pt x="1304" y="2573"/>
                    </a:lnTo>
                    <a:lnTo>
                      <a:pt x="1291" y="2598"/>
                    </a:lnTo>
                    <a:lnTo>
                      <a:pt x="1274" y="2619"/>
                    </a:lnTo>
                    <a:lnTo>
                      <a:pt x="1253" y="2636"/>
                    </a:lnTo>
                    <a:lnTo>
                      <a:pt x="1229" y="2649"/>
                    </a:lnTo>
                    <a:lnTo>
                      <a:pt x="1202" y="2657"/>
                    </a:lnTo>
                    <a:lnTo>
                      <a:pt x="1173" y="2661"/>
                    </a:lnTo>
                    <a:lnTo>
                      <a:pt x="1144" y="2657"/>
                    </a:lnTo>
                    <a:lnTo>
                      <a:pt x="1117" y="2649"/>
                    </a:lnTo>
                    <a:lnTo>
                      <a:pt x="1093" y="2636"/>
                    </a:lnTo>
                    <a:lnTo>
                      <a:pt x="1072" y="2619"/>
                    </a:lnTo>
                    <a:lnTo>
                      <a:pt x="1054" y="2598"/>
                    </a:lnTo>
                    <a:lnTo>
                      <a:pt x="1041" y="2573"/>
                    </a:lnTo>
                    <a:lnTo>
                      <a:pt x="1033" y="2546"/>
                    </a:lnTo>
                    <a:lnTo>
                      <a:pt x="1030" y="2518"/>
                    </a:lnTo>
                    <a:lnTo>
                      <a:pt x="1030" y="2040"/>
                    </a:lnTo>
                    <a:lnTo>
                      <a:pt x="1027" y="2013"/>
                    </a:lnTo>
                    <a:lnTo>
                      <a:pt x="1018" y="1989"/>
                    </a:lnTo>
                    <a:lnTo>
                      <a:pt x="1004" y="1967"/>
                    </a:lnTo>
                    <a:lnTo>
                      <a:pt x="986" y="1948"/>
                    </a:lnTo>
                    <a:lnTo>
                      <a:pt x="965" y="1935"/>
                    </a:lnTo>
                    <a:lnTo>
                      <a:pt x="940" y="1926"/>
                    </a:lnTo>
                    <a:lnTo>
                      <a:pt x="913" y="1923"/>
                    </a:lnTo>
                    <a:lnTo>
                      <a:pt x="436" y="1923"/>
                    </a:lnTo>
                    <a:lnTo>
                      <a:pt x="408" y="1926"/>
                    </a:lnTo>
                    <a:lnTo>
                      <a:pt x="385" y="1935"/>
                    </a:lnTo>
                    <a:lnTo>
                      <a:pt x="362" y="1948"/>
                    </a:lnTo>
                    <a:lnTo>
                      <a:pt x="344" y="1967"/>
                    </a:lnTo>
                    <a:lnTo>
                      <a:pt x="331" y="1989"/>
                    </a:lnTo>
                    <a:lnTo>
                      <a:pt x="322" y="2013"/>
                    </a:lnTo>
                    <a:lnTo>
                      <a:pt x="319" y="2040"/>
                    </a:lnTo>
                    <a:lnTo>
                      <a:pt x="319" y="2518"/>
                    </a:lnTo>
                    <a:lnTo>
                      <a:pt x="316" y="2546"/>
                    </a:lnTo>
                    <a:lnTo>
                      <a:pt x="307" y="2573"/>
                    </a:lnTo>
                    <a:lnTo>
                      <a:pt x="294" y="2598"/>
                    </a:lnTo>
                    <a:lnTo>
                      <a:pt x="276" y="2619"/>
                    </a:lnTo>
                    <a:lnTo>
                      <a:pt x="256" y="2636"/>
                    </a:lnTo>
                    <a:lnTo>
                      <a:pt x="231" y="2649"/>
                    </a:lnTo>
                    <a:lnTo>
                      <a:pt x="205" y="2657"/>
                    </a:lnTo>
                    <a:lnTo>
                      <a:pt x="175" y="2661"/>
                    </a:lnTo>
                    <a:lnTo>
                      <a:pt x="146" y="2657"/>
                    </a:lnTo>
                    <a:lnTo>
                      <a:pt x="120" y="2649"/>
                    </a:lnTo>
                    <a:lnTo>
                      <a:pt x="95" y="2636"/>
                    </a:lnTo>
                    <a:lnTo>
                      <a:pt x="75" y="2619"/>
                    </a:lnTo>
                    <a:lnTo>
                      <a:pt x="57" y="2598"/>
                    </a:lnTo>
                    <a:lnTo>
                      <a:pt x="44" y="2573"/>
                    </a:lnTo>
                    <a:lnTo>
                      <a:pt x="36" y="2546"/>
                    </a:lnTo>
                    <a:lnTo>
                      <a:pt x="32" y="2518"/>
                    </a:lnTo>
                    <a:lnTo>
                      <a:pt x="32" y="2040"/>
                    </a:lnTo>
                    <a:lnTo>
                      <a:pt x="36" y="1988"/>
                    </a:lnTo>
                    <a:lnTo>
                      <a:pt x="46" y="1938"/>
                    </a:lnTo>
                    <a:lnTo>
                      <a:pt x="62" y="1889"/>
                    </a:lnTo>
                    <a:lnTo>
                      <a:pt x="83" y="1843"/>
                    </a:lnTo>
                    <a:lnTo>
                      <a:pt x="61" y="1827"/>
                    </a:lnTo>
                    <a:lnTo>
                      <a:pt x="39" y="1806"/>
                    </a:lnTo>
                    <a:lnTo>
                      <a:pt x="23" y="1783"/>
                    </a:lnTo>
                    <a:lnTo>
                      <a:pt x="11" y="1756"/>
                    </a:lnTo>
                    <a:lnTo>
                      <a:pt x="2" y="1728"/>
                    </a:lnTo>
                    <a:lnTo>
                      <a:pt x="0" y="1697"/>
                    </a:lnTo>
                    <a:lnTo>
                      <a:pt x="0" y="172"/>
                    </a:lnTo>
                    <a:lnTo>
                      <a:pt x="4" y="137"/>
                    </a:lnTo>
                    <a:lnTo>
                      <a:pt x="13" y="105"/>
                    </a:lnTo>
                    <a:lnTo>
                      <a:pt x="29" y="77"/>
                    </a:lnTo>
                    <a:lnTo>
                      <a:pt x="50" y="50"/>
                    </a:lnTo>
                    <a:lnTo>
                      <a:pt x="75" y="30"/>
                    </a:lnTo>
                    <a:lnTo>
                      <a:pt x="105" y="15"/>
                    </a:lnTo>
                    <a:lnTo>
                      <a:pt x="136" y="4"/>
                    </a:lnTo>
                    <a:lnTo>
                      <a:pt x="1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48" name="Freeform 17"/>
              <p:cNvSpPr>
                <a:spLocks/>
              </p:cNvSpPr>
              <p:nvPr/>
            </p:nvSpPr>
            <p:spPr bwMode="auto">
              <a:xfrm>
                <a:off x="-947" y="1822"/>
                <a:ext cx="445" cy="357"/>
              </a:xfrm>
              <a:custGeom>
                <a:avLst/>
                <a:gdLst>
                  <a:gd name="T0" fmla="*/ 163 w 2225"/>
                  <a:gd name="T1" fmla="*/ 0 h 1781"/>
                  <a:gd name="T2" fmla="*/ 2062 w 2225"/>
                  <a:gd name="T3" fmla="*/ 0 h 1781"/>
                  <a:gd name="T4" fmla="*/ 2094 w 2225"/>
                  <a:gd name="T5" fmla="*/ 3 h 1781"/>
                  <a:gd name="T6" fmla="*/ 2125 w 2225"/>
                  <a:gd name="T7" fmla="*/ 13 h 1781"/>
                  <a:gd name="T8" fmla="*/ 2153 w 2225"/>
                  <a:gd name="T9" fmla="*/ 28 h 1781"/>
                  <a:gd name="T10" fmla="*/ 2177 w 2225"/>
                  <a:gd name="T11" fmla="*/ 47 h 1781"/>
                  <a:gd name="T12" fmla="*/ 2197 w 2225"/>
                  <a:gd name="T13" fmla="*/ 72 h 1781"/>
                  <a:gd name="T14" fmla="*/ 2212 w 2225"/>
                  <a:gd name="T15" fmla="*/ 100 h 1781"/>
                  <a:gd name="T16" fmla="*/ 2221 w 2225"/>
                  <a:gd name="T17" fmla="*/ 131 h 1781"/>
                  <a:gd name="T18" fmla="*/ 2225 w 2225"/>
                  <a:gd name="T19" fmla="*/ 163 h 1781"/>
                  <a:gd name="T20" fmla="*/ 2221 w 2225"/>
                  <a:gd name="T21" fmla="*/ 196 h 1781"/>
                  <a:gd name="T22" fmla="*/ 2212 w 2225"/>
                  <a:gd name="T23" fmla="*/ 227 h 1781"/>
                  <a:gd name="T24" fmla="*/ 2197 w 2225"/>
                  <a:gd name="T25" fmla="*/ 255 h 1781"/>
                  <a:gd name="T26" fmla="*/ 2177 w 2225"/>
                  <a:gd name="T27" fmla="*/ 280 h 1781"/>
                  <a:gd name="T28" fmla="*/ 2153 w 2225"/>
                  <a:gd name="T29" fmla="*/ 299 h 1781"/>
                  <a:gd name="T30" fmla="*/ 2125 w 2225"/>
                  <a:gd name="T31" fmla="*/ 314 h 1781"/>
                  <a:gd name="T32" fmla="*/ 2094 w 2225"/>
                  <a:gd name="T33" fmla="*/ 324 h 1781"/>
                  <a:gd name="T34" fmla="*/ 2062 w 2225"/>
                  <a:gd name="T35" fmla="*/ 327 h 1781"/>
                  <a:gd name="T36" fmla="*/ 1836 w 2225"/>
                  <a:gd name="T37" fmla="*/ 327 h 1781"/>
                  <a:gd name="T38" fmla="*/ 1836 w 2225"/>
                  <a:gd name="T39" fmla="*/ 1781 h 1781"/>
                  <a:gd name="T40" fmla="*/ 388 w 2225"/>
                  <a:gd name="T41" fmla="*/ 1781 h 1781"/>
                  <a:gd name="T42" fmla="*/ 388 w 2225"/>
                  <a:gd name="T43" fmla="*/ 327 h 1781"/>
                  <a:gd name="T44" fmla="*/ 163 w 2225"/>
                  <a:gd name="T45" fmla="*/ 327 h 1781"/>
                  <a:gd name="T46" fmla="*/ 131 w 2225"/>
                  <a:gd name="T47" fmla="*/ 324 h 1781"/>
                  <a:gd name="T48" fmla="*/ 100 w 2225"/>
                  <a:gd name="T49" fmla="*/ 314 h 1781"/>
                  <a:gd name="T50" fmla="*/ 73 w 2225"/>
                  <a:gd name="T51" fmla="*/ 299 h 1781"/>
                  <a:gd name="T52" fmla="*/ 48 w 2225"/>
                  <a:gd name="T53" fmla="*/ 280 h 1781"/>
                  <a:gd name="T54" fmla="*/ 27 w 2225"/>
                  <a:gd name="T55" fmla="*/ 255 h 1781"/>
                  <a:gd name="T56" fmla="*/ 13 w 2225"/>
                  <a:gd name="T57" fmla="*/ 227 h 1781"/>
                  <a:gd name="T58" fmla="*/ 4 w 2225"/>
                  <a:gd name="T59" fmla="*/ 196 h 1781"/>
                  <a:gd name="T60" fmla="*/ 0 w 2225"/>
                  <a:gd name="T61" fmla="*/ 163 h 1781"/>
                  <a:gd name="T62" fmla="*/ 4 w 2225"/>
                  <a:gd name="T63" fmla="*/ 131 h 1781"/>
                  <a:gd name="T64" fmla="*/ 13 w 2225"/>
                  <a:gd name="T65" fmla="*/ 100 h 1781"/>
                  <a:gd name="T66" fmla="*/ 27 w 2225"/>
                  <a:gd name="T67" fmla="*/ 72 h 1781"/>
                  <a:gd name="T68" fmla="*/ 48 w 2225"/>
                  <a:gd name="T69" fmla="*/ 47 h 1781"/>
                  <a:gd name="T70" fmla="*/ 73 w 2225"/>
                  <a:gd name="T71" fmla="*/ 28 h 1781"/>
                  <a:gd name="T72" fmla="*/ 100 w 2225"/>
                  <a:gd name="T73" fmla="*/ 13 h 1781"/>
                  <a:gd name="T74" fmla="*/ 131 w 2225"/>
                  <a:gd name="T75" fmla="*/ 3 h 1781"/>
                  <a:gd name="T76" fmla="*/ 163 w 2225"/>
                  <a:gd name="T77"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5" h="1781">
                    <a:moveTo>
                      <a:pt x="163" y="0"/>
                    </a:moveTo>
                    <a:lnTo>
                      <a:pt x="2062" y="0"/>
                    </a:lnTo>
                    <a:lnTo>
                      <a:pt x="2094" y="3"/>
                    </a:lnTo>
                    <a:lnTo>
                      <a:pt x="2125" y="13"/>
                    </a:lnTo>
                    <a:lnTo>
                      <a:pt x="2153" y="28"/>
                    </a:lnTo>
                    <a:lnTo>
                      <a:pt x="2177" y="47"/>
                    </a:lnTo>
                    <a:lnTo>
                      <a:pt x="2197" y="72"/>
                    </a:lnTo>
                    <a:lnTo>
                      <a:pt x="2212" y="100"/>
                    </a:lnTo>
                    <a:lnTo>
                      <a:pt x="2221" y="131"/>
                    </a:lnTo>
                    <a:lnTo>
                      <a:pt x="2225" y="163"/>
                    </a:lnTo>
                    <a:lnTo>
                      <a:pt x="2221" y="196"/>
                    </a:lnTo>
                    <a:lnTo>
                      <a:pt x="2212" y="227"/>
                    </a:lnTo>
                    <a:lnTo>
                      <a:pt x="2197" y="255"/>
                    </a:lnTo>
                    <a:lnTo>
                      <a:pt x="2177" y="280"/>
                    </a:lnTo>
                    <a:lnTo>
                      <a:pt x="2153" y="299"/>
                    </a:lnTo>
                    <a:lnTo>
                      <a:pt x="2125" y="314"/>
                    </a:lnTo>
                    <a:lnTo>
                      <a:pt x="2094" y="324"/>
                    </a:lnTo>
                    <a:lnTo>
                      <a:pt x="2062" y="327"/>
                    </a:lnTo>
                    <a:lnTo>
                      <a:pt x="1836" y="327"/>
                    </a:lnTo>
                    <a:lnTo>
                      <a:pt x="1836" y="1781"/>
                    </a:lnTo>
                    <a:lnTo>
                      <a:pt x="388" y="1781"/>
                    </a:lnTo>
                    <a:lnTo>
                      <a:pt x="388" y="327"/>
                    </a:lnTo>
                    <a:lnTo>
                      <a:pt x="163" y="327"/>
                    </a:lnTo>
                    <a:lnTo>
                      <a:pt x="131" y="324"/>
                    </a:lnTo>
                    <a:lnTo>
                      <a:pt x="100" y="314"/>
                    </a:lnTo>
                    <a:lnTo>
                      <a:pt x="73" y="299"/>
                    </a:lnTo>
                    <a:lnTo>
                      <a:pt x="48" y="280"/>
                    </a:lnTo>
                    <a:lnTo>
                      <a:pt x="27" y="255"/>
                    </a:lnTo>
                    <a:lnTo>
                      <a:pt x="13" y="227"/>
                    </a:lnTo>
                    <a:lnTo>
                      <a:pt x="4" y="196"/>
                    </a:lnTo>
                    <a:lnTo>
                      <a:pt x="0" y="163"/>
                    </a:lnTo>
                    <a:lnTo>
                      <a:pt x="4" y="131"/>
                    </a:lnTo>
                    <a:lnTo>
                      <a:pt x="13" y="100"/>
                    </a:lnTo>
                    <a:lnTo>
                      <a:pt x="27" y="72"/>
                    </a:lnTo>
                    <a:lnTo>
                      <a:pt x="48" y="47"/>
                    </a:lnTo>
                    <a:lnTo>
                      <a:pt x="73" y="28"/>
                    </a:lnTo>
                    <a:lnTo>
                      <a:pt x="100" y="13"/>
                    </a:lnTo>
                    <a:lnTo>
                      <a:pt x="131" y="3"/>
                    </a:lnTo>
                    <a:lnTo>
                      <a:pt x="1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49" name="Freeform 18"/>
              <p:cNvSpPr>
                <a:spLocks noEditPoints="1"/>
              </p:cNvSpPr>
              <p:nvPr/>
            </p:nvSpPr>
            <p:spPr bwMode="auto">
              <a:xfrm>
                <a:off x="-832" y="1570"/>
                <a:ext cx="306" cy="242"/>
              </a:xfrm>
              <a:custGeom>
                <a:avLst/>
                <a:gdLst>
                  <a:gd name="T0" fmla="*/ 824 w 1530"/>
                  <a:gd name="T1" fmla="*/ 449 h 1209"/>
                  <a:gd name="T2" fmla="*/ 900 w 1530"/>
                  <a:gd name="T3" fmla="*/ 456 h 1209"/>
                  <a:gd name="T4" fmla="*/ 888 w 1530"/>
                  <a:gd name="T5" fmla="*/ 411 h 1209"/>
                  <a:gd name="T6" fmla="*/ 856 w 1530"/>
                  <a:gd name="T7" fmla="*/ 375 h 1209"/>
                  <a:gd name="T8" fmla="*/ 1126 w 1530"/>
                  <a:gd name="T9" fmla="*/ 297 h 1209"/>
                  <a:gd name="T10" fmla="*/ 1079 w 1530"/>
                  <a:gd name="T11" fmla="*/ 315 h 1209"/>
                  <a:gd name="T12" fmla="*/ 1042 w 1530"/>
                  <a:gd name="T13" fmla="*/ 350 h 1209"/>
                  <a:gd name="T14" fmla="*/ 1020 w 1530"/>
                  <a:gd name="T15" fmla="*/ 398 h 1209"/>
                  <a:gd name="T16" fmla="*/ 1020 w 1530"/>
                  <a:gd name="T17" fmla="*/ 449 h 1209"/>
                  <a:gd name="T18" fmla="*/ 1038 w 1530"/>
                  <a:gd name="T19" fmla="*/ 497 h 1209"/>
                  <a:gd name="T20" fmla="*/ 1073 w 1530"/>
                  <a:gd name="T21" fmla="*/ 534 h 1209"/>
                  <a:gd name="T22" fmla="*/ 1124 w 1530"/>
                  <a:gd name="T23" fmla="*/ 555 h 1209"/>
                  <a:gd name="T24" fmla="*/ 1179 w 1530"/>
                  <a:gd name="T25" fmla="*/ 554 h 1209"/>
                  <a:gd name="T26" fmla="*/ 1228 w 1530"/>
                  <a:gd name="T27" fmla="*/ 531 h 1209"/>
                  <a:gd name="T28" fmla="*/ 1280 w 1530"/>
                  <a:gd name="T29" fmla="*/ 411 h 1209"/>
                  <a:gd name="T30" fmla="*/ 1263 w 1530"/>
                  <a:gd name="T31" fmla="*/ 360 h 1209"/>
                  <a:gd name="T32" fmla="*/ 1226 w 1530"/>
                  <a:gd name="T33" fmla="*/ 319 h 1209"/>
                  <a:gd name="T34" fmla="*/ 1177 w 1530"/>
                  <a:gd name="T35" fmla="*/ 298 h 1209"/>
                  <a:gd name="T36" fmla="*/ 946 w 1530"/>
                  <a:gd name="T37" fmla="*/ 170 h 1209"/>
                  <a:gd name="T38" fmla="*/ 938 w 1530"/>
                  <a:gd name="T39" fmla="*/ 247 h 1209"/>
                  <a:gd name="T40" fmla="*/ 985 w 1530"/>
                  <a:gd name="T41" fmla="*/ 235 h 1209"/>
                  <a:gd name="T42" fmla="*/ 1019 w 1530"/>
                  <a:gd name="T43" fmla="*/ 203 h 1209"/>
                  <a:gd name="T44" fmla="*/ 1461 w 1530"/>
                  <a:gd name="T45" fmla="*/ 0 h 1209"/>
                  <a:gd name="T46" fmla="*/ 1498 w 1530"/>
                  <a:gd name="T47" fmla="*/ 12 h 1209"/>
                  <a:gd name="T48" fmla="*/ 1522 w 1530"/>
                  <a:gd name="T49" fmla="*/ 38 h 1209"/>
                  <a:gd name="T50" fmla="*/ 1530 w 1530"/>
                  <a:gd name="T51" fmla="*/ 74 h 1209"/>
                  <a:gd name="T52" fmla="*/ 1195 w 1530"/>
                  <a:gd name="T53" fmla="*/ 1159 h 1209"/>
                  <a:gd name="T54" fmla="*/ 1176 w 1530"/>
                  <a:gd name="T55" fmla="*/ 1189 h 1209"/>
                  <a:gd name="T56" fmla="*/ 1145 w 1530"/>
                  <a:gd name="T57" fmla="*/ 1207 h 1209"/>
                  <a:gd name="T58" fmla="*/ 71 w 1530"/>
                  <a:gd name="T59" fmla="*/ 1209 h 1209"/>
                  <a:gd name="T60" fmla="*/ 28 w 1530"/>
                  <a:gd name="T61" fmla="*/ 1195 h 1209"/>
                  <a:gd name="T62" fmla="*/ 3 w 1530"/>
                  <a:gd name="T63" fmla="*/ 1160 h 1209"/>
                  <a:gd name="T64" fmla="*/ 3 w 1530"/>
                  <a:gd name="T65" fmla="*/ 1115 h 1209"/>
                  <a:gd name="T66" fmla="*/ 28 w 1530"/>
                  <a:gd name="T67" fmla="*/ 1081 h 1209"/>
                  <a:gd name="T68" fmla="*/ 71 w 1530"/>
                  <a:gd name="T69" fmla="*/ 1067 h 1209"/>
                  <a:gd name="T70" fmla="*/ 1205 w 1530"/>
                  <a:gd name="T71" fmla="*/ 650 h 1209"/>
                  <a:gd name="T72" fmla="*/ 930 w 1530"/>
                  <a:gd name="T73" fmla="*/ 130 h 1209"/>
                  <a:gd name="T74" fmla="*/ 1392 w 1530"/>
                  <a:gd name="T75" fmla="*/ 50 h 1209"/>
                  <a:gd name="T76" fmla="*/ 1411 w 1530"/>
                  <a:gd name="T77" fmla="*/ 19 h 1209"/>
                  <a:gd name="T78" fmla="*/ 1443 w 1530"/>
                  <a:gd name="T79" fmla="*/ 2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0" h="1209">
                    <a:moveTo>
                      <a:pt x="856" y="375"/>
                    </a:moveTo>
                    <a:lnTo>
                      <a:pt x="824" y="449"/>
                    </a:lnTo>
                    <a:lnTo>
                      <a:pt x="896" y="481"/>
                    </a:lnTo>
                    <a:lnTo>
                      <a:pt x="900" y="456"/>
                    </a:lnTo>
                    <a:lnTo>
                      <a:pt x="896" y="434"/>
                    </a:lnTo>
                    <a:lnTo>
                      <a:pt x="888" y="411"/>
                    </a:lnTo>
                    <a:lnTo>
                      <a:pt x="875" y="392"/>
                    </a:lnTo>
                    <a:lnTo>
                      <a:pt x="856" y="375"/>
                    </a:lnTo>
                    <a:close/>
                    <a:moveTo>
                      <a:pt x="1151" y="294"/>
                    </a:moveTo>
                    <a:lnTo>
                      <a:pt x="1126" y="297"/>
                    </a:lnTo>
                    <a:lnTo>
                      <a:pt x="1101" y="304"/>
                    </a:lnTo>
                    <a:lnTo>
                      <a:pt x="1079" y="315"/>
                    </a:lnTo>
                    <a:lnTo>
                      <a:pt x="1060" y="330"/>
                    </a:lnTo>
                    <a:lnTo>
                      <a:pt x="1042" y="350"/>
                    </a:lnTo>
                    <a:lnTo>
                      <a:pt x="1029" y="373"/>
                    </a:lnTo>
                    <a:lnTo>
                      <a:pt x="1020" y="398"/>
                    </a:lnTo>
                    <a:lnTo>
                      <a:pt x="1018" y="424"/>
                    </a:lnTo>
                    <a:lnTo>
                      <a:pt x="1020" y="449"/>
                    </a:lnTo>
                    <a:lnTo>
                      <a:pt x="1026" y="474"/>
                    </a:lnTo>
                    <a:lnTo>
                      <a:pt x="1038" y="497"/>
                    </a:lnTo>
                    <a:lnTo>
                      <a:pt x="1054" y="516"/>
                    </a:lnTo>
                    <a:lnTo>
                      <a:pt x="1073" y="534"/>
                    </a:lnTo>
                    <a:lnTo>
                      <a:pt x="1097" y="547"/>
                    </a:lnTo>
                    <a:lnTo>
                      <a:pt x="1124" y="555"/>
                    </a:lnTo>
                    <a:lnTo>
                      <a:pt x="1151" y="558"/>
                    </a:lnTo>
                    <a:lnTo>
                      <a:pt x="1179" y="554"/>
                    </a:lnTo>
                    <a:lnTo>
                      <a:pt x="1204" y="546"/>
                    </a:lnTo>
                    <a:lnTo>
                      <a:pt x="1228" y="531"/>
                    </a:lnTo>
                    <a:lnTo>
                      <a:pt x="1248" y="512"/>
                    </a:lnTo>
                    <a:lnTo>
                      <a:pt x="1280" y="411"/>
                    </a:lnTo>
                    <a:lnTo>
                      <a:pt x="1274" y="385"/>
                    </a:lnTo>
                    <a:lnTo>
                      <a:pt x="1263" y="360"/>
                    </a:lnTo>
                    <a:lnTo>
                      <a:pt x="1247" y="338"/>
                    </a:lnTo>
                    <a:lnTo>
                      <a:pt x="1226" y="319"/>
                    </a:lnTo>
                    <a:lnTo>
                      <a:pt x="1203" y="305"/>
                    </a:lnTo>
                    <a:lnTo>
                      <a:pt x="1177" y="298"/>
                    </a:lnTo>
                    <a:lnTo>
                      <a:pt x="1151" y="294"/>
                    </a:lnTo>
                    <a:close/>
                    <a:moveTo>
                      <a:pt x="946" y="170"/>
                    </a:moveTo>
                    <a:lnTo>
                      <a:pt x="914" y="243"/>
                    </a:lnTo>
                    <a:lnTo>
                      <a:pt x="938" y="247"/>
                    </a:lnTo>
                    <a:lnTo>
                      <a:pt x="962" y="243"/>
                    </a:lnTo>
                    <a:lnTo>
                      <a:pt x="985" y="235"/>
                    </a:lnTo>
                    <a:lnTo>
                      <a:pt x="1004" y="222"/>
                    </a:lnTo>
                    <a:lnTo>
                      <a:pt x="1019" y="203"/>
                    </a:lnTo>
                    <a:lnTo>
                      <a:pt x="946" y="170"/>
                    </a:lnTo>
                    <a:close/>
                    <a:moveTo>
                      <a:pt x="1461" y="0"/>
                    </a:moveTo>
                    <a:lnTo>
                      <a:pt x="1480" y="4"/>
                    </a:lnTo>
                    <a:lnTo>
                      <a:pt x="1498" y="12"/>
                    </a:lnTo>
                    <a:lnTo>
                      <a:pt x="1512" y="24"/>
                    </a:lnTo>
                    <a:lnTo>
                      <a:pt x="1522" y="38"/>
                    </a:lnTo>
                    <a:lnTo>
                      <a:pt x="1529" y="55"/>
                    </a:lnTo>
                    <a:lnTo>
                      <a:pt x="1530" y="74"/>
                    </a:lnTo>
                    <a:lnTo>
                      <a:pt x="1528" y="93"/>
                    </a:lnTo>
                    <a:lnTo>
                      <a:pt x="1195" y="1159"/>
                    </a:lnTo>
                    <a:lnTo>
                      <a:pt x="1188" y="1176"/>
                    </a:lnTo>
                    <a:lnTo>
                      <a:pt x="1176" y="1189"/>
                    </a:lnTo>
                    <a:lnTo>
                      <a:pt x="1162" y="1200"/>
                    </a:lnTo>
                    <a:lnTo>
                      <a:pt x="1145" y="1207"/>
                    </a:lnTo>
                    <a:lnTo>
                      <a:pt x="1127" y="1209"/>
                    </a:lnTo>
                    <a:lnTo>
                      <a:pt x="71" y="1209"/>
                    </a:lnTo>
                    <a:lnTo>
                      <a:pt x="49" y="1206"/>
                    </a:lnTo>
                    <a:lnTo>
                      <a:pt x="28" y="1195"/>
                    </a:lnTo>
                    <a:lnTo>
                      <a:pt x="13" y="1181"/>
                    </a:lnTo>
                    <a:lnTo>
                      <a:pt x="3" y="1160"/>
                    </a:lnTo>
                    <a:lnTo>
                      <a:pt x="0" y="1138"/>
                    </a:lnTo>
                    <a:lnTo>
                      <a:pt x="3" y="1115"/>
                    </a:lnTo>
                    <a:lnTo>
                      <a:pt x="13" y="1096"/>
                    </a:lnTo>
                    <a:lnTo>
                      <a:pt x="28" y="1081"/>
                    </a:lnTo>
                    <a:lnTo>
                      <a:pt x="49" y="1071"/>
                    </a:lnTo>
                    <a:lnTo>
                      <a:pt x="71" y="1067"/>
                    </a:lnTo>
                    <a:lnTo>
                      <a:pt x="1075" y="1067"/>
                    </a:lnTo>
                    <a:lnTo>
                      <a:pt x="1205" y="650"/>
                    </a:lnTo>
                    <a:lnTo>
                      <a:pt x="783" y="465"/>
                    </a:lnTo>
                    <a:lnTo>
                      <a:pt x="930" y="130"/>
                    </a:lnTo>
                    <a:lnTo>
                      <a:pt x="1314" y="298"/>
                    </a:lnTo>
                    <a:lnTo>
                      <a:pt x="1392" y="50"/>
                    </a:lnTo>
                    <a:lnTo>
                      <a:pt x="1399" y="33"/>
                    </a:lnTo>
                    <a:lnTo>
                      <a:pt x="1411" y="19"/>
                    </a:lnTo>
                    <a:lnTo>
                      <a:pt x="1426" y="8"/>
                    </a:lnTo>
                    <a:lnTo>
                      <a:pt x="1443" y="2"/>
                    </a:lnTo>
                    <a:lnTo>
                      <a:pt x="14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50" name="Freeform 19"/>
              <p:cNvSpPr>
                <a:spLocks noEditPoints="1"/>
              </p:cNvSpPr>
              <p:nvPr/>
            </p:nvSpPr>
            <p:spPr bwMode="auto">
              <a:xfrm>
                <a:off x="-618" y="1636"/>
                <a:ext cx="32" cy="38"/>
              </a:xfrm>
              <a:custGeom>
                <a:avLst/>
                <a:gdLst>
                  <a:gd name="T0" fmla="*/ 71 w 159"/>
                  <a:gd name="T1" fmla="*/ 143 h 192"/>
                  <a:gd name="T2" fmla="*/ 79 w 159"/>
                  <a:gd name="T3" fmla="*/ 143 h 192"/>
                  <a:gd name="T4" fmla="*/ 85 w 159"/>
                  <a:gd name="T5" fmla="*/ 141 h 192"/>
                  <a:gd name="T6" fmla="*/ 87 w 159"/>
                  <a:gd name="T7" fmla="*/ 138 h 192"/>
                  <a:gd name="T8" fmla="*/ 90 w 159"/>
                  <a:gd name="T9" fmla="*/ 136 h 192"/>
                  <a:gd name="T10" fmla="*/ 90 w 159"/>
                  <a:gd name="T11" fmla="*/ 129 h 192"/>
                  <a:gd name="T12" fmla="*/ 87 w 159"/>
                  <a:gd name="T13" fmla="*/ 123 h 192"/>
                  <a:gd name="T14" fmla="*/ 82 w 159"/>
                  <a:gd name="T15" fmla="*/ 116 h 192"/>
                  <a:gd name="T16" fmla="*/ 82 w 159"/>
                  <a:gd name="T17" fmla="*/ 44 h 192"/>
                  <a:gd name="T18" fmla="*/ 77 w 159"/>
                  <a:gd name="T19" fmla="*/ 46 h 192"/>
                  <a:gd name="T20" fmla="*/ 73 w 159"/>
                  <a:gd name="T21" fmla="*/ 51 h 192"/>
                  <a:gd name="T22" fmla="*/ 72 w 159"/>
                  <a:gd name="T23" fmla="*/ 57 h 192"/>
                  <a:gd name="T24" fmla="*/ 74 w 159"/>
                  <a:gd name="T25" fmla="*/ 63 h 192"/>
                  <a:gd name="T26" fmla="*/ 79 w 159"/>
                  <a:gd name="T27" fmla="*/ 70 h 192"/>
                  <a:gd name="T28" fmla="*/ 86 w 159"/>
                  <a:gd name="T29" fmla="*/ 44 h 192"/>
                  <a:gd name="T30" fmla="*/ 129 w 159"/>
                  <a:gd name="T31" fmla="*/ 10 h 192"/>
                  <a:gd name="T32" fmla="*/ 140 w 159"/>
                  <a:gd name="T33" fmla="*/ 38 h 192"/>
                  <a:gd name="T34" fmla="*/ 159 w 159"/>
                  <a:gd name="T35" fmla="*/ 55 h 192"/>
                  <a:gd name="T36" fmla="*/ 136 w 159"/>
                  <a:gd name="T37" fmla="*/ 73 h 192"/>
                  <a:gd name="T38" fmla="*/ 110 w 159"/>
                  <a:gd name="T39" fmla="*/ 52 h 192"/>
                  <a:gd name="T40" fmla="*/ 100 w 159"/>
                  <a:gd name="T41" fmla="*/ 91 h 192"/>
                  <a:gd name="T42" fmla="*/ 117 w 159"/>
                  <a:gd name="T43" fmla="*/ 112 h 192"/>
                  <a:gd name="T44" fmla="*/ 123 w 159"/>
                  <a:gd name="T45" fmla="*/ 133 h 192"/>
                  <a:gd name="T46" fmla="*/ 115 w 159"/>
                  <a:gd name="T47" fmla="*/ 157 h 192"/>
                  <a:gd name="T48" fmla="*/ 96 w 159"/>
                  <a:gd name="T49" fmla="*/ 169 h 192"/>
                  <a:gd name="T50" fmla="*/ 59 w 159"/>
                  <a:gd name="T51" fmla="*/ 168 h 192"/>
                  <a:gd name="T52" fmla="*/ 29 w 159"/>
                  <a:gd name="T53" fmla="*/ 182 h 192"/>
                  <a:gd name="T54" fmla="*/ 17 w 159"/>
                  <a:gd name="T55" fmla="*/ 148 h 192"/>
                  <a:gd name="T56" fmla="*/ 0 w 159"/>
                  <a:gd name="T57" fmla="*/ 132 h 192"/>
                  <a:gd name="T58" fmla="*/ 16 w 159"/>
                  <a:gd name="T59" fmla="*/ 107 h 192"/>
                  <a:gd name="T60" fmla="*/ 32 w 159"/>
                  <a:gd name="T61" fmla="*/ 124 h 192"/>
                  <a:gd name="T62" fmla="*/ 50 w 159"/>
                  <a:gd name="T63" fmla="*/ 136 h 192"/>
                  <a:gd name="T64" fmla="*/ 60 w 159"/>
                  <a:gd name="T65" fmla="*/ 94 h 192"/>
                  <a:gd name="T66" fmla="*/ 41 w 159"/>
                  <a:gd name="T67" fmla="*/ 67 h 192"/>
                  <a:gd name="T68" fmla="*/ 43 w 159"/>
                  <a:gd name="T69" fmla="*/ 38 h 192"/>
                  <a:gd name="T70" fmla="*/ 56 w 159"/>
                  <a:gd name="T71" fmla="*/ 21 h 192"/>
                  <a:gd name="T72" fmla="*/ 82 w 159"/>
                  <a:gd name="T73" fmla="*/ 15 h 192"/>
                  <a:gd name="T74" fmla="*/ 110 w 159"/>
                  <a:gd name="T7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92">
                    <a:moveTo>
                      <a:pt x="82" y="116"/>
                    </a:moveTo>
                    <a:lnTo>
                      <a:pt x="71" y="143"/>
                    </a:lnTo>
                    <a:lnTo>
                      <a:pt x="75" y="143"/>
                    </a:lnTo>
                    <a:lnTo>
                      <a:pt x="79" y="143"/>
                    </a:lnTo>
                    <a:lnTo>
                      <a:pt x="82" y="142"/>
                    </a:lnTo>
                    <a:lnTo>
                      <a:pt x="85" y="141"/>
                    </a:lnTo>
                    <a:lnTo>
                      <a:pt x="86" y="139"/>
                    </a:lnTo>
                    <a:lnTo>
                      <a:pt x="87" y="138"/>
                    </a:lnTo>
                    <a:lnTo>
                      <a:pt x="88" y="137"/>
                    </a:lnTo>
                    <a:lnTo>
                      <a:pt x="90" y="136"/>
                    </a:lnTo>
                    <a:lnTo>
                      <a:pt x="90" y="132"/>
                    </a:lnTo>
                    <a:lnTo>
                      <a:pt x="90" y="129"/>
                    </a:lnTo>
                    <a:lnTo>
                      <a:pt x="90" y="126"/>
                    </a:lnTo>
                    <a:lnTo>
                      <a:pt x="87" y="123"/>
                    </a:lnTo>
                    <a:lnTo>
                      <a:pt x="85" y="119"/>
                    </a:lnTo>
                    <a:lnTo>
                      <a:pt x="82" y="116"/>
                    </a:lnTo>
                    <a:close/>
                    <a:moveTo>
                      <a:pt x="86" y="44"/>
                    </a:moveTo>
                    <a:lnTo>
                      <a:pt x="82" y="44"/>
                    </a:lnTo>
                    <a:lnTo>
                      <a:pt x="80" y="44"/>
                    </a:lnTo>
                    <a:lnTo>
                      <a:pt x="77" y="46"/>
                    </a:lnTo>
                    <a:lnTo>
                      <a:pt x="74" y="48"/>
                    </a:lnTo>
                    <a:lnTo>
                      <a:pt x="73" y="51"/>
                    </a:lnTo>
                    <a:lnTo>
                      <a:pt x="72" y="54"/>
                    </a:lnTo>
                    <a:lnTo>
                      <a:pt x="72" y="57"/>
                    </a:lnTo>
                    <a:lnTo>
                      <a:pt x="72" y="61"/>
                    </a:lnTo>
                    <a:lnTo>
                      <a:pt x="74" y="63"/>
                    </a:lnTo>
                    <a:lnTo>
                      <a:pt x="75" y="67"/>
                    </a:lnTo>
                    <a:lnTo>
                      <a:pt x="79" y="70"/>
                    </a:lnTo>
                    <a:lnTo>
                      <a:pt x="90" y="44"/>
                    </a:lnTo>
                    <a:lnTo>
                      <a:pt x="86" y="44"/>
                    </a:lnTo>
                    <a:close/>
                    <a:moveTo>
                      <a:pt x="110" y="0"/>
                    </a:moveTo>
                    <a:lnTo>
                      <a:pt x="129" y="10"/>
                    </a:lnTo>
                    <a:lnTo>
                      <a:pt x="121" y="26"/>
                    </a:lnTo>
                    <a:lnTo>
                      <a:pt x="140" y="38"/>
                    </a:lnTo>
                    <a:lnTo>
                      <a:pt x="156" y="52"/>
                    </a:lnTo>
                    <a:lnTo>
                      <a:pt x="159" y="55"/>
                    </a:lnTo>
                    <a:lnTo>
                      <a:pt x="138" y="75"/>
                    </a:lnTo>
                    <a:lnTo>
                      <a:pt x="136" y="73"/>
                    </a:lnTo>
                    <a:lnTo>
                      <a:pt x="123" y="61"/>
                    </a:lnTo>
                    <a:lnTo>
                      <a:pt x="110" y="52"/>
                    </a:lnTo>
                    <a:lnTo>
                      <a:pt x="96" y="86"/>
                    </a:lnTo>
                    <a:lnTo>
                      <a:pt x="100" y="91"/>
                    </a:lnTo>
                    <a:lnTo>
                      <a:pt x="110" y="102"/>
                    </a:lnTo>
                    <a:lnTo>
                      <a:pt x="117" y="112"/>
                    </a:lnTo>
                    <a:lnTo>
                      <a:pt x="122" y="120"/>
                    </a:lnTo>
                    <a:lnTo>
                      <a:pt x="123" y="133"/>
                    </a:lnTo>
                    <a:lnTo>
                      <a:pt x="119" y="148"/>
                    </a:lnTo>
                    <a:lnTo>
                      <a:pt x="115" y="157"/>
                    </a:lnTo>
                    <a:lnTo>
                      <a:pt x="106" y="164"/>
                    </a:lnTo>
                    <a:lnTo>
                      <a:pt x="96" y="169"/>
                    </a:lnTo>
                    <a:lnTo>
                      <a:pt x="79" y="172"/>
                    </a:lnTo>
                    <a:lnTo>
                      <a:pt x="59" y="168"/>
                    </a:lnTo>
                    <a:lnTo>
                      <a:pt x="49" y="192"/>
                    </a:lnTo>
                    <a:lnTo>
                      <a:pt x="29" y="182"/>
                    </a:lnTo>
                    <a:lnTo>
                      <a:pt x="40" y="161"/>
                    </a:lnTo>
                    <a:lnTo>
                      <a:pt x="17" y="148"/>
                    </a:lnTo>
                    <a:lnTo>
                      <a:pt x="2" y="133"/>
                    </a:lnTo>
                    <a:lnTo>
                      <a:pt x="0" y="132"/>
                    </a:lnTo>
                    <a:lnTo>
                      <a:pt x="12" y="104"/>
                    </a:lnTo>
                    <a:lnTo>
                      <a:pt x="16" y="107"/>
                    </a:lnTo>
                    <a:lnTo>
                      <a:pt x="23" y="116"/>
                    </a:lnTo>
                    <a:lnTo>
                      <a:pt x="32" y="124"/>
                    </a:lnTo>
                    <a:lnTo>
                      <a:pt x="42" y="130"/>
                    </a:lnTo>
                    <a:lnTo>
                      <a:pt x="50" y="136"/>
                    </a:lnTo>
                    <a:lnTo>
                      <a:pt x="66" y="100"/>
                    </a:lnTo>
                    <a:lnTo>
                      <a:pt x="60" y="94"/>
                    </a:lnTo>
                    <a:lnTo>
                      <a:pt x="48" y="80"/>
                    </a:lnTo>
                    <a:lnTo>
                      <a:pt x="41" y="67"/>
                    </a:lnTo>
                    <a:lnTo>
                      <a:pt x="38" y="52"/>
                    </a:lnTo>
                    <a:lnTo>
                      <a:pt x="43" y="38"/>
                    </a:lnTo>
                    <a:lnTo>
                      <a:pt x="48" y="29"/>
                    </a:lnTo>
                    <a:lnTo>
                      <a:pt x="56" y="21"/>
                    </a:lnTo>
                    <a:lnTo>
                      <a:pt x="67" y="17"/>
                    </a:lnTo>
                    <a:lnTo>
                      <a:pt x="82" y="15"/>
                    </a:lnTo>
                    <a:lnTo>
                      <a:pt x="102" y="19"/>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51" name="Freeform 20"/>
              <p:cNvSpPr>
                <a:spLocks noEditPoints="1"/>
              </p:cNvSpPr>
              <p:nvPr/>
            </p:nvSpPr>
            <p:spPr bwMode="auto">
              <a:xfrm>
                <a:off x="-728" y="1511"/>
                <a:ext cx="164" cy="87"/>
              </a:xfrm>
              <a:custGeom>
                <a:avLst/>
                <a:gdLst>
                  <a:gd name="T0" fmla="*/ 663 w 820"/>
                  <a:gd name="T1" fmla="*/ 331 h 432"/>
                  <a:gd name="T2" fmla="*/ 613 w 820"/>
                  <a:gd name="T3" fmla="*/ 350 h 432"/>
                  <a:gd name="T4" fmla="*/ 576 w 820"/>
                  <a:gd name="T5" fmla="*/ 386 h 432"/>
                  <a:gd name="T6" fmla="*/ 692 w 820"/>
                  <a:gd name="T7" fmla="*/ 330 h 432"/>
                  <a:gd name="T8" fmla="*/ 44 w 820"/>
                  <a:gd name="T9" fmla="*/ 299 h 432"/>
                  <a:gd name="T10" fmla="*/ 131 w 820"/>
                  <a:gd name="T11" fmla="*/ 295 h 432"/>
                  <a:gd name="T12" fmla="*/ 120 w 820"/>
                  <a:gd name="T13" fmla="*/ 262 h 432"/>
                  <a:gd name="T14" fmla="*/ 94 w 820"/>
                  <a:gd name="T15" fmla="*/ 237 h 432"/>
                  <a:gd name="T16" fmla="*/ 691 w 820"/>
                  <a:gd name="T17" fmla="*/ 119 h 432"/>
                  <a:gd name="T18" fmla="*/ 692 w 820"/>
                  <a:gd name="T19" fmla="*/ 155 h 432"/>
                  <a:gd name="T20" fmla="*/ 711 w 820"/>
                  <a:gd name="T21" fmla="*/ 183 h 432"/>
                  <a:gd name="T22" fmla="*/ 745 w 820"/>
                  <a:gd name="T23" fmla="*/ 202 h 432"/>
                  <a:gd name="T24" fmla="*/ 691 w 820"/>
                  <a:gd name="T25" fmla="*/ 119 h 432"/>
                  <a:gd name="T26" fmla="*/ 401 w 820"/>
                  <a:gd name="T27" fmla="*/ 101 h 432"/>
                  <a:gd name="T28" fmla="*/ 345 w 820"/>
                  <a:gd name="T29" fmla="*/ 118 h 432"/>
                  <a:gd name="T30" fmla="*/ 300 w 820"/>
                  <a:gd name="T31" fmla="*/ 150 h 432"/>
                  <a:gd name="T32" fmla="*/ 269 w 820"/>
                  <a:gd name="T33" fmla="*/ 193 h 432"/>
                  <a:gd name="T34" fmla="*/ 262 w 820"/>
                  <a:gd name="T35" fmla="*/ 239 h 432"/>
                  <a:gd name="T36" fmla="*/ 276 w 820"/>
                  <a:gd name="T37" fmla="*/ 281 h 432"/>
                  <a:gd name="T38" fmla="*/ 310 w 820"/>
                  <a:gd name="T39" fmla="*/ 313 h 432"/>
                  <a:gd name="T40" fmla="*/ 361 w 820"/>
                  <a:gd name="T41" fmla="*/ 331 h 432"/>
                  <a:gd name="T42" fmla="*/ 419 w 820"/>
                  <a:gd name="T43" fmla="*/ 331 h 432"/>
                  <a:gd name="T44" fmla="*/ 475 w 820"/>
                  <a:gd name="T45" fmla="*/ 313 h 432"/>
                  <a:gd name="T46" fmla="*/ 520 w 820"/>
                  <a:gd name="T47" fmla="*/ 282 h 432"/>
                  <a:gd name="T48" fmla="*/ 550 w 820"/>
                  <a:gd name="T49" fmla="*/ 238 h 432"/>
                  <a:gd name="T50" fmla="*/ 558 w 820"/>
                  <a:gd name="T51" fmla="*/ 192 h 432"/>
                  <a:gd name="T52" fmla="*/ 544 w 820"/>
                  <a:gd name="T53" fmla="*/ 151 h 432"/>
                  <a:gd name="T54" fmla="*/ 511 w 820"/>
                  <a:gd name="T55" fmla="*/ 119 h 432"/>
                  <a:gd name="T56" fmla="*/ 460 w 820"/>
                  <a:gd name="T57" fmla="*/ 101 h 432"/>
                  <a:gd name="T58" fmla="*/ 158 w 820"/>
                  <a:gd name="T59" fmla="*/ 32 h 432"/>
                  <a:gd name="T60" fmla="*/ 156 w 820"/>
                  <a:gd name="T61" fmla="*/ 101 h 432"/>
                  <a:gd name="T62" fmla="*/ 207 w 820"/>
                  <a:gd name="T63" fmla="*/ 82 h 432"/>
                  <a:gd name="T64" fmla="*/ 244 w 820"/>
                  <a:gd name="T65" fmla="*/ 46 h 432"/>
                  <a:gd name="T66" fmla="*/ 137 w 820"/>
                  <a:gd name="T67" fmla="*/ 0 h 432"/>
                  <a:gd name="T68" fmla="*/ 682 w 820"/>
                  <a:gd name="T69" fmla="*/ 432 h 432"/>
                  <a:gd name="T70" fmla="*/ 137 w 820"/>
                  <a:gd name="T7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0" h="432">
                    <a:moveTo>
                      <a:pt x="692" y="330"/>
                    </a:moveTo>
                    <a:lnTo>
                      <a:pt x="663" y="331"/>
                    </a:lnTo>
                    <a:lnTo>
                      <a:pt x="637" y="338"/>
                    </a:lnTo>
                    <a:lnTo>
                      <a:pt x="613" y="350"/>
                    </a:lnTo>
                    <a:lnTo>
                      <a:pt x="592" y="365"/>
                    </a:lnTo>
                    <a:lnTo>
                      <a:pt x="576" y="386"/>
                    </a:lnTo>
                    <a:lnTo>
                      <a:pt x="661" y="399"/>
                    </a:lnTo>
                    <a:lnTo>
                      <a:pt x="692" y="330"/>
                    </a:lnTo>
                    <a:close/>
                    <a:moveTo>
                      <a:pt x="75" y="230"/>
                    </a:moveTo>
                    <a:lnTo>
                      <a:pt x="44" y="299"/>
                    </a:lnTo>
                    <a:lnTo>
                      <a:pt x="130" y="313"/>
                    </a:lnTo>
                    <a:lnTo>
                      <a:pt x="131" y="295"/>
                    </a:lnTo>
                    <a:lnTo>
                      <a:pt x="129" y="277"/>
                    </a:lnTo>
                    <a:lnTo>
                      <a:pt x="120" y="262"/>
                    </a:lnTo>
                    <a:lnTo>
                      <a:pt x="109" y="249"/>
                    </a:lnTo>
                    <a:lnTo>
                      <a:pt x="94" y="237"/>
                    </a:lnTo>
                    <a:lnTo>
                      <a:pt x="75" y="230"/>
                    </a:lnTo>
                    <a:close/>
                    <a:moveTo>
                      <a:pt x="691" y="119"/>
                    </a:moveTo>
                    <a:lnTo>
                      <a:pt x="689" y="137"/>
                    </a:lnTo>
                    <a:lnTo>
                      <a:pt x="692" y="155"/>
                    </a:lnTo>
                    <a:lnTo>
                      <a:pt x="699" y="170"/>
                    </a:lnTo>
                    <a:lnTo>
                      <a:pt x="711" y="183"/>
                    </a:lnTo>
                    <a:lnTo>
                      <a:pt x="726" y="194"/>
                    </a:lnTo>
                    <a:lnTo>
                      <a:pt x="745" y="202"/>
                    </a:lnTo>
                    <a:lnTo>
                      <a:pt x="776" y="133"/>
                    </a:lnTo>
                    <a:lnTo>
                      <a:pt x="691" y="119"/>
                    </a:lnTo>
                    <a:close/>
                    <a:moveTo>
                      <a:pt x="430" y="99"/>
                    </a:moveTo>
                    <a:lnTo>
                      <a:pt x="401" y="101"/>
                    </a:lnTo>
                    <a:lnTo>
                      <a:pt x="373" y="107"/>
                    </a:lnTo>
                    <a:lnTo>
                      <a:pt x="345" y="118"/>
                    </a:lnTo>
                    <a:lnTo>
                      <a:pt x="321" y="132"/>
                    </a:lnTo>
                    <a:lnTo>
                      <a:pt x="300" y="150"/>
                    </a:lnTo>
                    <a:lnTo>
                      <a:pt x="282" y="170"/>
                    </a:lnTo>
                    <a:lnTo>
                      <a:pt x="269" y="193"/>
                    </a:lnTo>
                    <a:lnTo>
                      <a:pt x="263" y="217"/>
                    </a:lnTo>
                    <a:lnTo>
                      <a:pt x="262" y="239"/>
                    </a:lnTo>
                    <a:lnTo>
                      <a:pt x="265" y="262"/>
                    </a:lnTo>
                    <a:lnTo>
                      <a:pt x="276" y="281"/>
                    </a:lnTo>
                    <a:lnTo>
                      <a:pt x="291" y="299"/>
                    </a:lnTo>
                    <a:lnTo>
                      <a:pt x="310" y="313"/>
                    </a:lnTo>
                    <a:lnTo>
                      <a:pt x="333" y="324"/>
                    </a:lnTo>
                    <a:lnTo>
                      <a:pt x="361" y="331"/>
                    </a:lnTo>
                    <a:lnTo>
                      <a:pt x="391" y="333"/>
                    </a:lnTo>
                    <a:lnTo>
                      <a:pt x="419" y="331"/>
                    </a:lnTo>
                    <a:lnTo>
                      <a:pt x="448" y="324"/>
                    </a:lnTo>
                    <a:lnTo>
                      <a:pt x="475" y="313"/>
                    </a:lnTo>
                    <a:lnTo>
                      <a:pt x="499" y="299"/>
                    </a:lnTo>
                    <a:lnTo>
                      <a:pt x="520" y="282"/>
                    </a:lnTo>
                    <a:lnTo>
                      <a:pt x="538" y="262"/>
                    </a:lnTo>
                    <a:lnTo>
                      <a:pt x="550" y="238"/>
                    </a:lnTo>
                    <a:lnTo>
                      <a:pt x="557" y="215"/>
                    </a:lnTo>
                    <a:lnTo>
                      <a:pt x="558" y="192"/>
                    </a:lnTo>
                    <a:lnTo>
                      <a:pt x="554" y="170"/>
                    </a:lnTo>
                    <a:lnTo>
                      <a:pt x="544" y="151"/>
                    </a:lnTo>
                    <a:lnTo>
                      <a:pt x="530" y="133"/>
                    </a:lnTo>
                    <a:lnTo>
                      <a:pt x="511" y="119"/>
                    </a:lnTo>
                    <a:lnTo>
                      <a:pt x="487" y="108"/>
                    </a:lnTo>
                    <a:lnTo>
                      <a:pt x="460" y="101"/>
                    </a:lnTo>
                    <a:lnTo>
                      <a:pt x="430" y="99"/>
                    </a:lnTo>
                    <a:close/>
                    <a:moveTo>
                      <a:pt x="158" y="32"/>
                    </a:moveTo>
                    <a:lnTo>
                      <a:pt x="129" y="102"/>
                    </a:lnTo>
                    <a:lnTo>
                      <a:pt x="156" y="101"/>
                    </a:lnTo>
                    <a:lnTo>
                      <a:pt x="183" y="94"/>
                    </a:lnTo>
                    <a:lnTo>
                      <a:pt x="207" y="82"/>
                    </a:lnTo>
                    <a:lnTo>
                      <a:pt x="229" y="65"/>
                    </a:lnTo>
                    <a:lnTo>
                      <a:pt x="244" y="46"/>
                    </a:lnTo>
                    <a:lnTo>
                      <a:pt x="158" y="32"/>
                    </a:lnTo>
                    <a:close/>
                    <a:moveTo>
                      <a:pt x="137" y="0"/>
                    </a:moveTo>
                    <a:lnTo>
                      <a:pt x="820" y="111"/>
                    </a:lnTo>
                    <a:lnTo>
                      <a:pt x="682" y="432"/>
                    </a:lnTo>
                    <a:lnTo>
                      <a:pt x="0" y="321"/>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52" name="Freeform 21"/>
              <p:cNvSpPr>
                <a:spLocks noEditPoints="1"/>
              </p:cNvSpPr>
              <p:nvPr/>
            </p:nvSpPr>
            <p:spPr bwMode="auto">
              <a:xfrm>
                <a:off x="-664" y="1537"/>
                <a:ext cx="35" cy="35"/>
              </a:xfrm>
              <a:custGeom>
                <a:avLst/>
                <a:gdLst>
                  <a:gd name="T0" fmla="*/ 80 w 171"/>
                  <a:gd name="T1" fmla="*/ 131 h 178"/>
                  <a:gd name="T2" fmla="*/ 96 w 171"/>
                  <a:gd name="T3" fmla="*/ 128 h 178"/>
                  <a:gd name="T4" fmla="*/ 101 w 171"/>
                  <a:gd name="T5" fmla="*/ 122 h 178"/>
                  <a:gd name="T6" fmla="*/ 101 w 171"/>
                  <a:gd name="T7" fmla="*/ 116 h 178"/>
                  <a:gd name="T8" fmla="*/ 98 w 171"/>
                  <a:gd name="T9" fmla="*/ 111 h 178"/>
                  <a:gd name="T10" fmla="*/ 90 w 171"/>
                  <a:gd name="T11" fmla="*/ 105 h 178"/>
                  <a:gd name="T12" fmla="*/ 88 w 171"/>
                  <a:gd name="T13" fmla="*/ 42 h 178"/>
                  <a:gd name="T14" fmla="*/ 80 w 171"/>
                  <a:gd name="T15" fmla="*/ 45 h 178"/>
                  <a:gd name="T16" fmla="*/ 75 w 171"/>
                  <a:gd name="T17" fmla="*/ 50 h 178"/>
                  <a:gd name="T18" fmla="*/ 74 w 171"/>
                  <a:gd name="T19" fmla="*/ 56 h 178"/>
                  <a:gd name="T20" fmla="*/ 77 w 171"/>
                  <a:gd name="T21" fmla="*/ 62 h 178"/>
                  <a:gd name="T22" fmla="*/ 83 w 171"/>
                  <a:gd name="T23" fmla="*/ 67 h 178"/>
                  <a:gd name="T24" fmla="*/ 112 w 171"/>
                  <a:gd name="T25" fmla="*/ 0 h 178"/>
                  <a:gd name="T26" fmla="*/ 127 w 171"/>
                  <a:gd name="T27" fmla="*/ 20 h 178"/>
                  <a:gd name="T28" fmla="*/ 169 w 171"/>
                  <a:gd name="T29" fmla="*/ 36 h 178"/>
                  <a:gd name="T30" fmla="*/ 151 w 171"/>
                  <a:gd name="T31" fmla="*/ 59 h 178"/>
                  <a:gd name="T32" fmla="*/ 133 w 171"/>
                  <a:gd name="T33" fmla="*/ 50 h 178"/>
                  <a:gd name="T34" fmla="*/ 103 w 171"/>
                  <a:gd name="T35" fmla="*/ 78 h 178"/>
                  <a:gd name="T36" fmla="*/ 126 w 171"/>
                  <a:gd name="T37" fmla="*/ 92 h 178"/>
                  <a:gd name="T38" fmla="*/ 139 w 171"/>
                  <a:gd name="T39" fmla="*/ 113 h 178"/>
                  <a:gd name="T40" fmla="*/ 131 w 171"/>
                  <a:gd name="T41" fmla="*/ 135 h 178"/>
                  <a:gd name="T42" fmla="*/ 112 w 171"/>
                  <a:gd name="T43" fmla="*/ 149 h 178"/>
                  <a:gd name="T44" fmla="*/ 69 w 171"/>
                  <a:gd name="T45" fmla="*/ 155 h 178"/>
                  <a:gd name="T46" fmla="*/ 37 w 171"/>
                  <a:gd name="T47" fmla="*/ 174 h 178"/>
                  <a:gd name="T48" fmla="*/ 21 w 171"/>
                  <a:gd name="T49" fmla="*/ 146 h 178"/>
                  <a:gd name="T50" fmla="*/ 0 w 171"/>
                  <a:gd name="T51" fmla="*/ 136 h 178"/>
                  <a:gd name="T52" fmla="*/ 15 w 171"/>
                  <a:gd name="T53" fmla="*/ 111 h 178"/>
                  <a:gd name="T54" fmla="*/ 37 w 171"/>
                  <a:gd name="T55" fmla="*/ 123 h 178"/>
                  <a:gd name="T56" fmla="*/ 57 w 171"/>
                  <a:gd name="T57" fmla="*/ 129 h 178"/>
                  <a:gd name="T58" fmla="*/ 64 w 171"/>
                  <a:gd name="T59" fmla="*/ 91 h 178"/>
                  <a:gd name="T60" fmla="*/ 40 w 171"/>
                  <a:gd name="T61" fmla="*/ 70 h 178"/>
                  <a:gd name="T62" fmla="*/ 40 w 171"/>
                  <a:gd name="T63" fmla="*/ 45 h 178"/>
                  <a:gd name="T64" fmla="*/ 53 w 171"/>
                  <a:gd name="T65" fmla="*/ 29 h 178"/>
                  <a:gd name="T66" fmla="*/ 83 w 171"/>
                  <a:gd name="T67" fmla="*/ 18 h 178"/>
                  <a:gd name="T68" fmla="*/ 112 w 171"/>
                  <a:gd name="T6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78">
                    <a:moveTo>
                      <a:pt x="90" y="105"/>
                    </a:moveTo>
                    <a:lnTo>
                      <a:pt x="80" y="131"/>
                    </a:lnTo>
                    <a:lnTo>
                      <a:pt x="90" y="130"/>
                    </a:lnTo>
                    <a:lnTo>
                      <a:pt x="96" y="128"/>
                    </a:lnTo>
                    <a:lnTo>
                      <a:pt x="99" y="124"/>
                    </a:lnTo>
                    <a:lnTo>
                      <a:pt x="101" y="122"/>
                    </a:lnTo>
                    <a:lnTo>
                      <a:pt x="101" y="118"/>
                    </a:lnTo>
                    <a:lnTo>
                      <a:pt x="101" y="116"/>
                    </a:lnTo>
                    <a:lnTo>
                      <a:pt x="100" y="113"/>
                    </a:lnTo>
                    <a:lnTo>
                      <a:pt x="98" y="111"/>
                    </a:lnTo>
                    <a:lnTo>
                      <a:pt x="95" y="109"/>
                    </a:lnTo>
                    <a:lnTo>
                      <a:pt x="90" y="105"/>
                    </a:lnTo>
                    <a:close/>
                    <a:moveTo>
                      <a:pt x="94" y="42"/>
                    </a:moveTo>
                    <a:lnTo>
                      <a:pt x="88" y="42"/>
                    </a:lnTo>
                    <a:lnTo>
                      <a:pt x="82" y="44"/>
                    </a:lnTo>
                    <a:lnTo>
                      <a:pt x="80" y="45"/>
                    </a:lnTo>
                    <a:lnTo>
                      <a:pt x="77" y="48"/>
                    </a:lnTo>
                    <a:lnTo>
                      <a:pt x="75" y="50"/>
                    </a:lnTo>
                    <a:lnTo>
                      <a:pt x="74" y="54"/>
                    </a:lnTo>
                    <a:lnTo>
                      <a:pt x="74" y="56"/>
                    </a:lnTo>
                    <a:lnTo>
                      <a:pt x="75" y="60"/>
                    </a:lnTo>
                    <a:lnTo>
                      <a:pt x="77" y="62"/>
                    </a:lnTo>
                    <a:lnTo>
                      <a:pt x="80" y="65"/>
                    </a:lnTo>
                    <a:lnTo>
                      <a:pt x="83" y="67"/>
                    </a:lnTo>
                    <a:lnTo>
                      <a:pt x="94" y="42"/>
                    </a:lnTo>
                    <a:close/>
                    <a:moveTo>
                      <a:pt x="112" y="0"/>
                    </a:moveTo>
                    <a:lnTo>
                      <a:pt x="134" y="4"/>
                    </a:lnTo>
                    <a:lnTo>
                      <a:pt x="127" y="20"/>
                    </a:lnTo>
                    <a:lnTo>
                      <a:pt x="150" y="26"/>
                    </a:lnTo>
                    <a:lnTo>
                      <a:pt x="169" y="36"/>
                    </a:lnTo>
                    <a:lnTo>
                      <a:pt x="171" y="37"/>
                    </a:lnTo>
                    <a:lnTo>
                      <a:pt x="151" y="59"/>
                    </a:lnTo>
                    <a:lnTo>
                      <a:pt x="149" y="57"/>
                    </a:lnTo>
                    <a:lnTo>
                      <a:pt x="133" y="50"/>
                    </a:lnTo>
                    <a:lnTo>
                      <a:pt x="117" y="44"/>
                    </a:lnTo>
                    <a:lnTo>
                      <a:pt x="103" y="78"/>
                    </a:lnTo>
                    <a:lnTo>
                      <a:pt x="109" y="80"/>
                    </a:lnTo>
                    <a:lnTo>
                      <a:pt x="126" y="92"/>
                    </a:lnTo>
                    <a:lnTo>
                      <a:pt x="136" y="103"/>
                    </a:lnTo>
                    <a:lnTo>
                      <a:pt x="139" y="113"/>
                    </a:lnTo>
                    <a:lnTo>
                      <a:pt x="137" y="125"/>
                    </a:lnTo>
                    <a:lnTo>
                      <a:pt x="131" y="135"/>
                    </a:lnTo>
                    <a:lnTo>
                      <a:pt x="123" y="143"/>
                    </a:lnTo>
                    <a:lnTo>
                      <a:pt x="112" y="149"/>
                    </a:lnTo>
                    <a:lnTo>
                      <a:pt x="93" y="155"/>
                    </a:lnTo>
                    <a:lnTo>
                      <a:pt x="69" y="155"/>
                    </a:lnTo>
                    <a:lnTo>
                      <a:pt x="59" y="178"/>
                    </a:lnTo>
                    <a:lnTo>
                      <a:pt x="37" y="174"/>
                    </a:lnTo>
                    <a:lnTo>
                      <a:pt x="46" y="153"/>
                    </a:lnTo>
                    <a:lnTo>
                      <a:pt x="21" y="146"/>
                    </a:lnTo>
                    <a:lnTo>
                      <a:pt x="1" y="137"/>
                    </a:lnTo>
                    <a:lnTo>
                      <a:pt x="0" y="136"/>
                    </a:lnTo>
                    <a:lnTo>
                      <a:pt x="12" y="109"/>
                    </a:lnTo>
                    <a:lnTo>
                      <a:pt x="15" y="111"/>
                    </a:lnTo>
                    <a:lnTo>
                      <a:pt x="25" y="117"/>
                    </a:lnTo>
                    <a:lnTo>
                      <a:pt x="37" y="123"/>
                    </a:lnTo>
                    <a:lnTo>
                      <a:pt x="46" y="126"/>
                    </a:lnTo>
                    <a:lnTo>
                      <a:pt x="57" y="129"/>
                    </a:lnTo>
                    <a:lnTo>
                      <a:pt x="71" y="96"/>
                    </a:lnTo>
                    <a:lnTo>
                      <a:pt x="64" y="91"/>
                    </a:lnTo>
                    <a:lnTo>
                      <a:pt x="49" y="81"/>
                    </a:lnTo>
                    <a:lnTo>
                      <a:pt x="40" y="70"/>
                    </a:lnTo>
                    <a:lnTo>
                      <a:pt x="37" y="59"/>
                    </a:lnTo>
                    <a:lnTo>
                      <a:pt x="40" y="45"/>
                    </a:lnTo>
                    <a:lnTo>
                      <a:pt x="45" y="36"/>
                    </a:lnTo>
                    <a:lnTo>
                      <a:pt x="53" y="29"/>
                    </a:lnTo>
                    <a:lnTo>
                      <a:pt x="65" y="23"/>
                    </a:lnTo>
                    <a:lnTo>
                      <a:pt x="83" y="18"/>
                    </a:lnTo>
                    <a:lnTo>
                      <a:pt x="105" y="17"/>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53" name="Freeform 22"/>
              <p:cNvSpPr>
                <a:spLocks noEditPoints="1"/>
              </p:cNvSpPr>
              <p:nvPr/>
            </p:nvSpPr>
            <p:spPr bwMode="auto">
              <a:xfrm>
                <a:off x="-839" y="1547"/>
                <a:ext cx="146" cy="168"/>
              </a:xfrm>
              <a:custGeom>
                <a:avLst/>
                <a:gdLst>
                  <a:gd name="T0" fmla="*/ 534 w 730"/>
                  <a:gd name="T1" fmla="*/ 696 h 840"/>
                  <a:gd name="T2" fmla="*/ 501 w 730"/>
                  <a:gd name="T3" fmla="*/ 711 h 840"/>
                  <a:gd name="T4" fmla="*/ 559 w 730"/>
                  <a:gd name="T5" fmla="*/ 787 h 840"/>
                  <a:gd name="T6" fmla="*/ 573 w 730"/>
                  <a:gd name="T7" fmla="*/ 700 h 840"/>
                  <a:gd name="T8" fmla="*/ 617 w 730"/>
                  <a:gd name="T9" fmla="*/ 433 h 840"/>
                  <a:gd name="T10" fmla="*/ 616 w 730"/>
                  <a:gd name="T11" fmla="*/ 490 h 840"/>
                  <a:gd name="T12" fmla="*/ 637 w 730"/>
                  <a:gd name="T13" fmla="*/ 546 h 840"/>
                  <a:gd name="T14" fmla="*/ 689 w 730"/>
                  <a:gd name="T15" fmla="*/ 493 h 840"/>
                  <a:gd name="T16" fmla="*/ 77 w 730"/>
                  <a:gd name="T17" fmla="*/ 271 h 840"/>
                  <a:gd name="T18" fmla="*/ 113 w 730"/>
                  <a:gd name="T19" fmla="*/ 409 h 840"/>
                  <a:gd name="T20" fmla="*/ 115 w 730"/>
                  <a:gd name="T21" fmla="*/ 352 h 840"/>
                  <a:gd name="T22" fmla="*/ 94 w 730"/>
                  <a:gd name="T23" fmla="*/ 296 h 840"/>
                  <a:gd name="T24" fmla="*/ 333 w 730"/>
                  <a:gd name="T25" fmla="*/ 259 h 840"/>
                  <a:gd name="T26" fmla="*/ 292 w 730"/>
                  <a:gd name="T27" fmla="*/ 271 h 840"/>
                  <a:gd name="T28" fmla="*/ 260 w 730"/>
                  <a:gd name="T29" fmla="*/ 299 h 840"/>
                  <a:gd name="T30" fmla="*/ 239 w 730"/>
                  <a:gd name="T31" fmla="*/ 348 h 840"/>
                  <a:gd name="T32" fmla="*/ 236 w 730"/>
                  <a:gd name="T33" fmla="*/ 409 h 840"/>
                  <a:gd name="T34" fmla="*/ 253 w 730"/>
                  <a:gd name="T35" fmla="*/ 470 h 840"/>
                  <a:gd name="T36" fmla="*/ 286 w 730"/>
                  <a:gd name="T37" fmla="*/ 524 h 840"/>
                  <a:gd name="T38" fmla="*/ 331 w 730"/>
                  <a:gd name="T39" fmla="*/ 564 h 840"/>
                  <a:gd name="T40" fmla="*/ 377 w 730"/>
                  <a:gd name="T41" fmla="*/ 580 h 840"/>
                  <a:gd name="T42" fmla="*/ 420 w 730"/>
                  <a:gd name="T43" fmla="*/ 579 h 840"/>
                  <a:gd name="T44" fmla="*/ 456 w 730"/>
                  <a:gd name="T45" fmla="*/ 559 h 840"/>
                  <a:gd name="T46" fmla="*/ 483 w 730"/>
                  <a:gd name="T47" fmla="*/ 521 h 840"/>
                  <a:gd name="T48" fmla="*/ 496 w 730"/>
                  <a:gd name="T49" fmla="*/ 464 h 840"/>
                  <a:gd name="T50" fmla="*/ 489 w 730"/>
                  <a:gd name="T51" fmla="*/ 402 h 840"/>
                  <a:gd name="T52" fmla="*/ 464 w 730"/>
                  <a:gd name="T53" fmla="*/ 342 h 840"/>
                  <a:gd name="T54" fmla="*/ 422 w 730"/>
                  <a:gd name="T55" fmla="*/ 293 h 840"/>
                  <a:gd name="T56" fmla="*/ 377 w 730"/>
                  <a:gd name="T57" fmla="*/ 267 h 840"/>
                  <a:gd name="T58" fmla="*/ 333 w 730"/>
                  <a:gd name="T59" fmla="*/ 259 h 840"/>
                  <a:gd name="T60" fmla="*/ 138 w 730"/>
                  <a:gd name="T61" fmla="*/ 131 h 840"/>
                  <a:gd name="T62" fmla="*/ 178 w 730"/>
                  <a:gd name="T63" fmla="*/ 146 h 840"/>
                  <a:gd name="T64" fmla="*/ 215 w 730"/>
                  <a:gd name="T65" fmla="*/ 140 h 840"/>
                  <a:gd name="T66" fmla="*/ 243 w 730"/>
                  <a:gd name="T67" fmla="*/ 115 h 840"/>
                  <a:gd name="T68" fmla="*/ 158 w 730"/>
                  <a:gd name="T69" fmla="*/ 0 h 840"/>
                  <a:gd name="T70" fmla="*/ 573 w 730"/>
                  <a:gd name="T71" fmla="*/ 840 h 840"/>
                  <a:gd name="T72" fmla="*/ 158 w 730"/>
                  <a:gd name="T73"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0" h="840">
                    <a:moveTo>
                      <a:pt x="553" y="696"/>
                    </a:moveTo>
                    <a:lnTo>
                      <a:pt x="534" y="696"/>
                    </a:lnTo>
                    <a:lnTo>
                      <a:pt x="516" y="701"/>
                    </a:lnTo>
                    <a:lnTo>
                      <a:pt x="501" y="711"/>
                    </a:lnTo>
                    <a:lnTo>
                      <a:pt x="487" y="726"/>
                    </a:lnTo>
                    <a:lnTo>
                      <a:pt x="559" y="787"/>
                    </a:lnTo>
                    <a:lnTo>
                      <a:pt x="593" y="710"/>
                    </a:lnTo>
                    <a:lnTo>
                      <a:pt x="573" y="700"/>
                    </a:lnTo>
                    <a:lnTo>
                      <a:pt x="553" y="696"/>
                    </a:lnTo>
                    <a:close/>
                    <a:moveTo>
                      <a:pt x="617" y="433"/>
                    </a:moveTo>
                    <a:lnTo>
                      <a:pt x="614" y="460"/>
                    </a:lnTo>
                    <a:lnTo>
                      <a:pt x="616" y="490"/>
                    </a:lnTo>
                    <a:lnTo>
                      <a:pt x="624" y="518"/>
                    </a:lnTo>
                    <a:lnTo>
                      <a:pt x="637" y="546"/>
                    </a:lnTo>
                    <a:lnTo>
                      <a:pt x="655" y="570"/>
                    </a:lnTo>
                    <a:lnTo>
                      <a:pt x="689" y="493"/>
                    </a:lnTo>
                    <a:lnTo>
                      <a:pt x="617" y="433"/>
                    </a:lnTo>
                    <a:close/>
                    <a:moveTo>
                      <a:pt x="77" y="271"/>
                    </a:moveTo>
                    <a:lnTo>
                      <a:pt x="42" y="348"/>
                    </a:lnTo>
                    <a:lnTo>
                      <a:pt x="113" y="409"/>
                    </a:lnTo>
                    <a:lnTo>
                      <a:pt x="117" y="380"/>
                    </a:lnTo>
                    <a:lnTo>
                      <a:pt x="115" y="352"/>
                    </a:lnTo>
                    <a:lnTo>
                      <a:pt x="108" y="323"/>
                    </a:lnTo>
                    <a:lnTo>
                      <a:pt x="94" y="296"/>
                    </a:lnTo>
                    <a:lnTo>
                      <a:pt x="77" y="271"/>
                    </a:lnTo>
                    <a:close/>
                    <a:moveTo>
                      <a:pt x="333" y="259"/>
                    </a:moveTo>
                    <a:lnTo>
                      <a:pt x="311" y="262"/>
                    </a:lnTo>
                    <a:lnTo>
                      <a:pt x="292" y="271"/>
                    </a:lnTo>
                    <a:lnTo>
                      <a:pt x="274" y="283"/>
                    </a:lnTo>
                    <a:lnTo>
                      <a:pt x="260" y="299"/>
                    </a:lnTo>
                    <a:lnTo>
                      <a:pt x="248" y="321"/>
                    </a:lnTo>
                    <a:lnTo>
                      <a:pt x="239" y="348"/>
                    </a:lnTo>
                    <a:lnTo>
                      <a:pt x="235" y="378"/>
                    </a:lnTo>
                    <a:lnTo>
                      <a:pt x="236" y="409"/>
                    </a:lnTo>
                    <a:lnTo>
                      <a:pt x="242" y="440"/>
                    </a:lnTo>
                    <a:lnTo>
                      <a:pt x="253" y="470"/>
                    </a:lnTo>
                    <a:lnTo>
                      <a:pt x="268" y="498"/>
                    </a:lnTo>
                    <a:lnTo>
                      <a:pt x="286" y="524"/>
                    </a:lnTo>
                    <a:lnTo>
                      <a:pt x="309" y="547"/>
                    </a:lnTo>
                    <a:lnTo>
                      <a:pt x="331" y="564"/>
                    </a:lnTo>
                    <a:lnTo>
                      <a:pt x="354" y="574"/>
                    </a:lnTo>
                    <a:lnTo>
                      <a:pt x="377" y="580"/>
                    </a:lnTo>
                    <a:lnTo>
                      <a:pt x="398" y="582"/>
                    </a:lnTo>
                    <a:lnTo>
                      <a:pt x="420" y="579"/>
                    </a:lnTo>
                    <a:lnTo>
                      <a:pt x="439" y="571"/>
                    </a:lnTo>
                    <a:lnTo>
                      <a:pt x="456" y="559"/>
                    </a:lnTo>
                    <a:lnTo>
                      <a:pt x="471" y="541"/>
                    </a:lnTo>
                    <a:lnTo>
                      <a:pt x="483" y="521"/>
                    </a:lnTo>
                    <a:lnTo>
                      <a:pt x="492" y="492"/>
                    </a:lnTo>
                    <a:lnTo>
                      <a:pt x="496" y="464"/>
                    </a:lnTo>
                    <a:lnTo>
                      <a:pt x="495" y="433"/>
                    </a:lnTo>
                    <a:lnTo>
                      <a:pt x="489" y="402"/>
                    </a:lnTo>
                    <a:lnTo>
                      <a:pt x="478" y="371"/>
                    </a:lnTo>
                    <a:lnTo>
                      <a:pt x="464" y="342"/>
                    </a:lnTo>
                    <a:lnTo>
                      <a:pt x="445" y="316"/>
                    </a:lnTo>
                    <a:lnTo>
                      <a:pt x="422" y="293"/>
                    </a:lnTo>
                    <a:lnTo>
                      <a:pt x="399" y="278"/>
                    </a:lnTo>
                    <a:lnTo>
                      <a:pt x="377" y="267"/>
                    </a:lnTo>
                    <a:lnTo>
                      <a:pt x="355" y="260"/>
                    </a:lnTo>
                    <a:lnTo>
                      <a:pt x="333" y="259"/>
                    </a:lnTo>
                    <a:close/>
                    <a:moveTo>
                      <a:pt x="172" y="54"/>
                    </a:moveTo>
                    <a:lnTo>
                      <a:pt x="138" y="131"/>
                    </a:lnTo>
                    <a:lnTo>
                      <a:pt x="158" y="141"/>
                    </a:lnTo>
                    <a:lnTo>
                      <a:pt x="178" y="146"/>
                    </a:lnTo>
                    <a:lnTo>
                      <a:pt x="197" y="146"/>
                    </a:lnTo>
                    <a:lnTo>
                      <a:pt x="215" y="140"/>
                    </a:lnTo>
                    <a:lnTo>
                      <a:pt x="230" y="130"/>
                    </a:lnTo>
                    <a:lnTo>
                      <a:pt x="243" y="115"/>
                    </a:lnTo>
                    <a:lnTo>
                      <a:pt x="172" y="54"/>
                    </a:lnTo>
                    <a:close/>
                    <a:moveTo>
                      <a:pt x="158" y="0"/>
                    </a:moveTo>
                    <a:lnTo>
                      <a:pt x="730" y="486"/>
                    </a:lnTo>
                    <a:lnTo>
                      <a:pt x="573" y="840"/>
                    </a:lnTo>
                    <a:lnTo>
                      <a:pt x="0" y="354"/>
                    </a:lnTo>
                    <a:lnTo>
                      <a:pt x="1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54" name="Freeform 23"/>
              <p:cNvSpPr>
                <a:spLocks noEditPoints="1"/>
              </p:cNvSpPr>
              <p:nvPr/>
            </p:nvSpPr>
            <p:spPr bwMode="auto">
              <a:xfrm>
                <a:off x="-782" y="1610"/>
                <a:ext cx="32" cy="41"/>
              </a:xfrm>
              <a:custGeom>
                <a:avLst/>
                <a:gdLst>
                  <a:gd name="T0" fmla="*/ 69 w 159"/>
                  <a:gd name="T1" fmla="*/ 157 h 208"/>
                  <a:gd name="T2" fmla="*/ 81 w 159"/>
                  <a:gd name="T3" fmla="*/ 161 h 208"/>
                  <a:gd name="T4" fmla="*/ 87 w 159"/>
                  <a:gd name="T5" fmla="*/ 156 h 208"/>
                  <a:gd name="T6" fmla="*/ 89 w 159"/>
                  <a:gd name="T7" fmla="*/ 151 h 208"/>
                  <a:gd name="T8" fmla="*/ 88 w 159"/>
                  <a:gd name="T9" fmla="*/ 143 h 208"/>
                  <a:gd name="T10" fmla="*/ 85 w 159"/>
                  <a:gd name="T11" fmla="*/ 135 h 208"/>
                  <a:gd name="T12" fmla="*/ 81 w 159"/>
                  <a:gd name="T13" fmla="*/ 44 h 208"/>
                  <a:gd name="T14" fmla="*/ 76 w 159"/>
                  <a:gd name="T15" fmla="*/ 46 h 208"/>
                  <a:gd name="T16" fmla="*/ 73 w 159"/>
                  <a:gd name="T17" fmla="*/ 55 h 208"/>
                  <a:gd name="T18" fmla="*/ 75 w 159"/>
                  <a:gd name="T19" fmla="*/ 64 h 208"/>
                  <a:gd name="T20" fmla="*/ 80 w 159"/>
                  <a:gd name="T21" fmla="*/ 74 h 208"/>
                  <a:gd name="T22" fmla="*/ 88 w 159"/>
                  <a:gd name="T23" fmla="*/ 45 h 208"/>
                  <a:gd name="T24" fmla="*/ 81 w 159"/>
                  <a:gd name="T25" fmla="*/ 44 h 208"/>
                  <a:gd name="T26" fmla="*/ 131 w 159"/>
                  <a:gd name="T27" fmla="*/ 17 h 208"/>
                  <a:gd name="T28" fmla="*/ 142 w 159"/>
                  <a:gd name="T29" fmla="*/ 55 h 208"/>
                  <a:gd name="T30" fmla="*/ 159 w 159"/>
                  <a:gd name="T31" fmla="*/ 80 h 208"/>
                  <a:gd name="T32" fmla="*/ 136 w 159"/>
                  <a:gd name="T33" fmla="*/ 94 h 208"/>
                  <a:gd name="T34" fmla="*/ 111 w 159"/>
                  <a:gd name="T35" fmla="*/ 62 h 208"/>
                  <a:gd name="T36" fmla="*/ 100 w 159"/>
                  <a:gd name="T37" fmla="*/ 105 h 208"/>
                  <a:gd name="T38" fmla="*/ 117 w 159"/>
                  <a:gd name="T39" fmla="*/ 135 h 208"/>
                  <a:gd name="T40" fmla="*/ 122 w 159"/>
                  <a:gd name="T41" fmla="*/ 163 h 208"/>
                  <a:gd name="T42" fmla="*/ 112 w 159"/>
                  <a:gd name="T43" fmla="*/ 188 h 208"/>
                  <a:gd name="T44" fmla="*/ 93 w 159"/>
                  <a:gd name="T45" fmla="*/ 197 h 208"/>
                  <a:gd name="T46" fmla="*/ 70 w 159"/>
                  <a:gd name="T47" fmla="*/ 192 h 208"/>
                  <a:gd name="T48" fmla="*/ 47 w 159"/>
                  <a:gd name="T49" fmla="*/ 208 h 208"/>
                  <a:gd name="T50" fmla="*/ 38 w 159"/>
                  <a:gd name="T51" fmla="*/ 169 h 208"/>
                  <a:gd name="T52" fmla="*/ 1 w 159"/>
                  <a:gd name="T53" fmla="*/ 125 h 208"/>
                  <a:gd name="T54" fmla="*/ 13 w 159"/>
                  <a:gd name="T55" fmla="*/ 94 h 208"/>
                  <a:gd name="T56" fmla="*/ 32 w 159"/>
                  <a:gd name="T57" fmla="*/ 124 h 208"/>
                  <a:gd name="T58" fmla="*/ 49 w 159"/>
                  <a:gd name="T59" fmla="*/ 142 h 208"/>
                  <a:gd name="T60" fmla="*/ 60 w 159"/>
                  <a:gd name="T61" fmla="*/ 96 h 208"/>
                  <a:gd name="T62" fmla="*/ 42 w 159"/>
                  <a:gd name="T63" fmla="*/ 57 h 208"/>
                  <a:gd name="T64" fmla="*/ 45 w 159"/>
                  <a:gd name="T65" fmla="*/ 24 h 208"/>
                  <a:gd name="T66" fmla="*/ 59 w 159"/>
                  <a:gd name="T67" fmla="*/ 9 h 208"/>
                  <a:gd name="T68" fmla="*/ 86 w 159"/>
                  <a:gd name="T69" fmla="*/ 9 h 208"/>
                  <a:gd name="T70" fmla="*/ 112 w 159"/>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208">
                    <a:moveTo>
                      <a:pt x="81" y="129"/>
                    </a:moveTo>
                    <a:lnTo>
                      <a:pt x="69" y="157"/>
                    </a:lnTo>
                    <a:lnTo>
                      <a:pt x="76" y="160"/>
                    </a:lnTo>
                    <a:lnTo>
                      <a:pt x="81" y="161"/>
                    </a:lnTo>
                    <a:lnTo>
                      <a:pt x="85" y="158"/>
                    </a:lnTo>
                    <a:lnTo>
                      <a:pt x="87" y="156"/>
                    </a:lnTo>
                    <a:lnTo>
                      <a:pt x="88" y="155"/>
                    </a:lnTo>
                    <a:lnTo>
                      <a:pt x="89" y="151"/>
                    </a:lnTo>
                    <a:lnTo>
                      <a:pt x="89" y="146"/>
                    </a:lnTo>
                    <a:lnTo>
                      <a:pt x="88" y="143"/>
                    </a:lnTo>
                    <a:lnTo>
                      <a:pt x="87" y="139"/>
                    </a:lnTo>
                    <a:lnTo>
                      <a:pt x="85" y="135"/>
                    </a:lnTo>
                    <a:lnTo>
                      <a:pt x="81" y="129"/>
                    </a:lnTo>
                    <a:close/>
                    <a:moveTo>
                      <a:pt x="81" y="44"/>
                    </a:moveTo>
                    <a:lnTo>
                      <a:pt x="79" y="44"/>
                    </a:lnTo>
                    <a:lnTo>
                      <a:pt x="76" y="46"/>
                    </a:lnTo>
                    <a:lnTo>
                      <a:pt x="75" y="49"/>
                    </a:lnTo>
                    <a:lnTo>
                      <a:pt x="73" y="55"/>
                    </a:lnTo>
                    <a:lnTo>
                      <a:pt x="74" y="60"/>
                    </a:lnTo>
                    <a:lnTo>
                      <a:pt x="75" y="64"/>
                    </a:lnTo>
                    <a:lnTo>
                      <a:pt x="76" y="68"/>
                    </a:lnTo>
                    <a:lnTo>
                      <a:pt x="80" y="74"/>
                    </a:lnTo>
                    <a:lnTo>
                      <a:pt x="92" y="46"/>
                    </a:lnTo>
                    <a:lnTo>
                      <a:pt x="88" y="45"/>
                    </a:lnTo>
                    <a:lnTo>
                      <a:pt x="85" y="44"/>
                    </a:lnTo>
                    <a:lnTo>
                      <a:pt x="81" y="44"/>
                    </a:lnTo>
                    <a:close/>
                    <a:moveTo>
                      <a:pt x="112" y="0"/>
                    </a:moveTo>
                    <a:lnTo>
                      <a:pt x="131" y="17"/>
                    </a:lnTo>
                    <a:lnTo>
                      <a:pt x="123" y="35"/>
                    </a:lnTo>
                    <a:lnTo>
                      <a:pt x="142" y="55"/>
                    </a:lnTo>
                    <a:lnTo>
                      <a:pt x="157" y="76"/>
                    </a:lnTo>
                    <a:lnTo>
                      <a:pt x="159" y="80"/>
                    </a:lnTo>
                    <a:lnTo>
                      <a:pt x="138" y="98"/>
                    </a:lnTo>
                    <a:lnTo>
                      <a:pt x="136" y="94"/>
                    </a:lnTo>
                    <a:lnTo>
                      <a:pt x="124" y="76"/>
                    </a:lnTo>
                    <a:lnTo>
                      <a:pt x="111" y="62"/>
                    </a:lnTo>
                    <a:lnTo>
                      <a:pt x="95" y="98"/>
                    </a:lnTo>
                    <a:lnTo>
                      <a:pt x="100" y="105"/>
                    </a:lnTo>
                    <a:lnTo>
                      <a:pt x="110" y="121"/>
                    </a:lnTo>
                    <a:lnTo>
                      <a:pt x="117" y="135"/>
                    </a:lnTo>
                    <a:lnTo>
                      <a:pt x="120" y="146"/>
                    </a:lnTo>
                    <a:lnTo>
                      <a:pt x="122" y="163"/>
                    </a:lnTo>
                    <a:lnTo>
                      <a:pt x="118" y="177"/>
                    </a:lnTo>
                    <a:lnTo>
                      <a:pt x="112" y="188"/>
                    </a:lnTo>
                    <a:lnTo>
                      <a:pt x="104" y="194"/>
                    </a:lnTo>
                    <a:lnTo>
                      <a:pt x="93" y="197"/>
                    </a:lnTo>
                    <a:lnTo>
                      <a:pt x="82" y="195"/>
                    </a:lnTo>
                    <a:lnTo>
                      <a:pt x="70" y="192"/>
                    </a:lnTo>
                    <a:lnTo>
                      <a:pt x="57" y="183"/>
                    </a:lnTo>
                    <a:lnTo>
                      <a:pt x="47" y="208"/>
                    </a:lnTo>
                    <a:lnTo>
                      <a:pt x="28" y="192"/>
                    </a:lnTo>
                    <a:lnTo>
                      <a:pt x="38" y="169"/>
                    </a:lnTo>
                    <a:lnTo>
                      <a:pt x="17" y="148"/>
                    </a:lnTo>
                    <a:lnTo>
                      <a:pt x="1" y="125"/>
                    </a:lnTo>
                    <a:lnTo>
                      <a:pt x="0" y="124"/>
                    </a:lnTo>
                    <a:lnTo>
                      <a:pt x="13" y="94"/>
                    </a:lnTo>
                    <a:lnTo>
                      <a:pt x="16" y="99"/>
                    </a:lnTo>
                    <a:lnTo>
                      <a:pt x="32" y="124"/>
                    </a:lnTo>
                    <a:lnTo>
                      <a:pt x="42" y="133"/>
                    </a:lnTo>
                    <a:lnTo>
                      <a:pt x="49" y="142"/>
                    </a:lnTo>
                    <a:lnTo>
                      <a:pt x="66" y="105"/>
                    </a:lnTo>
                    <a:lnTo>
                      <a:pt x="60" y="96"/>
                    </a:lnTo>
                    <a:lnTo>
                      <a:pt x="48" y="76"/>
                    </a:lnTo>
                    <a:lnTo>
                      <a:pt x="42" y="57"/>
                    </a:lnTo>
                    <a:lnTo>
                      <a:pt x="41" y="40"/>
                    </a:lnTo>
                    <a:lnTo>
                      <a:pt x="45" y="24"/>
                    </a:lnTo>
                    <a:lnTo>
                      <a:pt x="51" y="14"/>
                    </a:lnTo>
                    <a:lnTo>
                      <a:pt x="59" y="9"/>
                    </a:lnTo>
                    <a:lnTo>
                      <a:pt x="69" y="7"/>
                    </a:lnTo>
                    <a:lnTo>
                      <a:pt x="86" y="9"/>
                    </a:lnTo>
                    <a:lnTo>
                      <a:pt x="104" y="19"/>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grpSp>
      </p:grpSp>
      <p:grpSp>
        <p:nvGrpSpPr>
          <p:cNvPr id="75" name="Group 74"/>
          <p:cNvGrpSpPr/>
          <p:nvPr/>
        </p:nvGrpSpPr>
        <p:grpSpPr>
          <a:xfrm>
            <a:off x="4873896" y="3910977"/>
            <a:ext cx="4078716" cy="980485"/>
            <a:chOff x="6419293" y="5429871"/>
            <a:chExt cx="5438289" cy="1307313"/>
          </a:xfrm>
        </p:grpSpPr>
        <p:sp>
          <p:nvSpPr>
            <p:cNvPr id="22" name="Rectangle 21"/>
            <p:cNvSpPr/>
            <p:nvPr/>
          </p:nvSpPr>
          <p:spPr>
            <a:xfrm>
              <a:off x="6419293" y="5429871"/>
              <a:ext cx="1219125" cy="1292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儷黑 Pro"/>
                <a:cs typeface="儷黑 Pro"/>
              </a:endParaRPr>
            </a:p>
          </p:txBody>
        </p:sp>
        <p:sp>
          <p:nvSpPr>
            <p:cNvPr id="23" name="Rectangle 22"/>
            <p:cNvSpPr/>
            <p:nvPr/>
          </p:nvSpPr>
          <p:spPr>
            <a:xfrm>
              <a:off x="7674450" y="5444411"/>
              <a:ext cx="4183132" cy="129277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r>
                <a:rPr lang="en-US" sz="1400" dirty="0" smtClean="0">
                  <a:solidFill>
                    <a:prstClr val="white"/>
                  </a:solidFill>
                  <a:ea typeface="儷黑 Pro"/>
                  <a:cs typeface="儷黑 Pro"/>
                </a:rPr>
                <a:t>    </a:t>
              </a:r>
              <a:r>
                <a:rPr lang="zh-TW" altLang="en-US" sz="1400" dirty="0" smtClean="0">
                  <a:solidFill>
                    <a:prstClr val="white"/>
                  </a:solidFill>
                  <a:ea typeface="儷黑 Pro"/>
                  <a:cs typeface="儷黑 Pro"/>
                </a:rPr>
                <a:t>把過程在你的團隊和顧客間複製，以增加和累積你的購物年金</a:t>
              </a:r>
              <a:r>
                <a:rPr lang="en-US" altLang="zh-TW" sz="1400" dirty="0" smtClean="0">
                  <a:solidFill>
                    <a:prstClr val="white"/>
                  </a:solidFill>
                  <a:ea typeface="儷黑 Pro"/>
                  <a:cs typeface="儷黑 Pro"/>
                </a:rPr>
                <a:t>﹗</a:t>
              </a:r>
            </a:p>
            <a:p>
              <a:pPr defTabSz="685783"/>
              <a:r>
                <a:rPr lang="en-US" sz="1100" dirty="0" smtClean="0">
                  <a:solidFill>
                    <a:prstClr val="white"/>
                  </a:solidFill>
                  <a:ea typeface="儷黑 Pro"/>
                  <a:cs typeface="儷黑 Pro"/>
                </a:rPr>
                <a:t>Duplicate the </a:t>
              </a:r>
              <a:r>
                <a:rPr lang="en-US" sz="1100" dirty="0">
                  <a:solidFill>
                    <a:prstClr val="white"/>
                  </a:solidFill>
                  <a:ea typeface="儷黑 Pro"/>
                  <a:cs typeface="儷黑 Pro"/>
                </a:rPr>
                <a:t>process with </a:t>
              </a:r>
              <a:r>
                <a:rPr lang="en-US" sz="1100" dirty="0" smtClean="0">
                  <a:solidFill>
                    <a:prstClr val="white"/>
                  </a:solidFill>
                  <a:ea typeface="儷黑 Pro"/>
                  <a:cs typeface="儷黑 Pro"/>
                </a:rPr>
                <a:t>your</a:t>
              </a:r>
              <a:r>
                <a:rPr lang="zh-TW" altLang="en-US" sz="1100" dirty="0">
                  <a:solidFill>
                    <a:prstClr val="white"/>
                  </a:solidFill>
                  <a:ea typeface="儷黑 Pro"/>
                  <a:cs typeface="儷黑 Pro"/>
                </a:rPr>
                <a:t> </a:t>
              </a:r>
              <a:r>
                <a:rPr lang="en-US" sz="1100" dirty="0" smtClean="0">
                  <a:solidFill>
                    <a:prstClr val="white"/>
                  </a:solidFill>
                  <a:ea typeface="儷黑 Pro"/>
                  <a:cs typeface="儷黑 Pro"/>
                </a:rPr>
                <a:t>organization &amp; customers to</a:t>
              </a:r>
              <a:r>
                <a:rPr lang="zh-TW" altLang="en-US" sz="1100" dirty="0">
                  <a:solidFill>
                    <a:prstClr val="white"/>
                  </a:solidFill>
                  <a:ea typeface="儷黑 Pro"/>
                  <a:cs typeface="儷黑 Pro"/>
                </a:rPr>
                <a:t> </a:t>
              </a:r>
              <a:r>
                <a:rPr lang="en-US" sz="1100" dirty="0" smtClean="0">
                  <a:solidFill>
                    <a:prstClr val="white"/>
                  </a:solidFill>
                  <a:ea typeface="儷黑 Pro"/>
                  <a:cs typeface="儷黑 Pro"/>
                </a:rPr>
                <a:t>accelerate </a:t>
              </a:r>
              <a:r>
                <a:rPr lang="en-US" sz="1100" dirty="0">
                  <a:solidFill>
                    <a:prstClr val="white"/>
                  </a:solidFill>
                  <a:ea typeface="儷黑 Pro"/>
                  <a:cs typeface="儷黑 Pro"/>
                </a:rPr>
                <a:t>and </a:t>
              </a:r>
              <a:r>
                <a:rPr lang="en-US" sz="1100" dirty="0" smtClean="0">
                  <a:solidFill>
                    <a:prstClr val="white"/>
                  </a:solidFill>
                  <a:ea typeface="儷黑 Pro"/>
                  <a:cs typeface="儷黑 Pro"/>
                </a:rPr>
                <a:t>increase </a:t>
              </a:r>
              <a:r>
                <a:rPr lang="zh-TW" altLang="en-US" sz="1100" dirty="0">
                  <a:solidFill>
                    <a:prstClr val="white"/>
                  </a:solidFill>
                  <a:ea typeface="儷黑 Pro"/>
                  <a:cs typeface="儷黑 Pro"/>
                </a:rPr>
                <a:t> </a:t>
              </a:r>
              <a:r>
                <a:rPr lang="en-US" sz="1100" dirty="0" smtClean="0">
                  <a:solidFill>
                    <a:prstClr val="white"/>
                  </a:solidFill>
                  <a:ea typeface="儷黑 Pro"/>
                  <a:cs typeface="儷黑 Pro"/>
                </a:rPr>
                <a:t>residual </a:t>
              </a:r>
              <a:r>
                <a:rPr lang="en-US" sz="1100" dirty="0">
                  <a:solidFill>
                    <a:prstClr val="white"/>
                  </a:solidFill>
                  <a:ea typeface="儷黑 Pro"/>
                  <a:cs typeface="儷黑 Pro"/>
                </a:rPr>
                <a:t>income!</a:t>
              </a:r>
            </a:p>
          </p:txBody>
        </p:sp>
        <p:sp>
          <p:nvSpPr>
            <p:cNvPr id="24" name="Rectangle 23"/>
            <p:cNvSpPr/>
            <p:nvPr/>
          </p:nvSpPr>
          <p:spPr>
            <a:xfrm>
              <a:off x="7886422" y="5627095"/>
              <a:ext cx="3673366" cy="410369"/>
            </a:xfrm>
            <a:prstGeom prst="rect">
              <a:avLst/>
            </a:prstGeom>
          </p:spPr>
          <p:txBody>
            <a:bodyPr wrap="square">
              <a:spAutoFit/>
            </a:bodyPr>
            <a:lstStyle/>
            <a:p>
              <a:pPr defTabSz="685783"/>
              <a:endParaRPr lang="en-US" sz="1400" dirty="0">
                <a:solidFill>
                  <a:prstClr val="white"/>
                </a:solidFill>
                <a:ea typeface="儷黑 Pro"/>
                <a:cs typeface="儷黑 Pro"/>
              </a:endParaRPr>
            </a:p>
          </p:txBody>
        </p:sp>
        <p:sp>
          <p:nvSpPr>
            <p:cNvPr id="31" name="Isosceles Triangle 30"/>
            <p:cNvSpPr/>
            <p:nvPr/>
          </p:nvSpPr>
          <p:spPr>
            <a:xfrm rot="5400000">
              <a:off x="7645616" y="5953863"/>
              <a:ext cx="220718" cy="189186"/>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儷黑 Pro"/>
                <a:cs typeface="儷黑 Pro"/>
              </a:endParaRPr>
            </a:p>
          </p:txBody>
        </p:sp>
        <p:sp>
          <p:nvSpPr>
            <p:cNvPr id="61" name="Freeform 30"/>
            <p:cNvSpPr>
              <a:spLocks noEditPoints="1"/>
            </p:cNvSpPr>
            <p:nvPr/>
          </p:nvSpPr>
          <p:spPr bwMode="auto">
            <a:xfrm>
              <a:off x="6770248" y="5765791"/>
              <a:ext cx="624363" cy="625795"/>
            </a:xfrm>
            <a:custGeom>
              <a:avLst/>
              <a:gdLst>
                <a:gd name="T0" fmla="*/ 1414 w 3485"/>
                <a:gd name="T1" fmla="*/ 854 h 3056"/>
                <a:gd name="T2" fmla="*/ 1719 w 3485"/>
                <a:gd name="T3" fmla="*/ 1937 h 3056"/>
                <a:gd name="T4" fmla="*/ 1662 w 3485"/>
                <a:gd name="T5" fmla="*/ 2162 h 3056"/>
                <a:gd name="T6" fmla="*/ 1619 w 3485"/>
                <a:gd name="T7" fmla="*/ 2401 h 3056"/>
                <a:gd name="T8" fmla="*/ 1685 w 3485"/>
                <a:gd name="T9" fmla="*/ 2489 h 3056"/>
                <a:gd name="T10" fmla="*/ 1840 w 3485"/>
                <a:gd name="T11" fmla="*/ 2579 h 3056"/>
                <a:gd name="T12" fmla="*/ 2080 w 3485"/>
                <a:gd name="T13" fmla="*/ 2717 h 3056"/>
                <a:gd name="T14" fmla="*/ 2273 w 3485"/>
                <a:gd name="T15" fmla="*/ 2828 h 3056"/>
                <a:gd name="T16" fmla="*/ 2326 w 3485"/>
                <a:gd name="T17" fmla="*/ 2857 h 3056"/>
                <a:gd name="T18" fmla="*/ 2558 w 3485"/>
                <a:gd name="T19" fmla="*/ 2925 h 3056"/>
                <a:gd name="T20" fmla="*/ 3178 w 3485"/>
                <a:gd name="T21" fmla="*/ 2728 h 3056"/>
                <a:gd name="T22" fmla="*/ 3331 w 3485"/>
                <a:gd name="T23" fmla="*/ 2457 h 3056"/>
                <a:gd name="T24" fmla="*/ 3313 w 3485"/>
                <a:gd name="T25" fmla="*/ 2210 h 3056"/>
                <a:gd name="T26" fmla="*/ 3238 w 3485"/>
                <a:gd name="T27" fmla="*/ 1954 h 3056"/>
                <a:gd name="T28" fmla="*/ 3192 w 3485"/>
                <a:gd name="T29" fmla="*/ 1828 h 3056"/>
                <a:gd name="T30" fmla="*/ 2960 w 3485"/>
                <a:gd name="T31" fmla="*/ 1370 h 3056"/>
                <a:gd name="T32" fmla="*/ 2879 w 3485"/>
                <a:gd name="T33" fmla="*/ 1465 h 3056"/>
                <a:gd name="T34" fmla="*/ 2614 w 3485"/>
                <a:gd name="T35" fmla="*/ 1331 h 3056"/>
                <a:gd name="T36" fmla="*/ 2443 w 3485"/>
                <a:gd name="T37" fmla="*/ 1377 h 3056"/>
                <a:gd name="T38" fmla="*/ 2202 w 3485"/>
                <a:gd name="T39" fmla="*/ 1305 h 3056"/>
                <a:gd name="T40" fmla="*/ 2040 w 3485"/>
                <a:gd name="T41" fmla="*/ 1273 h 3056"/>
                <a:gd name="T42" fmla="*/ 2098 w 3485"/>
                <a:gd name="T43" fmla="*/ 1704 h 3056"/>
                <a:gd name="T44" fmla="*/ 1574 w 3485"/>
                <a:gd name="T45" fmla="*/ 784 h 3056"/>
                <a:gd name="T46" fmla="*/ 714 w 3485"/>
                <a:gd name="T47" fmla="*/ 334 h 3056"/>
                <a:gd name="T48" fmla="*/ 556 w 3485"/>
                <a:gd name="T49" fmla="*/ 518 h 3056"/>
                <a:gd name="T50" fmla="*/ 606 w 3485"/>
                <a:gd name="T51" fmla="*/ 762 h 3056"/>
                <a:gd name="T52" fmla="*/ 875 w 3485"/>
                <a:gd name="T53" fmla="*/ 1307 h 3056"/>
                <a:gd name="T54" fmla="*/ 699 w 3485"/>
                <a:gd name="T55" fmla="*/ 1180 h 3056"/>
                <a:gd name="T56" fmla="*/ 547 w 3485"/>
                <a:gd name="T57" fmla="*/ 1210 h 3056"/>
                <a:gd name="T58" fmla="*/ 735 w 3485"/>
                <a:gd name="T59" fmla="*/ 1388 h 3056"/>
                <a:gd name="T60" fmla="*/ 1011 w 3485"/>
                <a:gd name="T61" fmla="*/ 1411 h 3056"/>
                <a:gd name="T62" fmla="*/ 1263 w 3485"/>
                <a:gd name="T63" fmla="*/ 1253 h 3056"/>
                <a:gd name="T64" fmla="*/ 1284 w 3485"/>
                <a:gd name="T65" fmla="*/ 977 h 3056"/>
                <a:gd name="T66" fmla="*/ 1090 w 3485"/>
                <a:gd name="T67" fmla="*/ 815 h 3056"/>
                <a:gd name="T68" fmla="*/ 1024 w 3485"/>
                <a:gd name="T69" fmla="*/ 428 h 3056"/>
                <a:gd name="T70" fmla="*/ 1276 w 3485"/>
                <a:gd name="T71" fmla="*/ 560 h 3056"/>
                <a:gd name="T72" fmla="*/ 1129 w 3485"/>
                <a:gd name="T73" fmla="*/ 343 h 3056"/>
                <a:gd name="T74" fmla="*/ 362 w 3485"/>
                <a:gd name="T75" fmla="*/ 0 h 3056"/>
                <a:gd name="T76" fmla="*/ 1722 w 3485"/>
                <a:gd name="T77" fmla="*/ 96 h 3056"/>
                <a:gd name="T78" fmla="*/ 1829 w 3485"/>
                <a:gd name="T79" fmla="*/ 972 h 3056"/>
                <a:gd name="T80" fmla="*/ 1958 w 3485"/>
                <a:gd name="T81" fmla="*/ 1166 h 3056"/>
                <a:gd name="T82" fmla="*/ 2204 w 3485"/>
                <a:gd name="T83" fmla="*/ 1133 h 3056"/>
                <a:gd name="T84" fmla="*/ 2343 w 3485"/>
                <a:gd name="T85" fmla="*/ 1268 h 3056"/>
                <a:gd name="T86" fmla="*/ 2364 w 3485"/>
                <a:gd name="T87" fmla="*/ 1263 h 3056"/>
                <a:gd name="T88" fmla="*/ 2589 w 3485"/>
                <a:gd name="T89" fmla="*/ 1191 h 3056"/>
                <a:gd name="T90" fmla="*/ 2786 w 3485"/>
                <a:gd name="T91" fmla="*/ 1327 h 3056"/>
                <a:gd name="T92" fmla="*/ 2954 w 3485"/>
                <a:gd name="T93" fmla="*/ 1237 h 3056"/>
                <a:gd name="T94" fmla="*/ 3168 w 3485"/>
                <a:gd name="T95" fmla="*/ 1324 h 3056"/>
                <a:gd name="T96" fmla="*/ 3360 w 3485"/>
                <a:gd name="T97" fmla="*/ 1861 h 3056"/>
                <a:gd name="T98" fmla="*/ 3449 w 3485"/>
                <a:gd name="T99" fmla="*/ 2156 h 3056"/>
                <a:gd name="T100" fmla="*/ 3484 w 3485"/>
                <a:gd name="T101" fmla="*/ 2418 h 3056"/>
                <a:gd name="T102" fmla="*/ 3356 w 3485"/>
                <a:gd name="T103" fmla="*/ 2736 h 3056"/>
                <a:gd name="T104" fmla="*/ 3062 w 3485"/>
                <a:gd name="T105" fmla="*/ 2943 h 3056"/>
                <a:gd name="T106" fmla="*/ 2370 w 3485"/>
                <a:gd name="T107" fmla="*/ 3023 h 3056"/>
                <a:gd name="T108" fmla="*/ 1563 w 3485"/>
                <a:gd name="T109" fmla="*/ 2572 h 3056"/>
                <a:gd name="T110" fmla="*/ 1474 w 3485"/>
                <a:gd name="T111" fmla="*/ 2412 h 3056"/>
                <a:gd name="T112" fmla="*/ 1494 w 3485"/>
                <a:gd name="T113" fmla="*/ 2247 h 3056"/>
                <a:gd name="T114" fmla="*/ 1560 w 3485"/>
                <a:gd name="T115" fmla="*/ 1968 h 3056"/>
                <a:gd name="T116" fmla="*/ 1568 w 3485"/>
                <a:gd name="T117" fmla="*/ 1827 h 3056"/>
                <a:gd name="T118" fmla="*/ 266 w 3485"/>
                <a:gd name="T119" fmla="*/ 1769 h 3056"/>
                <a:gd name="T120" fmla="*/ 29 w 3485"/>
                <a:gd name="T121" fmla="*/ 1583 h 3056"/>
                <a:gd name="T122" fmla="*/ 29 w 3485"/>
                <a:gd name="T123" fmla="*/ 198 h 3056"/>
                <a:gd name="T124" fmla="*/ 266 w 3485"/>
                <a:gd name="T125" fmla="*/ 12 h 3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5" h="3056">
                  <a:moveTo>
                    <a:pt x="1553" y="782"/>
                  </a:moveTo>
                  <a:lnTo>
                    <a:pt x="1532" y="785"/>
                  </a:lnTo>
                  <a:lnTo>
                    <a:pt x="1468" y="802"/>
                  </a:lnTo>
                  <a:lnTo>
                    <a:pt x="1449" y="810"/>
                  </a:lnTo>
                  <a:lnTo>
                    <a:pt x="1433" y="822"/>
                  </a:lnTo>
                  <a:lnTo>
                    <a:pt x="1422" y="836"/>
                  </a:lnTo>
                  <a:lnTo>
                    <a:pt x="1414" y="854"/>
                  </a:lnTo>
                  <a:lnTo>
                    <a:pt x="1412" y="872"/>
                  </a:lnTo>
                  <a:lnTo>
                    <a:pt x="1414" y="890"/>
                  </a:lnTo>
                  <a:lnTo>
                    <a:pt x="1732" y="1863"/>
                  </a:lnTo>
                  <a:lnTo>
                    <a:pt x="1739" y="1889"/>
                  </a:lnTo>
                  <a:lnTo>
                    <a:pt x="1728" y="1910"/>
                  </a:lnTo>
                  <a:lnTo>
                    <a:pt x="1724" y="1920"/>
                  </a:lnTo>
                  <a:lnTo>
                    <a:pt x="1719" y="1937"/>
                  </a:lnTo>
                  <a:lnTo>
                    <a:pt x="1713" y="1958"/>
                  </a:lnTo>
                  <a:lnTo>
                    <a:pt x="1706" y="1983"/>
                  </a:lnTo>
                  <a:lnTo>
                    <a:pt x="1698" y="2013"/>
                  </a:lnTo>
                  <a:lnTo>
                    <a:pt x="1689" y="2046"/>
                  </a:lnTo>
                  <a:lnTo>
                    <a:pt x="1681" y="2083"/>
                  </a:lnTo>
                  <a:lnTo>
                    <a:pt x="1671" y="2122"/>
                  </a:lnTo>
                  <a:lnTo>
                    <a:pt x="1662" y="2162"/>
                  </a:lnTo>
                  <a:lnTo>
                    <a:pt x="1652" y="2204"/>
                  </a:lnTo>
                  <a:lnTo>
                    <a:pt x="1643" y="2247"/>
                  </a:lnTo>
                  <a:lnTo>
                    <a:pt x="1633" y="2290"/>
                  </a:lnTo>
                  <a:lnTo>
                    <a:pt x="1623" y="2333"/>
                  </a:lnTo>
                  <a:lnTo>
                    <a:pt x="1613" y="2375"/>
                  </a:lnTo>
                  <a:lnTo>
                    <a:pt x="1616" y="2386"/>
                  </a:lnTo>
                  <a:lnTo>
                    <a:pt x="1619" y="2401"/>
                  </a:lnTo>
                  <a:lnTo>
                    <a:pt x="1625" y="2417"/>
                  </a:lnTo>
                  <a:lnTo>
                    <a:pt x="1633" y="2436"/>
                  </a:lnTo>
                  <a:lnTo>
                    <a:pt x="1644" y="2454"/>
                  </a:lnTo>
                  <a:lnTo>
                    <a:pt x="1657" y="2470"/>
                  </a:lnTo>
                  <a:lnTo>
                    <a:pt x="1674" y="2483"/>
                  </a:lnTo>
                  <a:lnTo>
                    <a:pt x="1677" y="2485"/>
                  </a:lnTo>
                  <a:lnTo>
                    <a:pt x="1685" y="2489"/>
                  </a:lnTo>
                  <a:lnTo>
                    <a:pt x="1696" y="2496"/>
                  </a:lnTo>
                  <a:lnTo>
                    <a:pt x="1712" y="2506"/>
                  </a:lnTo>
                  <a:lnTo>
                    <a:pt x="1732" y="2517"/>
                  </a:lnTo>
                  <a:lnTo>
                    <a:pt x="1755" y="2530"/>
                  </a:lnTo>
                  <a:lnTo>
                    <a:pt x="1781" y="2545"/>
                  </a:lnTo>
                  <a:lnTo>
                    <a:pt x="1809" y="2562"/>
                  </a:lnTo>
                  <a:lnTo>
                    <a:pt x="1840" y="2579"/>
                  </a:lnTo>
                  <a:lnTo>
                    <a:pt x="1872" y="2597"/>
                  </a:lnTo>
                  <a:lnTo>
                    <a:pt x="1906" y="2616"/>
                  </a:lnTo>
                  <a:lnTo>
                    <a:pt x="1940" y="2637"/>
                  </a:lnTo>
                  <a:lnTo>
                    <a:pt x="1976" y="2657"/>
                  </a:lnTo>
                  <a:lnTo>
                    <a:pt x="2011" y="2677"/>
                  </a:lnTo>
                  <a:lnTo>
                    <a:pt x="2046" y="2698"/>
                  </a:lnTo>
                  <a:lnTo>
                    <a:pt x="2080" y="2717"/>
                  </a:lnTo>
                  <a:lnTo>
                    <a:pt x="2114" y="2736"/>
                  </a:lnTo>
                  <a:lnTo>
                    <a:pt x="2146" y="2755"/>
                  </a:lnTo>
                  <a:lnTo>
                    <a:pt x="2176" y="2772"/>
                  </a:lnTo>
                  <a:lnTo>
                    <a:pt x="2205" y="2788"/>
                  </a:lnTo>
                  <a:lnTo>
                    <a:pt x="2231" y="2803"/>
                  </a:lnTo>
                  <a:lnTo>
                    <a:pt x="2253" y="2817"/>
                  </a:lnTo>
                  <a:lnTo>
                    <a:pt x="2273" y="2828"/>
                  </a:lnTo>
                  <a:lnTo>
                    <a:pt x="2289" y="2837"/>
                  </a:lnTo>
                  <a:lnTo>
                    <a:pt x="2301" y="2843"/>
                  </a:lnTo>
                  <a:lnTo>
                    <a:pt x="2308" y="2847"/>
                  </a:lnTo>
                  <a:lnTo>
                    <a:pt x="2310" y="2848"/>
                  </a:lnTo>
                  <a:lnTo>
                    <a:pt x="2312" y="2850"/>
                  </a:lnTo>
                  <a:lnTo>
                    <a:pt x="2318" y="2853"/>
                  </a:lnTo>
                  <a:lnTo>
                    <a:pt x="2326" y="2857"/>
                  </a:lnTo>
                  <a:lnTo>
                    <a:pt x="2336" y="2862"/>
                  </a:lnTo>
                  <a:lnTo>
                    <a:pt x="2367" y="2878"/>
                  </a:lnTo>
                  <a:lnTo>
                    <a:pt x="2401" y="2892"/>
                  </a:lnTo>
                  <a:lnTo>
                    <a:pt x="2438" y="2905"/>
                  </a:lnTo>
                  <a:lnTo>
                    <a:pt x="2477" y="2915"/>
                  </a:lnTo>
                  <a:lnTo>
                    <a:pt x="2517" y="2922"/>
                  </a:lnTo>
                  <a:lnTo>
                    <a:pt x="2558" y="2925"/>
                  </a:lnTo>
                  <a:lnTo>
                    <a:pt x="2600" y="2924"/>
                  </a:lnTo>
                  <a:lnTo>
                    <a:pt x="2642" y="2916"/>
                  </a:lnTo>
                  <a:lnTo>
                    <a:pt x="3023" y="2817"/>
                  </a:lnTo>
                  <a:lnTo>
                    <a:pt x="3065" y="2802"/>
                  </a:lnTo>
                  <a:lnTo>
                    <a:pt x="3105" y="2782"/>
                  </a:lnTo>
                  <a:lnTo>
                    <a:pt x="3143" y="2757"/>
                  </a:lnTo>
                  <a:lnTo>
                    <a:pt x="3178" y="2728"/>
                  </a:lnTo>
                  <a:lnTo>
                    <a:pt x="3211" y="2695"/>
                  </a:lnTo>
                  <a:lnTo>
                    <a:pt x="3240" y="2659"/>
                  </a:lnTo>
                  <a:lnTo>
                    <a:pt x="3265" y="2620"/>
                  </a:lnTo>
                  <a:lnTo>
                    <a:pt x="3288" y="2581"/>
                  </a:lnTo>
                  <a:lnTo>
                    <a:pt x="3306" y="2540"/>
                  </a:lnTo>
                  <a:lnTo>
                    <a:pt x="3321" y="2499"/>
                  </a:lnTo>
                  <a:lnTo>
                    <a:pt x="3331" y="2457"/>
                  </a:lnTo>
                  <a:lnTo>
                    <a:pt x="3338" y="2415"/>
                  </a:lnTo>
                  <a:lnTo>
                    <a:pt x="3339" y="2376"/>
                  </a:lnTo>
                  <a:lnTo>
                    <a:pt x="3338" y="2347"/>
                  </a:lnTo>
                  <a:lnTo>
                    <a:pt x="3333" y="2316"/>
                  </a:lnTo>
                  <a:lnTo>
                    <a:pt x="3329" y="2282"/>
                  </a:lnTo>
                  <a:lnTo>
                    <a:pt x="3321" y="2247"/>
                  </a:lnTo>
                  <a:lnTo>
                    <a:pt x="3313" y="2210"/>
                  </a:lnTo>
                  <a:lnTo>
                    <a:pt x="3304" y="2171"/>
                  </a:lnTo>
                  <a:lnTo>
                    <a:pt x="3294" y="2134"/>
                  </a:lnTo>
                  <a:lnTo>
                    <a:pt x="3282" y="2095"/>
                  </a:lnTo>
                  <a:lnTo>
                    <a:pt x="3271" y="2058"/>
                  </a:lnTo>
                  <a:lnTo>
                    <a:pt x="3260" y="2022"/>
                  </a:lnTo>
                  <a:lnTo>
                    <a:pt x="3248" y="1987"/>
                  </a:lnTo>
                  <a:lnTo>
                    <a:pt x="3238" y="1954"/>
                  </a:lnTo>
                  <a:lnTo>
                    <a:pt x="3228" y="1924"/>
                  </a:lnTo>
                  <a:lnTo>
                    <a:pt x="3218" y="1897"/>
                  </a:lnTo>
                  <a:lnTo>
                    <a:pt x="3210" y="1874"/>
                  </a:lnTo>
                  <a:lnTo>
                    <a:pt x="3203" y="1855"/>
                  </a:lnTo>
                  <a:lnTo>
                    <a:pt x="3197" y="1840"/>
                  </a:lnTo>
                  <a:lnTo>
                    <a:pt x="3193" y="1831"/>
                  </a:lnTo>
                  <a:lnTo>
                    <a:pt x="3192" y="1828"/>
                  </a:lnTo>
                  <a:lnTo>
                    <a:pt x="3058" y="1418"/>
                  </a:lnTo>
                  <a:lnTo>
                    <a:pt x="3050" y="1401"/>
                  </a:lnTo>
                  <a:lnTo>
                    <a:pt x="3036" y="1387"/>
                  </a:lnTo>
                  <a:lnTo>
                    <a:pt x="3019" y="1376"/>
                  </a:lnTo>
                  <a:lnTo>
                    <a:pt x="3000" y="1370"/>
                  </a:lnTo>
                  <a:lnTo>
                    <a:pt x="2981" y="1367"/>
                  </a:lnTo>
                  <a:lnTo>
                    <a:pt x="2960" y="1370"/>
                  </a:lnTo>
                  <a:lnTo>
                    <a:pt x="2932" y="1378"/>
                  </a:lnTo>
                  <a:lnTo>
                    <a:pt x="2913" y="1385"/>
                  </a:lnTo>
                  <a:lnTo>
                    <a:pt x="2897" y="1396"/>
                  </a:lnTo>
                  <a:lnTo>
                    <a:pt x="2885" y="1411"/>
                  </a:lnTo>
                  <a:lnTo>
                    <a:pt x="2878" y="1429"/>
                  </a:lnTo>
                  <a:lnTo>
                    <a:pt x="2875" y="1447"/>
                  </a:lnTo>
                  <a:lnTo>
                    <a:pt x="2879" y="1465"/>
                  </a:lnTo>
                  <a:lnTo>
                    <a:pt x="2913" y="1570"/>
                  </a:lnTo>
                  <a:lnTo>
                    <a:pt x="2936" y="1645"/>
                  </a:lnTo>
                  <a:lnTo>
                    <a:pt x="2747" y="1664"/>
                  </a:lnTo>
                  <a:lnTo>
                    <a:pt x="2652" y="1374"/>
                  </a:lnTo>
                  <a:lnTo>
                    <a:pt x="2643" y="1356"/>
                  </a:lnTo>
                  <a:lnTo>
                    <a:pt x="2631" y="1342"/>
                  </a:lnTo>
                  <a:lnTo>
                    <a:pt x="2614" y="1331"/>
                  </a:lnTo>
                  <a:lnTo>
                    <a:pt x="2596" y="1325"/>
                  </a:lnTo>
                  <a:lnTo>
                    <a:pt x="2575" y="1323"/>
                  </a:lnTo>
                  <a:lnTo>
                    <a:pt x="2554" y="1325"/>
                  </a:lnTo>
                  <a:lnTo>
                    <a:pt x="2490" y="1342"/>
                  </a:lnTo>
                  <a:lnTo>
                    <a:pt x="2471" y="1350"/>
                  </a:lnTo>
                  <a:lnTo>
                    <a:pt x="2455" y="1362"/>
                  </a:lnTo>
                  <a:lnTo>
                    <a:pt x="2443" y="1377"/>
                  </a:lnTo>
                  <a:lnTo>
                    <a:pt x="2435" y="1394"/>
                  </a:lnTo>
                  <a:lnTo>
                    <a:pt x="2432" y="1412"/>
                  </a:lnTo>
                  <a:lnTo>
                    <a:pt x="2436" y="1431"/>
                  </a:lnTo>
                  <a:lnTo>
                    <a:pt x="2499" y="1624"/>
                  </a:lnTo>
                  <a:lnTo>
                    <a:pt x="2523" y="1694"/>
                  </a:lnTo>
                  <a:lnTo>
                    <a:pt x="2340" y="1722"/>
                  </a:lnTo>
                  <a:lnTo>
                    <a:pt x="2202" y="1305"/>
                  </a:lnTo>
                  <a:lnTo>
                    <a:pt x="2193" y="1286"/>
                  </a:lnTo>
                  <a:lnTo>
                    <a:pt x="2181" y="1272"/>
                  </a:lnTo>
                  <a:lnTo>
                    <a:pt x="2164" y="1262"/>
                  </a:lnTo>
                  <a:lnTo>
                    <a:pt x="2146" y="1255"/>
                  </a:lnTo>
                  <a:lnTo>
                    <a:pt x="2125" y="1253"/>
                  </a:lnTo>
                  <a:lnTo>
                    <a:pt x="2104" y="1256"/>
                  </a:lnTo>
                  <a:lnTo>
                    <a:pt x="2040" y="1273"/>
                  </a:lnTo>
                  <a:lnTo>
                    <a:pt x="2021" y="1280"/>
                  </a:lnTo>
                  <a:lnTo>
                    <a:pt x="2005" y="1292"/>
                  </a:lnTo>
                  <a:lnTo>
                    <a:pt x="1993" y="1307"/>
                  </a:lnTo>
                  <a:lnTo>
                    <a:pt x="1985" y="1324"/>
                  </a:lnTo>
                  <a:lnTo>
                    <a:pt x="1983" y="1342"/>
                  </a:lnTo>
                  <a:lnTo>
                    <a:pt x="1986" y="1361"/>
                  </a:lnTo>
                  <a:lnTo>
                    <a:pt x="2098" y="1704"/>
                  </a:lnTo>
                  <a:lnTo>
                    <a:pt x="2116" y="1765"/>
                  </a:lnTo>
                  <a:lnTo>
                    <a:pt x="1951" y="1817"/>
                  </a:lnTo>
                  <a:lnTo>
                    <a:pt x="1630" y="834"/>
                  </a:lnTo>
                  <a:lnTo>
                    <a:pt x="1621" y="817"/>
                  </a:lnTo>
                  <a:lnTo>
                    <a:pt x="1609" y="802"/>
                  </a:lnTo>
                  <a:lnTo>
                    <a:pt x="1592" y="792"/>
                  </a:lnTo>
                  <a:lnTo>
                    <a:pt x="1574" y="784"/>
                  </a:lnTo>
                  <a:lnTo>
                    <a:pt x="1553" y="782"/>
                  </a:lnTo>
                  <a:close/>
                  <a:moveTo>
                    <a:pt x="875" y="234"/>
                  </a:moveTo>
                  <a:lnTo>
                    <a:pt x="875" y="297"/>
                  </a:lnTo>
                  <a:lnTo>
                    <a:pt x="828" y="302"/>
                  </a:lnTo>
                  <a:lnTo>
                    <a:pt x="786" y="310"/>
                  </a:lnTo>
                  <a:lnTo>
                    <a:pt x="748" y="321"/>
                  </a:lnTo>
                  <a:lnTo>
                    <a:pt x="714" y="334"/>
                  </a:lnTo>
                  <a:lnTo>
                    <a:pt x="683" y="350"/>
                  </a:lnTo>
                  <a:lnTo>
                    <a:pt x="657" y="368"/>
                  </a:lnTo>
                  <a:lnTo>
                    <a:pt x="628" y="393"/>
                  </a:lnTo>
                  <a:lnTo>
                    <a:pt x="604" y="422"/>
                  </a:lnTo>
                  <a:lnTo>
                    <a:pt x="583" y="451"/>
                  </a:lnTo>
                  <a:lnTo>
                    <a:pt x="568" y="484"/>
                  </a:lnTo>
                  <a:lnTo>
                    <a:pt x="556" y="518"/>
                  </a:lnTo>
                  <a:lnTo>
                    <a:pt x="549" y="555"/>
                  </a:lnTo>
                  <a:lnTo>
                    <a:pt x="547" y="593"/>
                  </a:lnTo>
                  <a:lnTo>
                    <a:pt x="549" y="631"/>
                  </a:lnTo>
                  <a:lnTo>
                    <a:pt x="557" y="667"/>
                  </a:lnTo>
                  <a:lnTo>
                    <a:pt x="569" y="701"/>
                  </a:lnTo>
                  <a:lnTo>
                    <a:pt x="586" y="733"/>
                  </a:lnTo>
                  <a:lnTo>
                    <a:pt x="606" y="762"/>
                  </a:lnTo>
                  <a:lnTo>
                    <a:pt x="631" y="787"/>
                  </a:lnTo>
                  <a:lnTo>
                    <a:pt x="659" y="810"/>
                  </a:lnTo>
                  <a:lnTo>
                    <a:pt x="692" y="829"/>
                  </a:lnTo>
                  <a:lnTo>
                    <a:pt x="754" y="858"/>
                  </a:lnTo>
                  <a:lnTo>
                    <a:pt x="815" y="880"/>
                  </a:lnTo>
                  <a:lnTo>
                    <a:pt x="875" y="896"/>
                  </a:lnTo>
                  <a:lnTo>
                    <a:pt x="875" y="1307"/>
                  </a:lnTo>
                  <a:lnTo>
                    <a:pt x="842" y="1301"/>
                  </a:lnTo>
                  <a:lnTo>
                    <a:pt x="811" y="1290"/>
                  </a:lnTo>
                  <a:lnTo>
                    <a:pt x="782" y="1274"/>
                  </a:lnTo>
                  <a:lnTo>
                    <a:pt x="754" y="1254"/>
                  </a:lnTo>
                  <a:lnTo>
                    <a:pt x="728" y="1228"/>
                  </a:lnTo>
                  <a:lnTo>
                    <a:pt x="713" y="1206"/>
                  </a:lnTo>
                  <a:lnTo>
                    <a:pt x="699" y="1180"/>
                  </a:lnTo>
                  <a:lnTo>
                    <a:pt x="688" y="1149"/>
                  </a:lnTo>
                  <a:lnTo>
                    <a:pt x="677" y="1114"/>
                  </a:lnTo>
                  <a:lnTo>
                    <a:pt x="669" y="1074"/>
                  </a:lnTo>
                  <a:lnTo>
                    <a:pt x="523" y="1099"/>
                  </a:lnTo>
                  <a:lnTo>
                    <a:pt x="528" y="1139"/>
                  </a:lnTo>
                  <a:lnTo>
                    <a:pt x="536" y="1176"/>
                  </a:lnTo>
                  <a:lnTo>
                    <a:pt x="547" y="1210"/>
                  </a:lnTo>
                  <a:lnTo>
                    <a:pt x="562" y="1242"/>
                  </a:lnTo>
                  <a:lnTo>
                    <a:pt x="580" y="1271"/>
                  </a:lnTo>
                  <a:lnTo>
                    <a:pt x="606" y="1304"/>
                  </a:lnTo>
                  <a:lnTo>
                    <a:pt x="634" y="1332"/>
                  </a:lnTo>
                  <a:lnTo>
                    <a:pt x="665" y="1354"/>
                  </a:lnTo>
                  <a:lnTo>
                    <a:pt x="698" y="1373"/>
                  </a:lnTo>
                  <a:lnTo>
                    <a:pt x="735" y="1388"/>
                  </a:lnTo>
                  <a:lnTo>
                    <a:pt x="777" y="1400"/>
                  </a:lnTo>
                  <a:lnTo>
                    <a:pt x="824" y="1409"/>
                  </a:lnTo>
                  <a:lnTo>
                    <a:pt x="876" y="1416"/>
                  </a:lnTo>
                  <a:lnTo>
                    <a:pt x="876" y="1547"/>
                  </a:lnTo>
                  <a:lnTo>
                    <a:pt x="962" y="1547"/>
                  </a:lnTo>
                  <a:lnTo>
                    <a:pt x="962" y="1415"/>
                  </a:lnTo>
                  <a:lnTo>
                    <a:pt x="1011" y="1411"/>
                  </a:lnTo>
                  <a:lnTo>
                    <a:pt x="1057" y="1402"/>
                  </a:lnTo>
                  <a:lnTo>
                    <a:pt x="1100" y="1388"/>
                  </a:lnTo>
                  <a:lnTo>
                    <a:pt x="1140" y="1370"/>
                  </a:lnTo>
                  <a:lnTo>
                    <a:pt x="1176" y="1346"/>
                  </a:lnTo>
                  <a:lnTo>
                    <a:pt x="1210" y="1318"/>
                  </a:lnTo>
                  <a:lnTo>
                    <a:pt x="1239" y="1286"/>
                  </a:lnTo>
                  <a:lnTo>
                    <a:pt x="1263" y="1253"/>
                  </a:lnTo>
                  <a:lnTo>
                    <a:pt x="1282" y="1216"/>
                  </a:lnTo>
                  <a:lnTo>
                    <a:pt x="1296" y="1178"/>
                  </a:lnTo>
                  <a:lnTo>
                    <a:pt x="1304" y="1136"/>
                  </a:lnTo>
                  <a:lnTo>
                    <a:pt x="1306" y="1092"/>
                  </a:lnTo>
                  <a:lnTo>
                    <a:pt x="1304" y="1052"/>
                  </a:lnTo>
                  <a:lnTo>
                    <a:pt x="1296" y="1014"/>
                  </a:lnTo>
                  <a:lnTo>
                    <a:pt x="1284" y="977"/>
                  </a:lnTo>
                  <a:lnTo>
                    <a:pt x="1265" y="944"/>
                  </a:lnTo>
                  <a:lnTo>
                    <a:pt x="1244" y="913"/>
                  </a:lnTo>
                  <a:lnTo>
                    <a:pt x="1218" y="886"/>
                  </a:lnTo>
                  <a:lnTo>
                    <a:pt x="1186" y="862"/>
                  </a:lnTo>
                  <a:lnTo>
                    <a:pt x="1149" y="840"/>
                  </a:lnTo>
                  <a:lnTo>
                    <a:pt x="1107" y="821"/>
                  </a:lnTo>
                  <a:lnTo>
                    <a:pt x="1090" y="815"/>
                  </a:lnTo>
                  <a:lnTo>
                    <a:pt x="1066" y="808"/>
                  </a:lnTo>
                  <a:lnTo>
                    <a:pt x="1038" y="801"/>
                  </a:lnTo>
                  <a:lnTo>
                    <a:pt x="1003" y="792"/>
                  </a:lnTo>
                  <a:lnTo>
                    <a:pt x="962" y="781"/>
                  </a:lnTo>
                  <a:lnTo>
                    <a:pt x="962" y="407"/>
                  </a:lnTo>
                  <a:lnTo>
                    <a:pt x="995" y="416"/>
                  </a:lnTo>
                  <a:lnTo>
                    <a:pt x="1024" y="428"/>
                  </a:lnTo>
                  <a:lnTo>
                    <a:pt x="1050" y="443"/>
                  </a:lnTo>
                  <a:lnTo>
                    <a:pt x="1073" y="462"/>
                  </a:lnTo>
                  <a:lnTo>
                    <a:pt x="1091" y="485"/>
                  </a:lnTo>
                  <a:lnTo>
                    <a:pt x="1107" y="512"/>
                  </a:lnTo>
                  <a:lnTo>
                    <a:pt x="1118" y="544"/>
                  </a:lnTo>
                  <a:lnTo>
                    <a:pt x="1126" y="580"/>
                  </a:lnTo>
                  <a:lnTo>
                    <a:pt x="1276" y="560"/>
                  </a:lnTo>
                  <a:lnTo>
                    <a:pt x="1268" y="519"/>
                  </a:lnTo>
                  <a:lnTo>
                    <a:pt x="1255" y="483"/>
                  </a:lnTo>
                  <a:lnTo>
                    <a:pt x="1238" y="448"/>
                  </a:lnTo>
                  <a:lnTo>
                    <a:pt x="1217" y="417"/>
                  </a:lnTo>
                  <a:lnTo>
                    <a:pt x="1191" y="389"/>
                  </a:lnTo>
                  <a:lnTo>
                    <a:pt x="1161" y="364"/>
                  </a:lnTo>
                  <a:lnTo>
                    <a:pt x="1129" y="343"/>
                  </a:lnTo>
                  <a:lnTo>
                    <a:pt x="1094" y="326"/>
                  </a:lnTo>
                  <a:lnTo>
                    <a:pt x="1054" y="312"/>
                  </a:lnTo>
                  <a:lnTo>
                    <a:pt x="1009" y="303"/>
                  </a:lnTo>
                  <a:lnTo>
                    <a:pt x="961" y="297"/>
                  </a:lnTo>
                  <a:lnTo>
                    <a:pt x="961" y="234"/>
                  </a:lnTo>
                  <a:lnTo>
                    <a:pt x="875" y="234"/>
                  </a:lnTo>
                  <a:close/>
                  <a:moveTo>
                    <a:pt x="362" y="0"/>
                  </a:moveTo>
                  <a:lnTo>
                    <a:pt x="1467" y="0"/>
                  </a:lnTo>
                  <a:lnTo>
                    <a:pt x="1516" y="3"/>
                  </a:lnTo>
                  <a:lnTo>
                    <a:pt x="1563" y="12"/>
                  </a:lnTo>
                  <a:lnTo>
                    <a:pt x="1608" y="25"/>
                  </a:lnTo>
                  <a:lnTo>
                    <a:pt x="1650" y="45"/>
                  </a:lnTo>
                  <a:lnTo>
                    <a:pt x="1687" y="68"/>
                  </a:lnTo>
                  <a:lnTo>
                    <a:pt x="1722" y="96"/>
                  </a:lnTo>
                  <a:lnTo>
                    <a:pt x="1753" y="126"/>
                  </a:lnTo>
                  <a:lnTo>
                    <a:pt x="1779" y="161"/>
                  </a:lnTo>
                  <a:lnTo>
                    <a:pt x="1800" y="198"/>
                  </a:lnTo>
                  <a:lnTo>
                    <a:pt x="1815" y="238"/>
                  </a:lnTo>
                  <a:lnTo>
                    <a:pt x="1825" y="280"/>
                  </a:lnTo>
                  <a:lnTo>
                    <a:pt x="1829" y="324"/>
                  </a:lnTo>
                  <a:lnTo>
                    <a:pt x="1829" y="972"/>
                  </a:lnTo>
                  <a:lnTo>
                    <a:pt x="1847" y="1028"/>
                  </a:lnTo>
                  <a:lnTo>
                    <a:pt x="1866" y="1087"/>
                  </a:lnTo>
                  <a:lnTo>
                    <a:pt x="1886" y="1149"/>
                  </a:lnTo>
                  <a:lnTo>
                    <a:pt x="1907" y="1213"/>
                  </a:lnTo>
                  <a:lnTo>
                    <a:pt x="1924" y="1197"/>
                  </a:lnTo>
                  <a:lnTo>
                    <a:pt x="1940" y="1181"/>
                  </a:lnTo>
                  <a:lnTo>
                    <a:pt x="1958" y="1166"/>
                  </a:lnTo>
                  <a:lnTo>
                    <a:pt x="1977" y="1155"/>
                  </a:lnTo>
                  <a:lnTo>
                    <a:pt x="2000" y="1146"/>
                  </a:lnTo>
                  <a:lnTo>
                    <a:pt x="2063" y="1130"/>
                  </a:lnTo>
                  <a:lnTo>
                    <a:pt x="2098" y="1123"/>
                  </a:lnTo>
                  <a:lnTo>
                    <a:pt x="2134" y="1122"/>
                  </a:lnTo>
                  <a:lnTo>
                    <a:pt x="2170" y="1125"/>
                  </a:lnTo>
                  <a:lnTo>
                    <a:pt x="2204" y="1133"/>
                  </a:lnTo>
                  <a:lnTo>
                    <a:pt x="2234" y="1146"/>
                  </a:lnTo>
                  <a:lnTo>
                    <a:pt x="2264" y="1163"/>
                  </a:lnTo>
                  <a:lnTo>
                    <a:pt x="2290" y="1184"/>
                  </a:lnTo>
                  <a:lnTo>
                    <a:pt x="2312" y="1208"/>
                  </a:lnTo>
                  <a:lnTo>
                    <a:pt x="2330" y="1237"/>
                  </a:lnTo>
                  <a:lnTo>
                    <a:pt x="2343" y="1267"/>
                  </a:lnTo>
                  <a:lnTo>
                    <a:pt x="2343" y="1268"/>
                  </a:lnTo>
                  <a:lnTo>
                    <a:pt x="2344" y="1269"/>
                  </a:lnTo>
                  <a:lnTo>
                    <a:pt x="2344" y="1272"/>
                  </a:lnTo>
                  <a:lnTo>
                    <a:pt x="2345" y="1274"/>
                  </a:lnTo>
                  <a:lnTo>
                    <a:pt x="2346" y="1276"/>
                  </a:lnTo>
                  <a:lnTo>
                    <a:pt x="2347" y="1278"/>
                  </a:lnTo>
                  <a:lnTo>
                    <a:pt x="2347" y="1279"/>
                  </a:lnTo>
                  <a:lnTo>
                    <a:pt x="2364" y="1263"/>
                  </a:lnTo>
                  <a:lnTo>
                    <a:pt x="2383" y="1249"/>
                  </a:lnTo>
                  <a:lnTo>
                    <a:pt x="2403" y="1236"/>
                  </a:lnTo>
                  <a:lnTo>
                    <a:pt x="2425" y="1224"/>
                  </a:lnTo>
                  <a:lnTo>
                    <a:pt x="2449" y="1216"/>
                  </a:lnTo>
                  <a:lnTo>
                    <a:pt x="2513" y="1199"/>
                  </a:lnTo>
                  <a:lnTo>
                    <a:pt x="2551" y="1192"/>
                  </a:lnTo>
                  <a:lnTo>
                    <a:pt x="2589" y="1191"/>
                  </a:lnTo>
                  <a:lnTo>
                    <a:pt x="2625" y="1196"/>
                  </a:lnTo>
                  <a:lnTo>
                    <a:pt x="2660" y="1207"/>
                  </a:lnTo>
                  <a:lnTo>
                    <a:pt x="2693" y="1222"/>
                  </a:lnTo>
                  <a:lnTo>
                    <a:pt x="2723" y="1243"/>
                  </a:lnTo>
                  <a:lnTo>
                    <a:pt x="2747" y="1267"/>
                  </a:lnTo>
                  <a:lnTo>
                    <a:pt x="2769" y="1294"/>
                  </a:lnTo>
                  <a:lnTo>
                    <a:pt x="2786" y="1327"/>
                  </a:lnTo>
                  <a:lnTo>
                    <a:pt x="2803" y="1308"/>
                  </a:lnTo>
                  <a:lnTo>
                    <a:pt x="2822" y="1289"/>
                  </a:lnTo>
                  <a:lnTo>
                    <a:pt x="2843" y="1273"/>
                  </a:lnTo>
                  <a:lnTo>
                    <a:pt x="2865" y="1261"/>
                  </a:lnTo>
                  <a:lnTo>
                    <a:pt x="2891" y="1251"/>
                  </a:lnTo>
                  <a:lnTo>
                    <a:pt x="2919" y="1244"/>
                  </a:lnTo>
                  <a:lnTo>
                    <a:pt x="2954" y="1237"/>
                  </a:lnTo>
                  <a:lnTo>
                    <a:pt x="2988" y="1236"/>
                  </a:lnTo>
                  <a:lnTo>
                    <a:pt x="3023" y="1239"/>
                  </a:lnTo>
                  <a:lnTo>
                    <a:pt x="3057" y="1248"/>
                  </a:lnTo>
                  <a:lnTo>
                    <a:pt x="3090" y="1261"/>
                  </a:lnTo>
                  <a:lnTo>
                    <a:pt x="3120" y="1278"/>
                  </a:lnTo>
                  <a:lnTo>
                    <a:pt x="3146" y="1300"/>
                  </a:lnTo>
                  <a:lnTo>
                    <a:pt x="3168" y="1324"/>
                  </a:lnTo>
                  <a:lnTo>
                    <a:pt x="3186" y="1351"/>
                  </a:lnTo>
                  <a:lnTo>
                    <a:pt x="3198" y="1381"/>
                  </a:lnTo>
                  <a:lnTo>
                    <a:pt x="3331" y="1788"/>
                  </a:lnTo>
                  <a:lnTo>
                    <a:pt x="3325" y="1780"/>
                  </a:lnTo>
                  <a:lnTo>
                    <a:pt x="3337" y="1803"/>
                  </a:lnTo>
                  <a:lnTo>
                    <a:pt x="3348" y="1829"/>
                  </a:lnTo>
                  <a:lnTo>
                    <a:pt x="3360" y="1861"/>
                  </a:lnTo>
                  <a:lnTo>
                    <a:pt x="3374" y="1897"/>
                  </a:lnTo>
                  <a:lnTo>
                    <a:pt x="3386" y="1937"/>
                  </a:lnTo>
                  <a:lnTo>
                    <a:pt x="3400" y="1978"/>
                  </a:lnTo>
                  <a:lnTo>
                    <a:pt x="3413" y="2022"/>
                  </a:lnTo>
                  <a:lnTo>
                    <a:pt x="3426" y="2067"/>
                  </a:lnTo>
                  <a:lnTo>
                    <a:pt x="3437" y="2111"/>
                  </a:lnTo>
                  <a:lnTo>
                    <a:pt x="3449" y="2156"/>
                  </a:lnTo>
                  <a:lnTo>
                    <a:pt x="3459" y="2200"/>
                  </a:lnTo>
                  <a:lnTo>
                    <a:pt x="3467" y="2241"/>
                  </a:lnTo>
                  <a:lnTo>
                    <a:pt x="3475" y="2280"/>
                  </a:lnTo>
                  <a:lnTo>
                    <a:pt x="3480" y="2316"/>
                  </a:lnTo>
                  <a:lnTo>
                    <a:pt x="3484" y="2347"/>
                  </a:lnTo>
                  <a:lnTo>
                    <a:pt x="3485" y="2374"/>
                  </a:lnTo>
                  <a:lnTo>
                    <a:pt x="3484" y="2418"/>
                  </a:lnTo>
                  <a:lnTo>
                    <a:pt x="3478" y="2464"/>
                  </a:lnTo>
                  <a:lnTo>
                    <a:pt x="3467" y="2511"/>
                  </a:lnTo>
                  <a:lnTo>
                    <a:pt x="3453" y="2557"/>
                  </a:lnTo>
                  <a:lnTo>
                    <a:pt x="3434" y="2604"/>
                  </a:lnTo>
                  <a:lnTo>
                    <a:pt x="3413" y="2650"/>
                  </a:lnTo>
                  <a:lnTo>
                    <a:pt x="3386" y="2694"/>
                  </a:lnTo>
                  <a:lnTo>
                    <a:pt x="3356" y="2736"/>
                  </a:lnTo>
                  <a:lnTo>
                    <a:pt x="3323" y="2777"/>
                  </a:lnTo>
                  <a:lnTo>
                    <a:pt x="3287" y="2815"/>
                  </a:lnTo>
                  <a:lnTo>
                    <a:pt x="3248" y="2848"/>
                  </a:lnTo>
                  <a:lnTo>
                    <a:pt x="3205" y="2879"/>
                  </a:lnTo>
                  <a:lnTo>
                    <a:pt x="3160" y="2905"/>
                  </a:lnTo>
                  <a:lnTo>
                    <a:pt x="3112" y="2926"/>
                  </a:lnTo>
                  <a:lnTo>
                    <a:pt x="3062" y="2943"/>
                  </a:lnTo>
                  <a:lnTo>
                    <a:pt x="2683" y="3042"/>
                  </a:lnTo>
                  <a:lnTo>
                    <a:pt x="2634" y="3052"/>
                  </a:lnTo>
                  <a:lnTo>
                    <a:pt x="2584" y="3056"/>
                  </a:lnTo>
                  <a:lnTo>
                    <a:pt x="2532" y="3056"/>
                  </a:lnTo>
                  <a:lnTo>
                    <a:pt x="2480" y="3050"/>
                  </a:lnTo>
                  <a:lnTo>
                    <a:pt x="2426" y="3039"/>
                  </a:lnTo>
                  <a:lnTo>
                    <a:pt x="2370" y="3023"/>
                  </a:lnTo>
                  <a:lnTo>
                    <a:pt x="2315" y="3001"/>
                  </a:lnTo>
                  <a:lnTo>
                    <a:pt x="2258" y="2975"/>
                  </a:lnTo>
                  <a:lnTo>
                    <a:pt x="2255" y="2973"/>
                  </a:lnTo>
                  <a:lnTo>
                    <a:pt x="2247" y="2969"/>
                  </a:lnTo>
                  <a:lnTo>
                    <a:pt x="2234" y="2962"/>
                  </a:lnTo>
                  <a:lnTo>
                    <a:pt x="1591" y="2591"/>
                  </a:lnTo>
                  <a:lnTo>
                    <a:pt x="1563" y="2572"/>
                  </a:lnTo>
                  <a:lnTo>
                    <a:pt x="1541" y="2550"/>
                  </a:lnTo>
                  <a:lnTo>
                    <a:pt x="1523" y="2527"/>
                  </a:lnTo>
                  <a:lnTo>
                    <a:pt x="1507" y="2503"/>
                  </a:lnTo>
                  <a:lnTo>
                    <a:pt x="1494" y="2478"/>
                  </a:lnTo>
                  <a:lnTo>
                    <a:pt x="1485" y="2455"/>
                  </a:lnTo>
                  <a:lnTo>
                    <a:pt x="1478" y="2432"/>
                  </a:lnTo>
                  <a:lnTo>
                    <a:pt x="1474" y="2412"/>
                  </a:lnTo>
                  <a:lnTo>
                    <a:pt x="1471" y="2394"/>
                  </a:lnTo>
                  <a:lnTo>
                    <a:pt x="1469" y="2380"/>
                  </a:lnTo>
                  <a:lnTo>
                    <a:pt x="1468" y="2368"/>
                  </a:lnTo>
                  <a:lnTo>
                    <a:pt x="1473" y="2345"/>
                  </a:lnTo>
                  <a:lnTo>
                    <a:pt x="1480" y="2316"/>
                  </a:lnTo>
                  <a:lnTo>
                    <a:pt x="1486" y="2283"/>
                  </a:lnTo>
                  <a:lnTo>
                    <a:pt x="1494" y="2247"/>
                  </a:lnTo>
                  <a:lnTo>
                    <a:pt x="1503" y="2207"/>
                  </a:lnTo>
                  <a:lnTo>
                    <a:pt x="1512" y="2166"/>
                  </a:lnTo>
                  <a:lnTo>
                    <a:pt x="1522" y="2125"/>
                  </a:lnTo>
                  <a:lnTo>
                    <a:pt x="1532" y="2083"/>
                  </a:lnTo>
                  <a:lnTo>
                    <a:pt x="1542" y="2042"/>
                  </a:lnTo>
                  <a:lnTo>
                    <a:pt x="1551" y="2004"/>
                  </a:lnTo>
                  <a:lnTo>
                    <a:pt x="1560" y="1968"/>
                  </a:lnTo>
                  <a:lnTo>
                    <a:pt x="1569" y="1935"/>
                  </a:lnTo>
                  <a:lnTo>
                    <a:pt x="1578" y="1907"/>
                  </a:lnTo>
                  <a:lnTo>
                    <a:pt x="1586" y="1884"/>
                  </a:lnTo>
                  <a:lnTo>
                    <a:pt x="1584" y="1878"/>
                  </a:lnTo>
                  <a:lnTo>
                    <a:pt x="1580" y="1866"/>
                  </a:lnTo>
                  <a:lnTo>
                    <a:pt x="1575" y="1849"/>
                  </a:lnTo>
                  <a:lnTo>
                    <a:pt x="1568" y="1827"/>
                  </a:lnTo>
                  <a:lnTo>
                    <a:pt x="1559" y="1801"/>
                  </a:lnTo>
                  <a:lnTo>
                    <a:pt x="1550" y="1772"/>
                  </a:lnTo>
                  <a:lnTo>
                    <a:pt x="1509" y="1779"/>
                  </a:lnTo>
                  <a:lnTo>
                    <a:pt x="1467" y="1781"/>
                  </a:lnTo>
                  <a:lnTo>
                    <a:pt x="362" y="1781"/>
                  </a:lnTo>
                  <a:lnTo>
                    <a:pt x="313" y="1778"/>
                  </a:lnTo>
                  <a:lnTo>
                    <a:pt x="266" y="1769"/>
                  </a:lnTo>
                  <a:lnTo>
                    <a:pt x="222" y="1756"/>
                  </a:lnTo>
                  <a:lnTo>
                    <a:pt x="180" y="1736"/>
                  </a:lnTo>
                  <a:lnTo>
                    <a:pt x="141" y="1713"/>
                  </a:lnTo>
                  <a:lnTo>
                    <a:pt x="106" y="1686"/>
                  </a:lnTo>
                  <a:lnTo>
                    <a:pt x="76" y="1655"/>
                  </a:lnTo>
                  <a:lnTo>
                    <a:pt x="50" y="1621"/>
                  </a:lnTo>
                  <a:lnTo>
                    <a:pt x="29" y="1583"/>
                  </a:lnTo>
                  <a:lnTo>
                    <a:pt x="13" y="1543"/>
                  </a:lnTo>
                  <a:lnTo>
                    <a:pt x="3" y="1502"/>
                  </a:lnTo>
                  <a:lnTo>
                    <a:pt x="0" y="1457"/>
                  </a:lnTo>
                  <a:lnTo>
                    <a:pt x="0" y="324"/>
                  </a:lnTo>
                  <a:lnTo>
                    <a:pt x="3" y="280"/>
                  </a:lnTo>
                  <a:lnTo>
                    <a:pt x="13" y="238"/>
                  </a:lnTo>
                  <a:lnTo>
                    <a:pt x="29" y="198"/>
                  </a:lnTo>
                  <a:lnTo>
                    <a:pt x="50" y="161"/>
                  </a:lnTo>
                  <a:lnTo>
                    <a:pt x="76" y="126"/>
                  </a:lnTo>
                  <a:lnTo>
                    <a:pt x="106" y="96"/>
                  </a:lnTo>
                  <a:lnTo>
                    <a:pt x="141" y="68"/>
                  </a:lnTo>
                  <a:lnTo>
                    <a:pt x="180" y="45"/>
                  </a:lnTo>
                  <a:lnTo>
                    <a:pt x="222" y="25"/>
                  </a:lnTo>
                  <a:lnTo>
                    <a:pt x="266" y="12"/>
                  </a:lnTo>
                  <a:lnTo>
                    <a:pt x="313" y="3"/>
                  </a:lnTo>
                  <a:lnTo>
                    <a:pt x="362" y="0"/>
                  </a:lnTo>
                  <a:close/>
                </a:path>
              </a:pathLst>
            </a:custGeom>
            <a:solidFill>
              <a:schemeClr val="tx1">
                <a:lumMod val="85000"/>
                <a:lumOff val="1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grpSp>
      <p:grpSp>
        <p:nvGrpSpPr>
          <p:cNvPr id="71" name="Group 70"/>
          <p:cNvGrpSpPr/>
          <p:nvPr/>
        </p:nvGrpSpPr>
        <p:grpSpPr>
          <a:xfrm>
            <a:off x="4895580" y="489185"/>
            <a:ext cx="4057031" cy="1246495"/>
            <a:chOff x="6527440" y="652247"/>
            <a:chExt cx="5139043" cy="1661995"/>
          </a:xfrm>
        </p:grpSpPr>
        <p:sp>
          <p:nvSpPr>
            <p:cNvPr id="16" name="Rectangle 15"/>
            <p:cNvSpPr/>
            <p:nvPr/>
          </p:nvSpPr>
          <p:spPr>
            <a:xfrm>
              <a:off x="6527440" y="677917"/>
              <a:ext cx="1197663" cy="1292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儷黑 Pro"/>
                <a:cs typeface="儷黑 Pro"/>
              </a:endParaRPr>
            </a:p>
          </p:txBody>
        </p:sp>
        <p:sp>
          <p:nvSpPr>
            <p:cNvPr id="17" name="Rectangle 16"/>
            <p:cNvSpPr/>
            <p:nvPr/>
          </p:nvSpPr>
          <p:spPr>
            <a:xfrm>
              <a:off x="7725103" y="677917"/>
              <a:ext cx="3941380" cy="129277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儷黑 Pro"/>
                <a:cs typeface="儷黑 Pro"/>
              </a:endParaRPr>
            </a:p>
          </p:txBody>
        </p:sp>
        <p:sp>
          <p:nvSpPr>
            <p:cNvPr id="25" name="Rectangle 24"/>
            <p:cNvSpPr/>
            <p:nvPr/>
          </p:nvSpPr>
          <p:spPr>
            <a:xfrm>
              <a:off x="7934068" y="652247"/>
              <a:ext cx="3495932" cy="1661995"/>
            </a:xfrm>
            <a:prstGeom prst="rect">
              <a:avLst/>
            </a:prstGeom>
          </p:spPr>
          <p:txBody>
            <a:bodyPr wrap="square">
              <a:spAutoFit/>
            </a:bodyPr>
            <a:lstStyle/>
            <a:p>
              <a:pPr defTabSz="685783"/>
              <a:r>
                <a:rPr lang="zh-TW" altLang="en-US" sz="1400" dirty="0" smtClean="0">
                  <a:solidFill>
                    <a:prstClr val="white"/>
                  </a:solidFill>
                  <a:ea typeface="儷黑 Pro"/>
                  <a:cs typeface="儷黑 Pro"/>
                </a:rPr>
                <a:t>把你的日常消費成為投資本金建立屬於自己的購物年金</a:t>
              </a:r>
              <a:r>
                <a:rPr lang="en-US" sz="1100" dirty="0" smtClean="0">
                  <a:solidFill>
                    <a:prstClr val="white"/>
                  </a:solidFill>
                  <a:ea typeface="儷黑 Pro"/>
                  <a:cs typeface="儷黑 Pro"/>
                </a:rPr>
                <a:t>Create </a:t>
              </a:r>
              <a:r>
                <a:rPr lang="en-US" sz="1100" dirty="0">
                  <a:solidFill>
                    <a:prstClr val="white"/>
                  </a:solidFill>
                  <a:ea typeface="儷黑 Pro"/>
                  <a:cs typeface="儷黑 Pro"/>
                </a:rPr>
                <a:t>your “Fixed Sum” Payment using your current spending to create </a:t>
              </a:r>
              <a:r>
                <a:rPr lang="en-US" sz="1100" dirty="0" smtClean="0">
                  <a:solidFill>
                    <a:prstClr val="white"/>
                  </a:solidFill>
                  <a:ea typeface="儷黑 Pro"/>
                  <a:cs typeface="儷黑 Pro"/>
                </a:rPr>
                <a:t>a residual </a:t>
              </a:r>
              <a:r>
                <a:rPr lang="en-US" sz="1100" dirty="0">
                  <a:solidFill>
                    <a:prstClr val="white"/>
                  </a:solidFill>
                  <a:ea typeface="儷黑 Pro"/>
                  <a:cs typeface="儷黑 Pro"/>
                </a:rPr>
                <a:t>income for yourself</a:t>
              </a:r>
            </a:p>
            <a:p>
              <a:pPr defTabSz="685783"/>
              <a:endParaRPr lang="en-US" sz="1400" dirty="0">
                <a:solidFill>
                  <a:prstClr val="white"/>
                </a:solidFill>
                <a:ea typeface="儷黑 Pro"/>
                <a:cs typeface="儷黑 Pro"/>
              </a:endParaRPr>
            </a:p>
          </p:txBody>
        </p:sp>
        <p:sp>
          <p:nvSpPr>
            <p:cNvPr id="28" name="Isosceles Triangle 27"/>
            <p:cNvSpPr/>
            <p:nvPr/>
          </p:nvSpPr>
          <p:spPr>
            <a:xfrm rot="5400000">
              <a:off x="7709337" y="1229710"/>
              <a:ext cx="220718" cy="189186"/>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儷黑 Pro"/>
                <a:cs typeface="儷黑 Pro"/>
              </a:endParaRPr>
            </a:p>
          </p:txBody>
        </p:sp>
        <p:grpSp>
          <p:nvGrpSpPr>
            <p:cNvPr id="63" name="Group 33"/>
            <p:cNvGrpSpPr>
              <a:grpSpLocks noChangeAspect="1"/>
            </p:cNvGrpSpPr>
            <p:nvPr/>
          </p:nvGrpSpPr>
          <p:grpSpPr bwMode="auto">
            <a:xfrm>
              <a:off x="6771096" y="1068278"/>
              <a:ext cx="710350" cy="512050"/>
              <a:chOff x="-1540" y="212"/>
              <a:chExt cx="523" cy="377"/>
            </a:xfrm>
            <a:solidFill>
              <a:schemeClr val="tx1">
                <a:lumMod val="85000"/>
                <a:lumOff val="15000"/>
              </a:schemeClr>
            </a:solidFill>
          </p:grpSpPr>
          <p:sp>
            <p:nvSpPr>
              <p:cNvPr id="66" name="Freeform 35"/>
              <p:cNvSpPr>
                <a:spLocks noEditPoints="1"/>
              </p:cNvSpPr>
              <p:nvPr/>
            </p:nvSpPr>
            <p:spPr bwMode="auto">
              <a:xfrm>
                <a:off x="-1540" y="212"/>
                <a:ext cx="523" cy="358"/>
              </a:xfrm>
              <a:custGeom>
                <a:avLst/>
                <a:gdLst>
                  <a:gd name="T0" fmla="*/ 1272 w 3660"/>
                  <a:gd name="T1" fmla="*/ 566 h 2502"/>
                  <a:gd name="T2" fmla="*/ 1102 w 3660"/>
                  <a:gd name="T3" fmla="*/ 543 h 2502"/>
                  <a:gd name="T4" fmla="*/ 1488 w 3660"/>
                  <a:gd name="T5" fmla="*/ 1090 h 2502"/>
                  <a:gd name="T6" fmla="*/ 1536 w 3660"/>
                  <a:gd name="T7" fmla="*/ 987 h 2502"/>
                  <a:gd name="T8" fmla="*/ 1669 w 3660"/>
                  <a:gd name="T9" fmla="*/ 944 h 2502"/>
                  <a:gd name="T10" fmla="*/ 1744 w 3660"/>
                  <a:gd name="T11" fmla="*/ 863 h 2502"/>
                  <a:gd name="T12" fmla="*/ 1835 w 3660"/>
                  <a:gd name="T13" fmla="*/ 911 h 2502"/>
                  <a:gd name="T14" fmla="*/ 1906 w 3660"/>
                  <a:gd name="T15" fmla="*/ 1052 h 2502"/>
                  <a:gd name="T16" fmla="*/ 1862 w 3660"/>
                  <a:gd name="T17" fmla="*/ 1139 h 2502"/>
                  <a:gd name="T18" fmla="*/ 1798 w 3660"/>
                  <a:gd name="T19" fmla="*/ 1115 h 2502"/>
                  <a:gd name="T20" fmla="*/ 1690 w 3660"/>
                  <a:gd name="T21" fmla="*/ 1064 h 2502"/>
                  <a:gd name="T22" fmla="*/ 1637 w 3660"/>
                  <a:gd name="T23" fmla="*/ 1080 h 2502"/>
                  <a:gd name="T24" fmla="*/ 1636 w 3660"/>
                  <a:gd name="T25" fmla="*/ 1116 h 2502"/>
                  <a:gd name="T26" fmla="*/ 2088 w 3660"/>
                  <a:gd name="T27" fmla="*/ 430 h 2502"/>
                  <a:gd name="T28" fmla="*/ 1854 w 3660"/>
                  <a:gd name="T29" fmla="*/ 477 h 2502"/>
                  <a:gd name="T30" fmla="*/ 1696 w 3660"/>
                  <a:gd name="T31" fmla="*/ 443 h 2502"/>
                  <a:gd name="T32" fmla="*/ 2294 w 3660"/>
                  <a:gd name="T33" fmla="*/ 935 h 2502"/>
                  <a:gd name="T34" fmla="*/ 2429 w 3660"/>
                  <a:gd name="T35" fmla="*/ 901 h 2502"/>
                  <a:gd name="T36" fmla="*/ 2545 w 3660"/>
                  <a:gd name="T37" fmla="*/ 852 h 2502"/>
                  <a:gd name="T38" fmla="*/ 2630 w 3660"/>
                  <a:gd name="T39" fmla="*/ 910 h 2502"/>
                  <a:gd name="T40" fmla="*/ 2629 w 3660"/>
                  <a:gd name="T41" fmla="*/ 1026 h 2502"/>
                  <a:gd name="T42" fmla="*/ 2660 w 3660"/>
                  <a:gd name="T43" fmla="*/ 1108 h 2502"/>
                  <a:gd name="T44" fmla="*/ 2563 w 3660"/>
                  <a:gd name="T45" fmla="*/ 1146 h 2502"/>
                  <a:gd name="T46" fmla="*/ 2491 w 3660"/>
                  <a:gd name="T47" fmla="*/ 1054 h 2502"/>
                  <a:gd name="T48" fmla="*/ 2429 w 3660"/>
                  <a:gd name="T49" fmla="*/ 1023 h 2502"/>
                  <a:gd name="T50" fmla="*/ 3001 w 3660"/>
                  <a:gd name="T51" fmla="*/ 1510 h 2502"/>
                  <a:gd name="T52" fmla="*/ 3040 w 3660"/>
                  <a:gd name="T53" fmla="*/ 1583 h 2502"/>
                  <a:gd name="T54" fmla="*/ 2632 w 3660"/>
                  <a:gd name="T55" fmla="*/ 2163 h 2502"/>
                  <a:gd name="T56" fmla="*/ 2861 w 3660"/>
                  <a:gd name="T57" fmla="*/ 2080 h 2502"/>
                  <a:gd name="T58" fmla="*/ 3015 w 3660"/>
                  <a:gd name="T59" fmla="*/ 2075 h 2502"/>
                  <a:gd name="T60" fmla="*/ 3233 w 3660"/>
                  <a:gd name="T61" fmla="*/ 1575 h 2502"/>
                  <a:gd name="T62" fmla="*/ 3270 w 3660"/>
                  <a:gd name="T63" fmla="*/ 1390 h 2502"/>
                  <a:gd name="T64" fmla="*/ 1861 w 3660"/>
                  <a:gd name="T65" fmla="*/ 0 h 2502"/>
                  <a:gd name="T66" fmla="*/ 2593 w 3660"/>
                  <a:gd name="T67" fmla="*/ 583 h 2502"/>
                  <a:gd name="T68" fmla="*/ 3658 w 3660"/>
                  <a:gd name="T69" fmla="*/ 1522 h 2502"/>
                  <a:gd name="T70" fmla="*/ 3634 w 3660"/>
                  <a:gd name="T71" fmla="*/ 1566 h 2502"/>
                  <a:gd name="T72" fmla="*/ 2818 w 3660"/>
                  <a:gd name="T73" fmla="*/ 2502 h 2502"/>
                  <a:gd name="T74" fmla="*/ 2591 w 3660"/>
                  <a:gd name="T75" fmla="*/ 2201 h 2502"/>
                  <a:gd name="T76" fmla="*/ 2592 w 3660"/>
                  <a:gd name="T77" fmla="*/ 2121 h 2502"/>
                  <a:gd name="T78" fmla="*/ 2637 w 3660"/>
                  <a:gd name="T79" fmla="*/ 1716 h 2502"/>
                  <a:gd name="T80" fmla="*/ 2602 w 3660"/>
                  <a:gd name="T81" fmla="*/ 1501 h 2502"/>
                  <a:gd name="T82" fmla="*/ 2546 w 3660"/>
                  <a:gd name="T83" fmla="*/ 1361 h 2502"/>
                  <a:gd name="T84" fmla="*/ 2282 w 3660"/>
                  <a:gd name="T85" fmla="*/ 1687 h 2502"/>
                  <a:gd name="T86" fmla="*/ 2134 w 3660"/>
                  <a:gd name="T87" fmla="*/ 1516 h 2502"/>
                  <a:gd name="T88" fmla="*/ 2085 w 3660"/>
                  <a:gd name="T89" fmla="*/ 1372 h 2502"/>
                  <a:gd name="T90" fmla="*/ 635 w 3660"/>
                  <a:gd name="T91" fmla="*/ 1195 h 2502"/>
                  <a:gd name="T92" fmla="*/ 452 w 3660"/>
                  <a:gd name="T93" fmla="*/ 1316 h 2502"/>
                  <a:gd name="T94" fmla="*/ 308 w 3660"/>
                  <a:gd name="T95" fmla="*/ 1346 h 2502"/>
                  <a:gd name="T96" fmla="*/ 279 w 3660"/>
                  <a:gd name="T97" fmla="*/ 1788 h 2502"/>
                  <a:gd name="T98" fmla="*/ 394 w 3660"/>
                  <a:gd name="T99" fmla="*/ 1907 h 2502"/>
                  <a:gd name="T100" fmla="*/ 481 w 3660"/>
                  <a:gd name="T101" fmla="*/ 2119 h 2502"/>
                  <a:gd name="T102" fmla="*/ 1364 w 3660"/>
                  <a:gd name="T103" fmla="*/ 2419 h 2502"/>
                  <a:gd name="T104" fmla="*/ 37 w 3660"/>
                  <a:gd name="T105" fmla="*/ 2193 h 2502"/>
                  <a:gd name="T106" fmla="*/ 0 w 3660"/>
                  <a:gd name="T107" fmla="*/ 2120 h 2502"/>
                  <a:gd name="T108" fmla="*/ 236 w 3660"/>
                  <a:gd name="T109" fmla="*/ 890 h 2502"/>
                  <a:gd name="T110" fmla="*/ 566 w 3660"/>
                  <a:gd name="T111" fmla="*/ 926 h 2502"/>
                  <a:gd name="T112" fmla="*/ 1176 w 3660"/>
                  <a:gd name="T113" fmla="*/ 148 h 2502"/>
                  <a:gd name="T114" fmla="*/ 1815 w 3660"/>
                  <a:gd name="T115" fmla="*/ 23 h 2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60" h="2502">
                    <a:moveTo>
                      <a:pt x="1454" y="525"/>
                    </a:moveTo>
                    <a:lnTo>
                      <a:pt x="1406" y="542"/>
                    </a:lnTo>
                    <a:lnTo>
                      <a:pt x="1358" y="555"/>
                    </a:lnTo>
                    <a:lnTo>
                      <a:pt x="1314" y="563"/>
                    </a:lnTo>
                    <a:lnTo>
                      <a:pt x="1272" y="566"/>
                    </a:lnTo>
                    <a:lnTo>
                      <a:pt x="1232" y="566"/>
                    </a:lnTo>
                    <a:lnTo>
                      <a:pt x="1195" y="564"/>
                    </a:lnTo>
                    <a:lnTo>
                      <a:pt x="1161" y="558"/>
                    </a:lnTo>
                    <a:lnTo>
                      <a:pt x="1130" y="551"/>
                    </a:lnTo>
                    <a:lnTo>
                      <a:pt x="1102" y="543"/>
                    </a:lnTo>
                    <a:lnTo>
                      <a:pt x="1078" y="535"/>
                    </a:lnTo>
                    <a:lnTo>
                      <a:pt x="1057" y="526"/>
                    </a:lnTo>
                    <a:lnTo>
                      <a:pt x="734" y="955"/>
                    </a:lnTo>
                    <a:lnTo>
                      <a:pt x="1159" y="1032"/>
                    </a:lnTo>
                    <a:lnTo>
                      <a:pt x="1488" y="1090"/>
                    </a:lnTo>
                    <a:lnTo>
                      <a:pt x="1492" y="1067"/>
                    </a:lnTo>
                    <a:lnTo>
                      <a:pt x="1497" y="1044"/>
                    </a:lnTo>
                    <a:lnTo>
                      <a:pt x="1507" y="1023"/>
                    </a:lnTo>
                    <a:lnTo>
                      <a:pt x="1519" y="1003"/>
                    </a:lnTo>
                    <a:lnTo>
                      <a:pt x="1536" y="987"/>
                    </a:lnTo>
                    <a:lnTo>
                      <a:pt x="1560" y="969"/>
                    </a:lnTo>
                    <a:lnTo>
                      <a:pt x="1586" y="957"/>
                    </a:lnTo>
                    <a:lnTo>
                      <a:pt x="1612" y="949"/>
                    </a:lnTo>
                    <a:lnTo>
                      <a:pt x="1640" y="944"/>
                    </a:lnTo>
                    <a:lnTo>
                      <a:pt x="1669" y="944"/>
                    </a:lnTo>
                    <a:lnTo>
                      <a:pt x="1697" y="945"/>
                    </a:lnTo>
                    <a:lnTo>
                      <a:pt x="1721" y="885"/>
                    </a:lnTo>
                    <a:lnTo>
                      <a:pt x="1726" y="876"/>
                    </a:lnTo>
                    <a:lnTo>
                      <a:pt x="1734" y="868"/>
                    </a:lnTo>
                    <a:lnTo>
                      <a:pt x="1744" y="863"/>
                    </a:lnTo>
                    <a:lnTo>
                      <a:pt x="1756" y="864"/>
                    </a:lnTo>
                    <a:lnTo>
                      <a:pt x="1813" y="887"/>
                    </a:lnTo>
                    <a:lnTo>
                      <a:pt x="1824" y="893"/>
                    </a:lnTo>
                    <a:lnTo>
                      <a:pt x="1832" y="901"/>
                    </a:lnTo>
                    <a:lnTo>
                      <a:pt x="1835" y="911"/>
                    </a:lnTo>
                    <a:lnTo>
                      <a:pt x="1834" y="922"/>
                    </a:lnTo>
                    <a:lnTo>
                      <a:pt x="1811" y="983"/>
                    </a:lnTo>
                    <a:lnTo>
                      <a:pt x="1845" y="1002"/>
                    </a:lnTo>
                    <a:lnTo>
                      <a:pt x="1877" y="1025"/>
                    </a:lnTo>
                    <a:lnTo>
                      <a:pt x="1906" y="1052"/>
                    </a:lnTo>
                    <a:lnTo>
                      <a:pt x="1913" y="1062"/>
                    </a:lnTo>
                    <a:lnTo>
                      <a:pt x="1914" y="1073"/>
                    </a:lnTo>
                    <a:lnTo>
                      <a:pt x="1913" y="1083"/>
                    </a:lnTo>
                    <a:lnTo>
                      <a:pt x="1906" y="1094"/>
                    </a:lnTo>
                    <a:lnTo>
                      <a:pt x="1862" y="1139"/>
                    </a:lnTo>
                    <a:lnTo>
                      <a:pt x="1852" y="1145"/>
                    </a:lnTo>
                    <a:lnTo>
                      <a:pt x="1842" y="1147"/>
                    </a:lnTo>
                    <a:lnTo>
                      <a:pt x="1830" y="1146"/>
                    </a:lnTo>
                    <a:lnTo>
                      <a:pt x="1821" y="1139"/>
                    </a:lnTo>
                    <a:lnTo>
                      <a:pt x="1798" y="1115"/>
                    </a:lnTo>
                    <a:lnTo>
                      <a:pt x="1772" y="1095"/>
                    </a:lnTo>
                    <a:lnTo>
                      <a:pt x="1742" y="1078"/>
                    </a:lnTo>
                    <a:lnTo>
                      <a:pt x="1710" y="1066"/>
                    </a:lnTo>
                    <a:lnTo>
                      <a:pt x="1701" y="1065"/>
                    </a:lnTo>
                    <a:lnTo>
                      <a:pt x="1690" y="1064"/>
                    </a:lnTo>
                    <a:lnTo>
                      <a:pt x="1679" y="1065"/>
                    </a:lnTo>
                    <a:lnTo>
                      <a:pt x="1666" y="1066"/>
                    </a:lnTo>
                    <a:lnTo>
                      <a:pt x="1655" y="1068"/>
                    </a:lnTo>
                    <a:lnTo>
                      <a:pt x="1645" y="1073"/>
                    </a:lnTo>
                    <a:lnTo>
                      <a:pt x="1637" y="1080"/>
                    </a:lnTo>
                    <a:lnTo>
                      <a:pt x="1631" y="1088"/>
                    </a:lnTo>
                    <a:lnTo>
                      <a:pt x="1630" y="1099"/>
                    </a:lnTo>
                    <a:lnTo>
                      <a:pt x="1632" y="1112"/>
                    </a:lnTo>
                    <a:lnTo>
                      <a:pt x="1635" y="1114"/>
                    </a:lnTo>
                    <a:lnTo>
                      <a:pt x="1636" y="1116"/>
                    </a:lnTo>
                    <a:lnTo>
                      <a:pt x="2414" y="1256"/>
                    </a:lnTo>
                    <a:lnTo>
                      <a:pt x="2229" y="1115"/>
                    </a:lnTo>
                    <a:lnTo>
                      <a:pt x="1454" y="525"/>
                    </a:lnTo>
                    <a:close/>
                    <a:moveTo>
                      <a:pt x="2141" y="405"/>
                    </a:moveTo>
                    <a:lnTo>
                      <a:pt x="2088" y="430"/>
                    </a:lnTo>
                    <a:lnTo>
                      <a:pt x="2036" y="450"/>
                    </a:lnTo>
                    <a:lnTo>
                      <a:pt x="1987" y="463"/>
                    </a:lnTo>
                    <a:lnTo>
                      <a:pt x="1940" y="473"/>
                    </a:lnTo>
                    <a:lnTo>
                      <a:pt x="1896" y="476"/>
                    </a:lnTo>
                    <a:lnTo>
                      <a:pt x="1854" y="477"/>
                    </a:lnTo>
                    <a:lnTo>
                      <a:pt x="1816" y="474"/>
                    </a:lnTo>
                    <a:lnTo>
                      <a:pt x="1781" y="468"/>
                    </a:lnTo>
                    <a:lnTo>
                      <a:pt x="1749" y="461"/>
                    </a:lnTo>
                    <a:lnTo>
                      <a:pt x="1721" y="452"/>
                    </a:lnTo>
                    <a:lnTo>
                      <a:pt x="1696" y="443"/>
                    </a:lnTo>
                    <a:lnTo>
                      <a:pt x="1674" y="434"/>
                    </a:lnTo>
                    <a:lnTo>
                      <a:pt x="1641" y="474"/>
                    </a:lnTo>
                    <a:lnTo>
                      <a:pt x="1920" y="687"/>
                    </a:lnTo>
                    <a:lnTo>
                      <a:pt x="2273" y="955"/>
                    </a:lnTo>
                    <a:lnTo>
                      <a:pt x="2294" y="935"/>
                    </a:lnTo>
                    <a:lnTo>
                      <a:pt x="2316" y="918"/>
                    </a:lnTo>
                    <a:lnTo>
                      <a:pt x="2342" y="908"/>
                    </a:lnTo>
                    <a:lnTo>
                      <a:pt x="2371" y="901"/>
                    </a:lnTo>
                    <a:lnTo>
                      <a:pt x="2399" y="898"/>
                    </a:lnTo>
                    <a:lnTo>
                      <a:pt x="2429" y="901"/>
                    </a:lnTo>
                    <a:lnTo>
                      <a:pt x="2459" y="906"/>
                    </a:lnTo>
                    <a:lnTo>
                      <a:pt x="2489" y="917"/>
                    </a:lnTo>
                    <a:lnTo>
                      <a:pt x="2527" y="865"/>
                    </a:lnTo>
                    <a:lnTo>
                      <a:pt x="2535" y="857"/>
                    </a:lnTo>
                    <a:lnTo>
                      <a:pt x="2545" y="852"/>
                    </a:lnTo>
                    <a:lnTo>
                      <a:pt x="2557" y="850"/>
                    </a:lnTo>
                    <a:lnTo>
                      <a:pt x="2567" y="855"/>
                    </a:lnTo>
                    <a:lnTo>
                      <a:pt x="2617" y="892"/>
                    </a:lnTo>
                    <a:lnTo>
                      <a:pt x="2625" y="900"/>
                    </a:lnTo>
                    <a:lnTo>
                      <a:pt x="2630" y="910"/>
                    </a:lnTo>
                    <a:lnTo>
                      <a:pt x="2631" y="921"/>
                    </a:lnTo>
                    <a:lnTo>
                      <a:pt x="2627" y="931"/>
                    </a:lnTo>
                    <a:lnTo>
                      <a:pt x="2588" y="984"/>
                    </a:lnTo>
                    <a:lnTo>
                      <a:pt x="2609" y="1005"/>
                    </a:lnTo>
                    <a:lnTo>
                      <a:pt x="2629" y="1026"/>
                    </a:lnTo>
                    <a:lnTo>
                      <a:pt x="2646" y="1050"/>
                    </a:lnTo>
                    <a:lnTo>
                      <a:pt x="2661" y="1076"/>
                    </a:lnTo>
                    <a:lnTo>
                      <a:pt x="2664" y="1087"/>
                    </a:lnTo>
                    <a:lnTo>
                      <a:pt x="2664" y="1098"/>
                    </a:lnTo>
                    <a:lnTo>
                      <a:pt x="2660" y="1108"/>
                    </a:lnTo>
                    <a:lnTo>
                      <a:pt x="2651" y="1115"/>
                    </a:lnTo>
                    <a:lnTo>
                      <a:pt x="2595" y="1148"/>
                    </a:lnTo>
                    <a:lnTo>
                      <a:pt x="2585" y="1152"/>
                    </a:lnTo>
                    <a:lnTo>
                      <a:pt x="2574" y="1151"/>
                    </a:lnTo>
                    <a:lnTo>
                      <a:pt x="2563" y="1146"/>
                    </a:lnTo>
                    <a:lnTo>
                      <a:pt x="2557" y="1137"/>
                    </a:lnTo>
                    <a:lnTo>
                      <a:pt x="2543" y="1114"/>
                    </a:lnTo>
                    <a:lnTo>
                      <a:pt x="2528" y="1091"/>
                    </a:lnTo>
                    <a:lnTo>
                      <a:pt x="2510" y="1071"/>
                    </a:lnTo>
                    <a:lnTo>
                      <a:pt x="2491" y="1054"/>
                    </a:lnTo>
                    <a:lnTo>
                      <a:pt x="2480" y="1046"/>
                    </a:lnTo>
                    <a:lnTo>
                      <a:pt x="2468" y="1038"/>
                    </a:lnTo>
                    <a:lnTo>
                      <a:pt x="2456" y="1031"/>
                    </a:lnTo>
                    <a:lnTo>
                      <a:pt x="2442" y="1026"/>
                    </a:lnTo>
                    <a:lnTo>
                      <a:pt x="2429" y="1023"/>
                    </a:lnTo>
                    <a:lnTo>
                      <a:pt x="2416" y="1023"/>
                    </a:lnTo>
                    <a:lnTo>
                      <a:pt x="2405" y="1026"/>
                    </a:lnTo>
                    <a:lnTo>
                      <a:pt x="2396" y="1032"/>
                    </a:lnTo>
                    <a:lnTo>
                      <a:pt x="2388" y="1043"/>
                    </a:lnTo>
                    <a:lnTo>
                      <a:pt x="3001" y="1510"/>
                    </a:lnTo>
                    <a:lnTo>
                      <a:pt x="3014" y="1520"/>
                    </a:lnTo>
                    <a:lnTo>
                      <a:pt x="3026" y="1534"/>
                    </a:lnTo>
                    <a:lnTo>
                      <a:pt x="3033" y="1549"/>
                    </a:lnTo>
                    <a:lnTo>
                      <a:pt x="3038" y="1566"/>
                    </a:lnTo>
                    <a:lnTo>
                      <a:pt x="3040" y="1583"/>
                    </a:lnTo>
                    <a:lnTo>
                      <a:pt x="3037" y="1600"/>
                    </a:lnTo>
                    <a:lnTo>
                      <a:pt x="3029" y="1616"/>
                    </a:lnTo>
                    <a:lnTo>
                      <a:pt x="2623" y="2156"/>
                    </a:lnTo>
                    <a:lnTo>
                      <a:pt x="2628" y="2160"/>
                    </a:lnTo>
                    <a:lnTo>
                      <a:pt x="2632" y="2163"/>
                    </a:lnTo>
                    <a:lnTo>
                      <a:pt x="2683" y="2138"/>
                    </a:lnTo>
                    <a:lnTo>
                      <a:pt x="2732" y="2116"/>
                    </a:lnTo>
                    <a:lnTo>
                      <a:pt x="2777" y="2100"/>
                    </a:lnTo>
                    <a:lnTo>
                      <a:pt x="2820" y="2088"/>
                    </a:lnTo>
                    <a:lnTo>
                      <a:pt x="2861" y="2080"/>
                    </a:lnTo>
                    <a:lnTo>
                      <a:pt x="2899" y="2074"/>
                    </a:lnTo>
                    <a:lnTo>
                      <a:pt x="2933" y="2072"/>
                    </a:lnTo>
                    <a:lnTo>
                      <a:pt x="2963" y="2071"/>
                    </a:lnTo>
                    <a:lnTo>
                      <a:pt x="2992" y="2073"/>
                    </a:lnTo>
                    <a:lnTo>
                      <a:pt x="3015" y="2075"/>
                    </a:lnTo>
                    <a:lnTo>
                      <a:pt x="3263" y="1775"/>
                    </a:lnTo>
                    <a:lnTo>
                      <a:pt x="3249" y="1721"/>
                    </a:lnTo>
                    <a:lnTo>
                      <a:pt x="3238" y="1670"/>
                    </a:lnTo>
                    <a:lnTo>
                      <a:pt x="3234" y="1621"/>
                    </a:lnTo>
                    <a:lnTo>
                      <a:pt x="3233" y="1575"/>
                    </a:lnTo>
                    <a:lnTo>
                      <a:pt x="3235" y="1533"/>
                    </a:lnTo>
                    <a:lnTo>
                      <a:pt x="3241" y="1493"/>
                    </a:lnTo>
                    <a:lnTo>
                      <a:pt x="3249" y="1455"/>
                    </a:lnTo>
                    <a:lnTo>
                      <a:pt x="3259" y="1421"/>
                    </a:lnTo>
                    <a:lnTo>
                      <a:pt x="3270" y="1390"/>
                    </a:lnTo>
                    <a:lnTo>
                      <a:pt x="3283" y="1362"/>
                    </a:lnTo>
                    <a:lnTo>
                      <a:pt x="2857" y="1005"/>
                    </a:lnTo>
                    <a:lnTo>
                      <a:pt x="2141" y="405"/>
                    </a:lnTo>
                    <a:close/>
                    <a:moveTo>
                      <a:pt x="1860" y="0"/>
                    </a:moveTo>
                    <a:lnTo>
                      <a:pt x="1861" y="0"/>
                    </a:lnTo>
                    <a:lnTo>
                      <a:pt x="1877" y="1"/>
                    </a:lnTo>
                    <a:lnTo>
                      <a:pt x="1894" y="6"/>
                    </a:lnTo>
                    <a:lnTo>
                      <a:pt x="1910" y="13"/>
                    </a:lnTo>
                    <a:lnTo>
                      <a:pt x="1923" y="23"/>
                    </a:lnTo>
                    <a:lnTo>
                      <a:pt x="2593" y="583"/>
                    </a:lnTo>
                    <a:lnTo>
                      <a:pt x="3634" y="1457"/>
                    </a:lnTo>
                    <a:lnTo>
                      <a:pt x="3649" y="1471"/>
                    </a:lnTo>
                    <a:lnTo>
                      <a:pt x="3658" y="1489"/>
                    </a:lnTo>
                    <a:lnTo>
                      <a:pt x="3660" y="1506"/>
                    </a:lnTo>
                    <a:lnTo>
                      <a:pt x="3658" y="1522"/>
                    </a:lnTo>
                    <a:lnTo>
                      <a:pt x="3652" y="1538"/>
                    </a:lnTo>
                    <a:lnTo>
                      <a:pt x="3642" y="1552"/>
                    </a:lnTo>
                    <a:lnTo>
                      <a:pt x="3639" y="1557"/>
                    </a:lnTo>
                    <a:lnTo>
                      <a:pt x="3637" y="1562"/>
                    </a:lnTo>
                    <a:lnTo>
                      <a:pt x="3634" y="1566"/>
                    </a:lnTo>
                    <a:lnTo>
                      <a:pt x="2879" y="2480"/>
                    </a:lnTo>
                    <a:lnTo>
                      <a:pt x="2867" y="2493"/>
                    </a:lnTo>
                    <a:lnTo>
                      <a:pt x="2851" y="2500"/>
                    </a:lnTo>
                    <a:lnTo>
                      <a:pt x="2834" y="2502"/>
                    </a:lnTo>
                    <a:lnTo>
                      <a:pt x="2818" y="2502"/>
                    </a:lnTo>
                    <a:lnTo>
                      <a:pt x="2801" y="2498"/>
                    </a:lnTo>
                    <a:lnTo>
                      <a:pt x="2785" y="2490"/>
                    </a:lnTo>
                    <a:lnTo>
                      <a:pt x="2772" y="2480"/>
                    </a:lnTo>
                    <a:lnTo>
                      <a:pt x="2593" y="2330"/>
                    </a:lnTo>
                    <a:lnTo>
                      <a:pt x="2591" y="2201"/>
                    </a:lnTo>
                    <a:lnTo>
                      <a:pt x="2589" y="2154"/>
                    </a:lnTo>
                    <a:lnTo>
                      <a:pt x="2587" y="2143"/>
                    </a:lnTo>
                    <a:lnTo>
                      <a:pt x="2581" y="2133"/>
                    </a:lnTo>
                    <a:lnTo>
                      <a:pt x="2587" y="2128"/>
                    </a:lnTo>
                    <a:lnTo>
                      <a:pt x="2592" y="2121"/>
                    </a:lnTo>
                    <a:lnTo>
                      <a:pt x="2593" y="2112"/>
                    </a:lnTo>
                    <a:lnTo>
                      <a:pt x="2591" y="1945"/>
                    </a:lnTo>
                    <a:lnTo>
                      <a:pt x="2688" y="1816"/>
                    </a:lnTo>
                    <a:lnTo>
                      <a:pt x="2660" y="1765"/>
                    </a:lnTo>
                    <a:lnTo>
                      <a:pt x="2637" y="1716"/>
                    </a:lnTo>
                    <a:lnTo>
                      <a:pt x="2621" y="1668"/>
                    </a:lnTo>
                    <a:lnTo>
                      <a:pt x="2610" y="1622"/>
                    </a:lnTo>
                    <a:lnTo>
                      <a:pt x="2604" y="1580"/>
                    </a:lnTo>
                    <a:lnTo>
                      <a:pt x="2602" y="1539"/>
                    </a:lnTo>
                    <a:lnTo>
                      <a:pt x="2602" y="1501"/>
                    </a:lnTo>
                    <a:lnTo>
                      <a:pt x="2605" y="1467"/>
                    </a:lnTo>
                    <a:lnTo>
                      <a:pt x="2610" y="1436"/>
                    </a:lnTo>
                    <a:lnTo>
                      <a:pt x="2617" y="1410"/>
                    </a:lnTo>
                    <a:lnTo>
                      <a:pt x="2548" y="1357"/>
                    </a:lnTo>
                    <a:lnTo>
                      <a:pt x="2546" y="1361"/>
                    </a:lnTo>
                    <a:lnTo>
                      <a:pt x="2546" y="1365"/>
                    </a:lnTo>
                    <a:lnTo>
                      <a:pt x="2460" y="1857"/>
                    </a:lnTo>
                    <a:lnTo>
                      <a:pt x="2304" y="1860"/>
                    </a:lnTo>
                    <a:lnTo>
                      <a:pt x="2329" y="1719"/>
                    </a:lnTo>
                    <a:lnTo>
                      <a:pt x="2282" y="1687"/>
                    </a:lnTo>
                    <a:lnTo>
                      <a:pt x="2243" y="1654"/>
                    </a:lnTo>
                    <a:lnTo>
                      <a:pt x="2209" y="1620"/>
                    </a:lnTo>
                    <a:lnTo>
                      <a:pt x="2179" y="1584"/>
                    </a:lnTo>
                    <a:lnTo>
                      <a:pt x="2154" y="1550"/>
                    </a:lnTo>
                    <a:lnTo>
                      <a:pt x="2134" y="1516"/>
                    </a:lnTo>
                    <a:lnTo>
                      <a:pt x="2118" y="1483"/>
                    </a:lnTo>
                    <a:lnTo>
                      <a:pt x="2106" y="1452"/>
                    </a:lnTo>
                    <a:lnTo>
                      <a:pt x="2097" y="1422"/>
                    </a:lnTo>
                    <a:lnTo>
                      <a:pt x="2090" y="1396"/>
                    </a:lnTo>
                    <a:lnTo>
                      <a:pt x="2085" y="1372"/>
                    </a:lnTo>
                    <a:lnTo>
                      <a:pt x="2082" y="1353"/>
                    </a:lnTo>
                    <a:lnTo>
                      <a:pt x="1595" y="1266"/>
                    </a:lnTo>
                    <a:lnTo>
                      <a:pt x="707" y="1107"/>
                    </a:lnTo>
                    <a:lnTo>
                      <a:pt x="672" y="1154"/>
                    </a:lnTo>
                    <a:lnTo>
                      <a:pt x="635" y="1195"/>
                    </a:lnTo>
                    <a:lnTo>
                      <a:pt x="598" y="1229"/>
                    </a:lnTo>
                    <a:lnTo>
                      <a:pt x="561" y="1258"/>
                    </a:lnTo>
                    <a:lnTo>
                      <a:pt x="523" y="1282"/>
                    </a:lnTo>
                    <a:lnTo>
                      <a:pt x="487" y="1301"/>
                    </a:lnTo>
                    <a:lnTo>
                      <a:pt x="452" y="1316"/>
                    </a:lnTo>
                    <a:lnTo>
                      <a:pt x="418" y="1328"/>
                    </a:lnTo>
                    <a:lnTo>
                      <a:pt x="386" y="1336"/>
                    </a:lnTo>
                    <a:lnTo>
                      <a:pt x="357" y="1341"/>
                    </a:lnTo>
                    <a:lnTo>
                      <a:pt x="331" y="1345"/>
                    </a:lnTo>
                    <a:lnTo>
                      <a:pt x="308" y="1346"/>
                    </a:lnTo>
                    <a:lnTo>
                      <a:pt x="290" y="1347"/>
                    </a:lnTo>
                    <a:lnTo>
                      <a:pt x="219" y="1751"/>
                    </a:lnTo>
                    <a:lnTo>
                      <a:pt x="237" y="1761"/>
                    </a:lnTo>
                    <a:lnTo>
                      <a:pt x="257" y="1773"/>
                    </a:lnTo>
                    <a:lnTo>
                      <a:pt x="279" y="1788"/>
                    </a:lnTo>
                    <a:lnTo>
                      <a:pt x="301" y="1806"/>
                    </a:lnTo>
                    <a:lnTo>
                      <a:pt x="325" y="1826"/>
                    </a:lnTo>
                    <a:lnTo>
                      <a:pt x="349" y="1849"/>
                    </a:lnTo>
                    <a:lnTo>
                      <a:pt x="372" y="1877"/>
                    </a:lnTo>
                    <a:lnTo>
                      <a:pt x="394" y="1907"/>
                    </a:lnTo>
                    <a:lnTo>
                      <a:pt x="416" y="1942"/>
                    </a:lnTo>
                    <a:lnTo>
                      <a:pt x="436" y="1979"/>
                    </a:lnTo>
                    <a:lnTo>
                      <a:pt x="453" y="2022"/>
                    </a:lnTo>
                    <a:lnTo>
                      <a:pt x="469" y="2067"/>
                    </a:lnTo>
                    <a:lnTo>
                      <a:pt x="481" y="2119"/>
                    </a:lnTo>
                    <a:lnTo>
                      <a:pt x="953" y="2202"/>
                    </a:lnTo>
                    <a:lnTo>
                      <a:pt x="1354" y="2274"/>
                    </a:lnTo>
                    <a:lnTo>
                      <a:pt x="1356" y="2399"/>
                    </a:lnTo>
                    <a:lnTo>
                      <a:pt x="1358" y="2410"/>
                    </a:lnTo>
                    <a:lnTo>
                      <a:pt x="1364" y="2419"/>
                    </a:lnTo>
                    <a:lnTo>
                      <a:pt x="1360" y="2422"/>
                    </a:lnTo>
                    <a:lnTo>
                      <a:pt x="1357" y="2426"/>
                    </a:lnTo>
                    <a:lnTo>
                      <a:pt x="1355" y="2430"/>
                    </a:lnTo>
                    <a:lnTo>
                      <a:pt x="56" y="2199"/>
                    </a:lnTo>
                    <a:lnTo>
                      <a:pt x="37" y="2193"/>
                    </a:lnTo>
                    <a:lnTo>
                      <a:pt x="24" y="2183"/>
                    </a:lnTo>
                    <a:lnTo>
                      <a:pt x="14" y="2170"/>
                    </a:lnTo>
                    <a:lnTo>
                      <a:pt x="6" y="2154"/>
                    </a:lnTo>
                    <a:lnTo>
                      <a:pt x="1" y="2138"/>
                    </a:lnTo>
                    <a:lnTo>
                      <a:pt x="0" y="2120"/>
                    </a:lnTo>
                    <a:lnTo>
                      <a:pt x="1" y="2104"/>
                    </a:lnTo>
                    <a:lnTo>
                      <a:pt x="207" y="933"/>
                    </a:lnTo>
                    <a:lnTo>
                      <a:pt x="213" y="916"/>
                    </a:lnTo>
                    <a:lnTo>
                      <a:pt x="223" y="901"/>
                    </a:lnTo>
                    <a:lnTo>
                      <a:pt x="236" y="890"/>
                    </a:lnTo>
                    <a:lnTo>
                      <a:pt x="251" y="882"/>
                    </a:lnTo>
                    <a:lnTo>
                      <a:pt x="267" y="878"/>
                    </a:lnTo>
                    <a:lnTo>
                      <a:pt x="285" y="877"/>
                    </a:lnTo>
                    <a:lnTo>
                      <a:pt x="301" y="878"/>
                    </a:lnTo>
                    <a:lnTo>
                      <a:pt x="566" y="926"/>
                    </a:lnTo>
                    <a:lnTo>
                      <a:pt x="1120" y="186"/>
                    </a:lnTo>
                    <a:lnTo>
                      <a:pt x="1132" y="174"/>
                    </a:lnTo>
                    <a:lnTo>
                      <a:pt x="1145" y="162"/>
                    </a:lnTo>
                    <a:lnTo>
                      <a:pt x="1160" y="154"/>
                    </a:lnTo>
                    <a:lnTo>
                      <a:pt x="1176" y="148"/>
                    </a:lnTo>
                    <a:lnTo>
                      <a:pt x="1193" y="146"/>
                    </a:lnTo>
                    <a:lnTo>
                      <a:pt x="1210" y="150"/>
                    </a:lnTo>
                    <a:lnTo>
                      <a:pt x="1226" y="159"/>
                    </a:lnTo>
                    <a:lnTo>
                      <a:pt x="1519" y="382"/>
                    </a:lnTo>
                    <a:lnTo>
                      <a:pt x="1815" y="23"/>
                    </a:lnTo>
                    <a:lnTo>
                      <a:pt x="1828" y="10"/>
                    </a:lnTo>
                    <a:lnTo>
                      <a:pt x="1844" y="3"/>
                    </a:lnTo>
                    <a:lnTo>
                      <a:pt x="18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67" name="Freeform 36"/>
              <p:cNvSpPr>
                <a:spLocks/>
              </p:cNvSpPr>
              <p:nvPr/>
            </p:nvSpPr>
            <p:spPr bwMode="auto">
              <a:xfrm>
                <a:off x="-1339" y="524"/>
                <a:ext cx="161" cy="27"/>
              </a:xfrm>
              <a:custGeom>
                <a:avLst/>
                <a:gdLst>
                  <a:gd name="T0" fmla="*/ 1124 w 1126"/>
                  <a:gd name="T1" fmla="*/ 0 h 187"/>
                  <a:gd name="T2" fmla="*/ 1126 w 1126"/>
                  <a:gd name="T3" fmla="*/ 168 h 187"/>
                  <a:gd name="T4" fmla="*/ 4 w 1126"/>
                  <a:gd name="T5" fmla="*/ 187 h 187"/>
                  <a:gd name="T6" fmla="*/ 0 w 1126"/>
                  <a:gd name="T7" fmla="*/ 18 h 187"/>
                  <a:gd name="T8" fmla="*/ 1124 w 1126"/>
                  <a:gd name="T9" fmla="*/ 0 h 187"/>
                </a:gdLst>
                <a:ahLst/>
                <a:cxnLst>
                  <a:cxn ang="0">
                    <a:pos x="T0" y="T1"/>
                  </a:cxn>
                  <a:cxn ang="0">
                    <a:pos x="T2" y="T3"/>
                  </a:cxn>
                  <a:cxn ang="0">
                    <a:pos x="T4" y="T5"/>
                  </a:cxn>
                  <a:cxn ang="0">
                    <a:pos x="T6" y="T7"/>
                  </a:cxn>
                  <a:cxn ang="0">
                    <a:pos x="T8" y="T9"/>
                  </a:cxn>
                </a:cxnLst>
                <a:rect l="0" t="0" r="r" b="b"/>
                <a:pathLst>
                  <a:path w="1126" h="187">
                    <a:moveTo>
                      <a:pt x="1124" y="0"/>
                    </a:moveTo>
                    <a:lnTo>
                      <a:pt x="1126" y="168"/>
                    </a:lnTo>
                    <a:lnTo>
                      <a:pt x="4" y="187"/>
                    </a:lnTo>
                    <a:lnTo>
                      <a:pt x="0" y="18"/>
                    </a:lnTo>
                    <a:lnTo>
                      <a:pt x="11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68" name="Freeform 37"/>
              <p:cNvSpPr>
                <a:spLocks/>
              </p:cNvSpPr>
              <p:nvPr/>
            </p:nvSpPr>
            <p:spPr bwMode="auto">
              <a:xfrm>
                <a:off x="-1339" y="563"/>
                <a:ext cx="161" cy="26"/>
              </a:xfrm>
              <a:custGeom>
                <a:avLst/>
                <a:gdLst>
                  <a:gd name="T0" fmla="*/ 1124 w 1126"/>
                  <a:gd name="T1" fmla="*/ 0 h 186"/>
                  <a:gd name="T2" fmla="*/ 1126 w 1126"/>
                  <a:gd name="T3" fmla="*/ 169 h 186"/>
                  <a:gd name="T4" fmla="*/ 4 w 1126"/>
                  <a:gd name="T5" fmla="*/ 186 h 186"/>
                  <a:gd name="T6" fmla="*/ 0 w 1126"/>
                  <a:gd name="T7" fmla="*/ 18 h 186"/>
                  <a:gd name="T8" fmla="*/ 1124 w 1126"/>
                  <a:gd name="T9" fmla="*/ 0 h 186"/>
                </a:gdLst>
                <a:ahLst/>
                <a:cxnLst>
                  <a:cxn ang="0">
                    <a:pos x="T0" y="T1"/>
                  </a:cxn>
                  <a:cxn ang="0">
                    <a:pos x="T2" y="T3"/>
                  </a:cxn>
                  <a:cxn ang="0">
                    <a:pos x="T4" y="T5"/>
                  </a:cxn>
                  <a:cxn ang="0">
                    <a:pos x="T6" y="T7"/>
                  </a:cxn>
                  <a:cxn ang="0">
                    <a:pos x="T8" y="T9"/>
                  </a:cxn>
                </a:cxnLst>
                <a:rect l="0" t="0" r="r" b="b"/>
                <a:pathLst>
                  <a:path w="1126" h="186">
                    <a:moveTo>
                      <a:pt x="1124" y="0"/>
                    </a:moveTo>
                    <a:lnTo>
                      <a:pt x="1126" y="169"/>
                    </a:lnTo>
                    <a:lnTo>
                      <a:pt x="4" y="186"/>
                    </a:lnTo>
                    <a:lnTo>
                      <a:pt x="0" y="18"/>
                    </a:lnTo>
                    <a:lnTo>
                      <a:pt x="11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69" name="Freeform 38"/>
              <p:cNvSpPr>
                <a:spLocks/>
              </p:cNvSpPr>
              <p:nvPr/>
            </p:nvSpPr>
            <p:spPr bwMode="auto">
              <a:xfrm>
                <a:off x="-1339" y="486"/>
                <a:ext cx="161" cy="26"/>
              </a:xfrm>
              <a:custGeom>
                <a:avLst/>
                <a:gdLst>
                  <a:gd name="T0" fmla="*/ 1124 w 1126"/>
                  <a:gd name="T1" fmla="*/ 0 h 186"/>
                  <a:gd name="T2" fmla="*/ 1126 w 1126"/>
                  <a:gd name="T3" fmla="*/ 169 h 186"/>
                  <a:gd name="T4" fmla="*/ 4 w 1126"/>
                  <a:gd name="T5" fmla="*/ 186 h 186"/>
                  <a:gd name="T6" fmla="*/ 0 w 1126"/>
                  <a:gd name="T7" fmla="*/ 17 h 186"/>
                  <a:gd name="T8" fmla="*/ 1124 w 1126"/>
                  <a:gd name="T9" fmla="*/ 0 h 186"/>
                </a:gdLst>
                <a:ahLst/>
                <a:cxnLst>
                  <a:cxn ang="0">
                    <a:pos x="T0" y="T1"/>
                  </a:cxn>
                  <a:cxn ang="0">
                    <a:pos x="T2" y="T3"/>
                  </a:cxn>
                  <a:cxn ang="0">
                    <a:pos x="T4" y="T5"/>
                  </a:cxn>
                  <a:cxn ang="0">
                    <a:pos x="T6" y="T7"/>
                  </a:cxn>
                  <a:cxn ang="0">
                    <a:pos x="T8" y="T9"/>
                  </a:cxn>
                </a:cxnLst>
                <a:rect l="0" t="0" r="r" b="b"/>
                <a:pathLst>
                  <a:path w="1126" h="186">
                    <a:moveTo>
                      <a:pt x="1124" y="0"/>
                    </a:moveTo>
                    <a:lnTo>
                      <a:pt x="1126" y="169"/>
                    </a:lnTo>
                    <a:lnTo>
                      <a:pt x="4" y="186"/>
                    </a:lnTo>
                    <a:lnTo>
                      <a:pt x="0" y="17"/>
                    </a:lnTo>
                    <a:lnTo>
                      <a:pt x="11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70" name="Freeform 39"/>
              <p:cNvSpPr>
                <a:spLocks/>
              </p:cNvSpPr>
              <p:nvPr/>
            </p:nvSpPr>
            <p:spPr bwMode="auto">
              <a:xfrm>
                <a:off x="-1408" y="397"/>
                <a:ext cx="73" cy="112"/>
              </a:xfrm>
              <a:custGeom>
                <a:avLst/>
                <a:gdLst>
                  <a:gd name="T0" fmla="*/ 328 w 510"/>
                  <a:gd name="T1" fmla="*/ 1 h 786"/>
                  <a:gd name="T2" fmla="*/ 398 w 510"/>
                  <a:gd name="T3" fmla="*/ 20 h 786"/>
                  <a:gd name="T4" fmla="*/ 408 w 510"/>
                  <a:gd name="T5" fmla="*/ 40 h 786"/>
                  <a:gd name="T6" fmla="*/ 395 w 510"/>
                  <a:gd name="T7" fmla="*/ 108 h 786"/>
                  <a:gd name="T8" fmla="*/ 469 w 510"/>
                  <a:gd name="T9" fmla="*/ 144 h 786"/>
                  <a:gd name="T10" fmla="*/ 507 w 510"/>
                  <a:gd name="T11" fmla="*/ 175 h 786"/>
                  <a:gd name="T12" fmla="*/ 510 w 510"/>
                  <a:gd name="T13" fmla="*/ 194 h 786"/>
                  <a:gd name="T14" fmla="*/ 469 w 510"/>
                  <a:gd name="T15" fmla="*/ 254 h 786"/>
                  <a:gd name="T16" fmla="*/ 447 w 510"/>
                  <a:gd name="T17" fmla="*/ 268 h 786"/>
                  <a:gd name="T18" fmla="*/ 423 w 510"/>
                  <a:gd name="T19" fmla="*/ 260 h 786"/>
                  <a:gd name="T20" fmla="*/ 377 w 510"/>
                  <a:gd name="T21" fmla="*/ 229 h 786"/>
                  <a:gd name="T22" fmla="*/ 322 w 510"/>
                  <a:gd name="T23" fmla="*/ 209 h 786"/>
                  <a:gd name="T24" fmla="*/ 284 w 510"/>
                  <a:gd name="T25" fmla="*/ 207 h 786"/>
                  <a:gd name="T26" fmla="*/ 261 w 510"/>
                  <a:gd name="T27" fmla="*/ 213 h 786"/>
                  <a:gd name="T28" fmla="*/ 242 w 510"/>
                  <a:gd name="T29" fmla="*/ 226 h 786"/>
                  <a:gd name="T30" fmla="*/ 232 w 510"/>
                  <a:gd name="T31" fmla="*/ 244 h 786"/>
                  <a:gd name="T32" fmla="*/ 239 w 510"/>
                  <a:gd name="T33" fmla="*/ 267 h 786"/>
                  <a:gd name="T34" fmla="*/ 278 w 510"/>
                  <a:gd name="T35" fmla="*/ 309 h 786"/>
                  <a:gd name="T36" fmla="*/ 326 w 510"/>
                  <a:gd name="T37" fmla="*/ 343 h 786"/>
                  <a:gd name="T38" fmla="*/ 373 w 510"/>
                  <a:gd name="T39" fmla="*/ 377 h 786"/>
                  <a:gd name="T40" fmla="*/ 415 w 510"/>
                  <a:gd name="T41" fmla="*/ 417 h 786"/>
                  <a:gd name="T42" fmla="*/ 444 w 510"/>
                  <a:gd name="T43" fmla="*/ 470 h 786"/>
                  <a:gd name="T44" fmla="*/ 452 w 510"/>
                  <a:gd name="T45" fmla="*/ 531 h 786"/>
                  <a:gd name="T46" fmla="*/ 437 w 510"/>
                  <a:gd name="T47" fmla="*/ 590 h 786"/>
                  <a:gd name="T48" fmla="*/ 423 w 510"/>
                  <a:gd name="T49" fmla="*/ 616 h 786"/>
                  <a:gd name="T50" fmla="*/ 419 w 510"/>
                  <a:gd name="T51" fmla="*/ 623 h 786"/>
                  <a:gd name="T52" fmla="*/ 372 w 510"/>
                  <a:gd name="T53" fmla="*/ 665 h 786"/>
                  <a:gd name="T54" fmla="*/ 316 w 510"/>
                  <a:gd name="T55" fmla="*/ 688 h 786"/>
                  <a:gd name="T56" fmla="*/ 254 w 510"/>
                  <a:gd name="T57" fmla="*/ 696 h 786"/>
                  <a:gd name="T58" fmla="*/ 233 w 510"/>
                  <a:gd name="T59" fmla="*/ 776 h 786"/>
                  <a:gd name="T60" fmla="*/ 214 w 510"/>
                  <a:gd name="T61" fmla="*/ 786 h 786"/>
                  <a:gd name="T62" fmla="*/ 141 w 510"/>
                  <a:gd name="T63" fmla="*/ 772 h 786"/>
                  <a:gd name="T64" fmla="*/ 123 w 510"/>
                  <a:gd name="T65" fmla="*/ 759 h 786"/>
                  <a:gd name="T66" fmla="*/ 121 w 510"/>
                  <a:gd name="T67" fmla="*/ 746 h 786"/>
                  <a:gd name="T68" fmla="*/ 121 w 510"/>
                  <a:gd name="T69" fmla="*/ 736 h 786"/>
                  <a:gd name="T70" fmla="*/ 100 w 510"/>
                  <a:gd name="T71" fmla="*/ 662 h 786"/>
                  <a:gd name="T72" fmla="*/ 36 w 510"/>
                  <a:gd name="T73" fmla="*/ 627 h 786"/>
                  <a:gd name="T74" fmla="*/ 2 w 510"/>
                  <a:gd name="T75" fmla="*/ 596 h 786"/>
                  <a:gd name="T76" fmla="*/ 0 w 510"/>
                  <a:gd name="T77" fmla="*/ 576 h 786"/>
                  <a:gd name="T78" fmla="*/ 40 w 510"/>
                  <a:gd name="T79" fmla="*/ 515 h 786"/>
                  <a:gd name="T80" fmla="*/ 62 w 510"/>
                  <a:gd name="T81" fmla="*/ 501 h 786"/>
                  <a:gd name="T82" fmla="*/ 86 w 510"/>
                  <a:gd name="T83" fmla="*/ 509 h 786"/>
                  <a:gd name="T84" fmla="*/ 137 w 510"/>
                  <a:gd name="T85" fmla="*/ 547 h 786"/>
                  <a:gd name="T86" fmla="*/ 196 w 510"/>
                  <a:gd name="T87" fmla="*/ 571 h 786"/>
                  <a:gd name="T88" fmla="*/ 239 w 510"/>
                  <a:gd name="T89" fmla="*/ 575 h 786"/>
                  <a:gd name="T90" fmla="*/ 267 w 510"/>
                  <a:gd name="T91" fmla="*/ 570 h 786"/>
                  <a:gd name="T92" fmla="*/ 292 w 510"/>
                  <a:gd name="T93" fmla="*/ 557 h 786"/>
                  <a:gd name="T94" fmla="*/ 307 w 510"/>
                  <a:gd name="T95" fmla="*/ 536 h 786"/>
                  <a:gd name="T96" fmla="*/ 304 w 510"/>
                  <a:gd name="T97" fmla="*/ 507 h 786"/>
                  <a:gd name="T98" fmla="*/ 280 w 510"/>
                  <a:gd name="T99" fmla="*/ 472 h 786"/>
                  <a:gd name="T100" fmla="*/ 245 w 510"/>
                  <a:gd name="T101" fmla="*/ 445 h 786"/>
                  <a:gd name="T102" fmla="*/ 209 w 510"/>
                  <a:gd name="T103" fmla="*/ 421 h 786"/>
                  <a:gd name="T104" fmla="*/ 171 w 510"/>
                  <a:gd name="T105" fmla="*/ 393 h 786"/>
                  <a:gd name="T106" fmla="*/ 130 w 510"/>
                  <a:gd name="T107" fmla="*/ 356 h 786"/>
                  <a:gd name="T108" fmla="*/ 99 w 510"/>
                  <a:gd name="T109" fmla="*/ 305 h 786"/>
                  <a:gd name="T110" fmla="*/ 89 w 510"/>
                  <a:gd name="T111" fmla="*/ 245 h 786"/>
                  <a:gd name="T112" fmla="*/ 103 w 510"/>
                  <a:gd name="T113" fmla="*/ 186 h 786"/>
                  <a:gd name="T114" fmla="*/ 135 w 510"/>
                  <a:gd name="T115" fmla="*/ 138 h 786"/>
                  <a:gd name="T116" fmla="*/ 177 w 510"/>
                  <a:gd name="T117" fmla="*/ 109 h 786"/>
                  <a:gd name="T118" fmla="*/ 226 w 510"/>
                  <a:gd name="T119" fmla="*/ 94 h 786"/>
                  <a:gd name="T120" fmla="*/ 277 w 510"/>
                  <a:gd name="T121" fmla="*/ 89 h 786"/>
                  <a:gd name="T122" fmla="*/ 297 w 510"/>
                  <a:gd name="T123" fmla="*/ 11 h 786"/>
                  <a:gd name="T124" fmla="*/ 317 w 510"/>
                  <a:gd name="T125" fmla="*/ 0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0" h="786">
                    <a:moveTo>
                      <a:pt x="317" y="0"/>
                    </a:moveTo>
                    <a:lnTo>
                      <a:pt x="328" y="1"/>
                    </a:lnTo>
                    <a:lnTo>
                      <a:pt x="388" y="15"/>
                    </a:lnTo>
                    <a:lnTo>
                      <a:pt x="398" y="20"/>
                    </a:lnTo>
                    <a:lnTo>
                      <a:pt x="405" y="28"/>
                    </a:lnTo>
                    <a:lnTo>
                      <a:pt x="408" y="40"/>
                    </a:lnTo>
                    <a:lnTo>
                      <a:pt x="408" y="50"/>
                    </a:lnTo>
                    <a:lnTo>
                      <a:pt x="395" y="108"/>
                    </a:lnTo>
                    <a:lnTo>
                      <a:pt x="432" y="124"/>
                    </a:lnTo>
                    <a:lnTo>
                      <a:pt x="469" y="144"/>
                    </a:lnTo>
                    <a:lnTo>
                      <a:pt x="501" y="168"/>
                    </a:lnTo>
                    <a:lnTo>
                      <a:pt x="507" y="175"/>
                    </a:lnTo>
                    <a:lnTo>
                      <a:pt x="510" y="185"/>
                    </a:lnTo>
                    <a:lnTo>
                      <a:pt x="510" y="194"/>
                    </a:lnTo>
                    <a:lnTo>
                      <a:pt x="507" y="203"/>
                    </a:lnTo>
                    <a:lnTo>
                      <a:pt x="469" y="254"/>
                    </a:lnTo>
                    <a:lnTo>
                      <a:pt x="458" y="264"/>
                    </a:lnTo>
                    <a:lnTo>
                      <a:pt x="447" y="268"/>
                    </a:lnTo>
                    <a:lnTo>
                      <a:pt x="436" y="267"/>
                    </a:lnTo>
                    <a:lnTo>
                      <a:pt x="423" y="260"/>
                    </a:lnTo>
                    <a:lnTo>
                      <a:pt x="402" y="244"/>
                    </a:lnTo>
                    <a:lnTo>
                      <a:pt x="377" y="229"/>
                    </a:lnTo>
                    <a:lnTo>
                      <a:pt x="350" y="217"/>
                    </a:lnTo>
                    <a:lnTo>
                      <a:pt x="322" y="209"/>
                    </a:lnTo>
                    <a:lnTo>
                      <a:pt x="295" y="205"/>
                    </a:lnTo>
                    <a:lnTo>
                      <a:pt x="284" y="207"/>
                    </a:lnTo>
                    <a:lnTo>
                      <a:pt x="273" y="209"/>
                    </a:lnTo>
                    <a:lnTo>
                      <a:pt x="261" y="213"/>
                    </a:lnTo>
                    <a:lnTo>
                      <a:pt x="251" y="218"/>
                    </a:lnTo>
                    <a:lnTo>
                      <a:pt x="242" y="226"/>
                    </a:lnTo>
                    <a:lnTo>
                      <a:pt x="235" y="234"/>
                    </a:lnTo>
                    <a:lnTo>
                      <a:pt x="232" y="244"/>
                    </a:lnTo>
                    <a:lnTo>
                      <a:pt x="233" y="254"/>
                    </a:lnTo>
                    <a:lnTo>
                      <a:pt x="239" y="267"/>
                    </a:lnTo>
                    <a:lnTo>
                      <a:pt x="257" y="290"/>
                    </a:lnTo>
                    <a:lnTo>
                      <a:pt x="278" y="309"/>
                    </a:lnTo>
                    <a:lnTo>
                      <a:pt x="301" y="326"/>
                    </a:lnTo>
                    <a:lnTo>
                      <a:pt x="326" y="343"/>
                    </a:lnTo>
                    <a:lnTo>
                      <a:pt x="350" y="359"/>
                    </a:lnTo>
                    <a:lnTo>
                      <a:pt x="373" y="377"/>
                    </a:lnTo>
                    <a:lnTo>
                      <a:pt x="396" y="395"/>
                    </a:lnTo>
                    <a:lnTo>
                      <a:pt x="415" y="417"/>
                    </a:lnTo>
                    <a:lnTo>
                      <a:pt x="431" y="442"/>
                    </a:lnTo>
                    <a:lnTo>
                      <a:pt x="444" y="470"/>
                    </a:lnTo>
                    <a:lnTo>
                      <a:pt x="450" y="501"/>
                    </a:lnTo>
                    <a:lnTo>
                      <a:pt x="452" y="531"/>
                    </a:lnTo>
                    <a:lnTo>
                      <a:pt x="447" y="562"/>
                    </a:lnTo>
                    <a:lnTo>
                      <a:pt x="437" y="590"/>
                    </a:lnTo>
                    <a:lnTo>
                      <a:pt x="425" y="612"/>
                    </a:lnTo>
                    <a:lnTo>
                      <a:pt x="423" y="616"/>
                    </a:lnTo>
                    <a:lnTo>
                      <a:pt x="421" y="620"/>
                    </a:lnTo>
                    <a:lnTo>
                      <a:pt x="419" y="623"/>
                    </a:lnTo>
                    <a:lnTo>
                      <a:pt x="397" y="647"/>
                    </a:lnTo>
                    <a:lnTo>
                      <a:pt x="372" y="665"/>
                    </a:lnTo>
                    <a:lnTo>
                      <a:pt x="345" y="679"/>
                    </a:lnTo>
                    <a:lnTo>
                      <a:pt x="316" y="688"/>
                    </a:lnTo>
                    <a:lnTo>
                      <a:pt x="285" y="694"/>
                    </a:lnTo>
                    <a:lnTo>
                      <a:pt x="254" y="696"/>
                    </a:lnTo>
                    <a:lnTo>
                      <a:pt x="239" y="766"/>
                    </a:lnTo>
                    <a:lnTo>
                      <a:pt x="233" y="776"/>
                    </a:lnTo>
                    <a:lnTo>
                      <a:pt x="225" y="783"/>
                    </a:lnTo>
                    <a:lnTo>
                      <a:pt x="214" y="786"/>
                    </a:lnTo>
                    <a:lnTo>
                      <a:pt x="202" y="786"/>
                    </a:lnTo>
                    <a:lnTo>
                      <a:pt x="141" y="772"/>
                    </a:lnTo>
                    <a:lnTo>
                      <a:pt x="130" y="767"/>
                    </a:lnTo>
                    <a:lnTo>
                      <a:pt x="123" y="759"/>
                    </a:lnTo>
                    <a:lnTo>
                      <a:pt x="121" y="750"/>
                    </a:lnTo>
                    <a:lnTo>
                      <a:pt x="121" y="746"/>
                    </a:lnTo>
                    <a:lnTo>
                      <a:pt x="121" y="742"/>
                    </a:lnTo>
                    <a:lnTo>
                      <a:pt x="121" y="736"/>
                    </a:lnTo>
                    <a:lnTo>
                      <a:pt x="134" y="676"/>
                    </a:lnTo>
                    <a:lnTo>
                      <a:pt x="100" y="662"/>
                    </a:lnTo>
                    <a:lnTo>
                      <a:pt x="68" y="646"/>
                    </a:lnTo>
                    <a:lnTo>
                      <a:pt x="36" y="627"/>
                    </a:lnTo>
                    <a:lnTo>
                      <a:pt x="8" y="603"/>
                    </a:lnTo>
                    <a:lnTo>
                      <a:pt x="2" y="596"/>
                    </a:lnTo>
                    <a:lnTo>
                      <a:pt x="0" y="587"/>
                    </a:lnTo>
                    <a:lnTo>
                      <a:pt x="0" y="576"/>
                    </a:lnTo>
                    <a:lnTo>
                      <a:pt x="3" y="568"/>
                    </a:lnTo>
                    <a:lnTo>
                      <a:pt x="40" y="515"/>
                    </a:lnTo>
                    <a:lnTo>
                      <a:pt x="49" y="506"/>
                    </a:lnTo>
                    <a:lnTo>
                      <a:pt x="62" y="501"/>
                    </a:lnTo>
                    <a:lnTo>
                      <a:pt x="73" y="502"/>
                    </a:lnTo>
                    <a:lnTo>
                      <a:pt x="86" y="509"/>
                    </a:lnTo>
                    <a:lnTo>
                      <a:pt x="109" y="528"/>
                    </a:lnTo>
                    <a:lnTo>
                      <a:pt x="137" y="547"/>
                    </a:lnTo>
                    <a:lnTo>
                      <a:pt x="165" y="562"/>
                    </a:lnTo>
                    <a:lnTo>
                      <a:pt x="196" y="571"/>
                    </a:lnTo>
                    <a:lnTo>
                      <a:pt x="226" y="575"/>
                    </a:lnTo>
                    <a:lnTo>
                      <a:pt x="239" y="575"/>
                    </a:lnTo>
                    <a:lnTo>
                      <a:pt x="253" y="573"/>
                    </a:lnTo>
                    <a:lnTo>
                      <a:pt x="267" y="570"/>
                    </a:lnTo>
                    <a:lnTo>
                      <a:pt x="280" y="565"/>
                    </a:lnTo>
                    <a:lnTo>
                      <a:pt x="292" y="557"/>
                    </a:lnTo>
                    <a:lnTo>
                      <a:pt x="301" y="548"/>
                    </a:lnTo>
                    <a:lnTo>
                      <a:pt x="307" y="536"/>
                    </a:lnTo>
                    <a:lnTo>
                      <a:pt x="308" y="523"/>
                    </a:lnTo>
                    <a:lnTo>
                      <a:pt x="304" y="507"/>
                    </a:lnTo>
                    <a:lnTo>
                      <a:pt x="294" y="488"/>
                    </a:lnTo>
                    <a:lnTo>
                      <a:pt x="280" y="472"/>
                    </a:lnTo>
                    <a:lnTo>
                      <a:pt x="263" y="458"/>
                    </a:lnTo>
                    <a:lnTo>
                      <a:pt x="245" y="445"/>
                    </a:lnTo>
                    <a:lnTo>
                      <a:pt x="227" y="433"/>
                    </a:lnTo>
                    <a:lnTo>
                      <a:pt x="209" y="421"/>
                    </a:lnTo>
                    <a:lnTo>
                      <a:pt x="192" y="410"/>
                    </a:lnTo>
                    <a:lnTo>
                      <a:pt x="171" y="393"/>
                    </a:lnTo>
                    <a:lnTo>
                      <a:pt x="149" y="375"/>
                    </a:lnTo>
                    <a:lnTo>
                      <a:pt x="130" y="356"/>
                    </a:lnTo>
                    <a:lnTo>
                      <a:pt x="114" y="334"/>
                    </a:lnTo>
                    <a:lnTo>
                      <a:pt x="99" y="305"/>
                    </a:lnTo>
                    <a:lnTo>
                      <a:pt x="91" y="275"/>
                    </a:lnTo>
                    <a:lnTo>
                      <a:pt x="89" y="245"/>
                    </a:lnTo>
                    <a:lnTo>
                      <a:pt x="92" y="216"/>
                    </a:lnTo>
                    <a:lnTo>
                      <a:pt x="103" y="186"/>
                    </a:lnTo>
                    <a:lnTo>
                      <a:pt x="119" y="159"/>
                    </a:lnTo>
                    <a:lnTo>
                      <a:pt x="135" y="138"/>
                    </a:lnTo>
                    <a:lnTo>
                      <a:pt x="156" y="122"/>
                    </a:lnTo>
                    <a:lnTo>
                      <a:pt x="177" y="109"/>
                    </a:lnTo>
                    <a:lnTo>
                      <a:pt x="201" y="100"/>
                    </a:lnTo>
                    <a:lnTo>
                      <a:pt x="226" y="94"/>
                    </a:lnTo>
                    <a:lnTo>
                      <a:pt x="251" y="90"/>
                    </a:lnTo>
                    <a:lnTo>
                      <a:pt x="277" y="89"/>
                    </a:lnTo>
                    <a:lnTo>
                      <a:pt x="293" y="22"/>
                    </a:lnTo>
                    <a:lnTo>
                      <a:pt x="297" y="11"/>
                    </a:lnTo>
                    <a:lnTo>
                      <a:pt x="305" y="3"/>
                    </a:lnTo>
                    <a:lnTo>
                      <a:pt x="3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grpSp>
      </p:grpSp>
    </p:spTree>
    <p:extLst>
      <p:ext uri="{BB962C8B-B14F-4D97-AF65-F5344CB8AC3E}">
        <p14:creationId xmlns:p14="http://schemas.microsoft.com/office/powerpoint/2010/main" val="3166442891"/>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ppt_x"/>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additive="base">
                                        <p:cTn id="12" dur="500" fill="hold"/>
                                        <p:tgtEl>
                                          <p:spTgt spid="72"/>
                                        </p:tgtEl>
                                        <p:attrNameLst>
                                          <p:attrName>ppt_x</p:attrName>
                                        </p:attrNameLst>
                                      </p:cBhvr>
                                      <p:tavLst>
                                        <p:tav tm="0">
                                          <p:val>
                                            <p:strVal val="#ppt_x"/>
                                          </p:val>
                                        </p:tav>
                                        <p:tav tm="100000">
                                          <p:val>
                                            <p:strVal val="#ppt_x"/>
                                          </p:val>
                                        </p:tav>
                                      </p:tavLst>
                                    </p:anim>
                                    <p:anim calcmode="lin" valueType="num">
                                      <p:cBhvr additive="base">
                                        <p:cTn id="13" dur="500" fill="hold"/>
                                        <p:tgtEl>
                                          <p:spTgt spid="7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3"/>
                                        </p:tgtEl>
                                        <p:attrNameLst>
                                          <p:attrName>style.visibility</p:attrName>
                                        </p:attrNameLst>
                                      </p:cBhvr>
                                      <p:to>
                                        <p:strVal val="visible"/>
                                      </p:to>
                                    </p:set>
                                    <p:anim calcmode="lin" valueType="num">
                                      <p:cBhvr additive="base">
                                        <p:cTn id="17" dur="500" fill="hold"/>
                                        <p:tgtEl>
                                          <p:spTgt spid="73"/>
                                        </p:tgtEl>
                                        <p:attrNameLst>
                                          <p:attrName>ppt_x</p:attrName>
                                        </p:attrNameLst>
                                      </p:cBhvr>
                                      <p:tavLst>
                                        <p:tav tm="0">
                                          <p:val>
                                            <p:strVal val="#ppt_x"/>
                                          </p:val>
                                        </p:tav>
                                        <p:tav tm="100000">
                                          <p:val>
                                            <p:strVal val="#ppt_x"/>
                                          </p:val>
                                        </p:tav>
                                      </p:tavLst>
                                    </p:anim>
                                    <p:anim calcmode="lin" valueType="num">
                                      <p:cBhvr additive="base">
                                        <p:cTn id="18" dur="500" fill="hold"/>
                                        <p:tgtEl>
                                          <p:spTgt spid="7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5"/>
                                        </p:tgtEl>
                                        <p:attrNameLst>
                                          <p:attrName>style.visibility</p:attrName>
                                        </p:attrNameLst>
                                      </p:cBhvr>
                                      <p:to>
                                        <p:strVal val="visible"/>
                                      </p:to>
                                    </p:set>
                                    <p:anim calcmode="lin" valueType="num">
                                      <p:cBhvr additive="base">
                                        <p:cTn id="22" dur="500" fill="hold"/>
                                        <p:tgtEl>
                                          <p:spTgt spid="75"/>
                                        </p:tgtEl>
                                        <p:attrNameLst>
                                          <p:attrName>ppt_x</p:attrName>
                                        </p:attrNameLst>
                                      </p:cBhvr>
                                      <p:tavLst>
                                        <p:tav tm="0">
                                          <p:val>
                                            <p:strVal val="#ppt_x"/>
                                          </p:val>
                                        </p:tav>
                                        <p:tav tm="100000">
                                          <p:val>
                                            <p:strVal val="#ppt_x"/>
                                          </p:val>
                                        </p:tav>
                                      </p:tavLst>
                                    </p:anim>
                                    <p:anim calcmode="lin" valueType="num">
                                      <p:cBhvr additive="base">
                                        <p:cTn id="23"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a:stCxn id="2" idx="5"/>
            <a:endCxn id="3" idx="1"/>
          </p:cNvCxnSpPr>
          <p:nvPr/>
        </p:nvCxnSpPr>
        <p:spPr>
          <a:xfrm>
            <a:off x="2005049" y="2856864"/>
            <a:ext cx="735329" cy="635839"/>
          </a:xfrm>
          <a:prstGeom prst="line">
            <a:avLst/>
          </a:prstGeom>
          <a:ln w="3175">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3" idx="7"/>
            <a:endCxn id="4" idx="3"/>
          </p:cNvCxnSpPr>
          <p:nvPr/>
        </p:nvCxnSpPr>
        <p:spPr>
          <a:xfrm flipV="1">
            <a:off x="3459417" y="2856864"/>
            <a:ext cx="747152" cy="635839"/>
          </a:xfrm>
          <a:prstGeom prst="line">
            <a:avLst/>
          </a:prstGeom>
          <a:ln w="3175">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4" idx="5"/>
            <a:endCxn id="5" idx="1"/>
          </p:cNvCxnSpPr>
          <p:nvPr/>
        </p:nvCxnSpPr>
        <p:spPr>
          <a:xfrm>
            <a:off x="4925610" y="2856864"/>
            <a:ext cx="735329" cy="635839"/>
          </a:xfrm>
          <a:prstGeom prst="line">
            <a:avLst/>
          </a:prstGeom>
          <a:ln w="3175">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5" idx="7"/>
            <a:endCxn id="6" idx="3"/>
          </p:cNvCxnSpPr>
          <p:nvPr/>
        </p:nvCxnSpPr>
        <p:spPr>
          <a:xfrm flipV="1">
            <a:off x="6379979" y="2856864"/>
            <a:ext cx="758975" cy="635839"/>
          </a:xfrm>
          <a:prstGeom prst="line">
            <a:avLst/>
          </a:prstGeom>
          <a:ln w="3175">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16" name="Title 1"/>
          <p:cNvSpPr txBox="1">
            <a:spLocks/>
          </p:cNvSpPr>
          <p:nvPr/>
        </p:nvSpPr>
        <p:spPr>
          <a:xfrm>
            <a:off x="728352" y="19438"/>
            <a:ext cx="7915918" cy="857250"/>
          </a:xfrm>
          <a:prstGeom prst="rect">
            <a:avLst/>
          </a:prstGeom>
        </p:spPr>
        <p:txBody>
          <a:bodyPr lIns="68579" tIns="34289" rIns="68579" bIns="34289">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zh-TW" altLang="en-US" sz="4000" dirty="0" smtClean="0">
                <a:solidFill>
                  <a:srgbClr val="AED24F"/>
                </a:solidFill>
                <a:latin typeface="+mn-lt"/>
                <a:ea typeface="儷黑 Pro"/>
                <a:cs typeface="儷黑 Pro"/>
              </a:rPr>
              <a:t>威力倍贈帶來更強的效果</a:t>
            </a:r>
            <a:endParaRPr lang="en-US" altLang="zh-TW" sz="4000" dirty="0" smtClean="0">
              <a:solidFill>
                <a:srgbClr val="AED24F"/>
              </a:solidFill>
              <a:latin typeface="+mn-lt"/>
              <a:ea typeface="儷黑 Pro"/>
              <a:cs typeface="儷黑 Pro"/>
            </a:endParaRPr>
          </a:p>
          <a:p>
            <a:pPr algn="ctr">
              <a:lnSpc>
                <a:spcPct val="110000"/>
              </a:lnSpc>
            </a:pPr>
            <a:r>
              <a:rPr lang="en-US" sz="2800" dirty="0" smtClean="0">
                <a:solidFill>
                  <a:srgbClr val="AED24F"/>
                </a:solidFill>
                <a:latin typeface="+mn-lt"/>
                <a:ea typeface="儷黑 Pro"/>
                <a:cs typeface="儷黑 Pro"/>
              </a:rPr>
              <a:t>A Forced Multiplier for </a:t>
            </a:r>
            <a:br>
              <a:rPr lang="en-US" sz="2800" dirty="0" smtClean="0">
                <a:solidFill>
                  <a:srgbClr val="AED24F"/>
                </a:solidFill>
                <a:latin typeface="+mn-lt"/>
                <a:ea typeface="儷黑 Pro"/>
                <a:cs typeface="儷黑 Pro"/>
              </a:rPr>
            </a:br>
            <a:r>
              <a:rPr lang="en-US" sz="2800" dirty="0" smtClean="0">
                <a:solidFill>
                  <a:srgbClr val="AED24F"/>
                </a:solidFill>
                <a:latin typeface="+mn-lt"/>
                <a:ea typeface="儷黑 Pro"/>
                <a:cs typeface="儷黑 Pro"/>
              </a:rPr>
              <a:t>Stronger Results</a:t>
            </a:r>
            <a:endParaRPr lang="en-US" sz="2800" dirty="0">
              <a:solidFill>
                <a:srgbClr val="AED24F"/>
              </a:solidFill>
              <a:latin typeface="+mn-lt"/>
              <a:ea typeface="儷黑 Pro"/>
              <a:cs typeface="儷黑 Pro"/>
            </a:endParaRPr>
          </a:p>
        </p:txBody>
      </p:sp>
      <p:grpSp>
        <p:nvGrpSpPr>
          <p:cNvPr id="7" name="Group 6"/>
          <p:cNvGrpSpPr/>
          <p:nvPr/>
        </p:nvGrpSpPr>
        <p:grpSpPr>
          <a:xfrm>
            <a:off x="1137090" y="1710149"/>
            <a:ext cx="2695902" cy="1446550"/>
            <a:chOff x="1516119" y="2280199"/>
            <a:chExt cx="3594535" cy="1928733"/>
          </a:xfrm>
        </p:grpSpPr>
        <p:sp>
          <p:nvSpPr>
            <p:cNvPr id="17" name="Rectangle 16"/>
            <p:cNvSpPr/>
            <p:nvPr/>
          </p:nvSpPr>
          <p:spPr>
            <a:xfrm>
              <a:off x="3009501" y="2280199"/>
              <a:ext cx="2101153" cy="1928733"/>
            </a:xfrm>
            <a:prstGeom prst="rect">
              <a:avLst/>
            </a:prstGeom>
          </p:spPr>
          <p:txBody>
            <a:bodyPr wrap="square">
              <a:spAutoFit/>
            </a:bodyPr>
            <a:lstStyle/>
            <a:p>
              <a:pPr defTabSz="685783">
                <a:spcAft>
                  <a:spcPts val="900"/>
                </a:spcAft>
                <a:buClr>
                  <a:srgbClr val="404040"/>
                </a:buClr>
                <a:buSzPct val="100000"/>
              </a:pPr>
              <a:r>
                <a:rPr lang="zh-TW" altLang="en-US" sz="1100" dirty="0" smtClean="0">
                  <a:solidFill>
                    <a:prstClr val="white"/>
                  </a:solidFill>
                  <a:ea typeface="儷黑 Pro"/>
                  <a:cs typeface="儷黑 Pro"/>
                  <a:sym typeface="Century Gothic"/>
                </a:rPr>
                <a:t>購物年金就像一部威力倍贈器在業績紅利計劃中累積你的購物年金</a:t>
              </a:r>
              <a:r>
                <a:rPr lang="en-US" sz="1100" dirty="0" smtClean="0">
                  <a:solidFill>
                    <a:prstClr val="white"/>
                  </a:solidFill>
                  <a:ea typeface="儷黑 Pro"/>
                  <a:cs typeface="儷黑 Pro"/>
                  <a:sym typeface="Century Gothic"/>
                </a:rPr>
                <a:t>The </a:t>
              </a:r>
              <a:r>
                <a:rPr lang="en-US" sz="1100" dirty="0">
                  <a:solidFill>
                    <a:prstClr val="white"/>
                  </a:solidFill>
                  <a:ea typeface="儷黑 Pro"/>
                  <a:cs typeface="儷黑 Pro"/>
                  <a:sym typeface="Century Gothic"/>
                </a:rPr>
                <a:t>Shopping Annuity acts as a </a:t>
              </a:r>
              <a:r>
                <a:rPr lang="en-US" sz="1100" dirty="0" smtClean="0">
                  <a:solidFill>
                    <a:prstClr val="white"/>
                  </a:solidFill>
                  <a:ea typeface="儷黑 Pro"/>
                  <a:cs typeface="儷黑 Pro"/>
                  <a:sym typeface="Century Gothic"/>
                </a:rPr>
                <a:t>forced </a:t>
              </a:r>
              <a:r>
                <a:rPr lang="en-US" sz="1100" dirty="0">
                  <a:solidFill>
                    <a:prstClr val="white"/>
                  </a:solidFill>
                  <a:ea typeface="儷黑 Pro"/>
                  <a:cs typeface="儷黑 Pro"/>
                  <a:sym typeface="Century Gothic"/>
                </a:rPr>
                <a:t>multiplier to accelerate a residual income generated by the </a:t>
              </a:r>
              <a:r>
                <a:rPr lang="en-US" sz="1100" dirty="0" smtClean="0">
                  <a:solidFill>
                    <a:prstClr val="white"/>
                  </a:solidFill>
                  <a:ea typeface="儷黑 Pro"/>
                  <a:cs typeface="儷黑 Pro"/>
                  <a:sym typeface="Century Gothic"/>
                </a:rPr>
                <a:t>MPCP.</a:t>
              </a:r>
              <a:endParaRPr lang="en-US" sz="1100" dirty="0">
                <a:solidFill>
                  <a:prstClr val="white"/>
                </a:solidFill>
                <a:ea typeface="儷黑 Pro"/>
                <a:cs typeface="儷黑 Pro"/>
                <a:sym typeface="Century Gothic"/>
              </a:endParaRPr>
            </a:p>
          </p:txBody>
        </p:sp>
        <p:grpSp>
          <p:nvGrpSpPr>
            <p:cNvPr id="57" name="Group 56"/>
            <p:cNvGrpSpPr/>
            <p:nvPr/>
          </p:nvGrpSpPr>
          <p:grpSpPr>
            <a:xfrm>
              <a:off x="1516119" y="2624959"/>
              <a:ext cx="1355834" cy="1387366"/>
              <a:chOff x="1516119" y="2624959"/>
              <a:chExt cx="1355834" cy="1387366"/>
            </a:xfrm>
          </p:grpSpPr>
          <p:sp>
            <p:nvSpPr>
              <p:cNvPr id="2" name="Oval 1"/>
              <p:cNvSpPr/>
              <p:nvPr/>
            </p:nvSpPr>
            <p:spPr>
              <a:xfrm>
                <a:off x="1516119" y="2624959"/>
                <a:ext cx="1355834" cy="13873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儷黑 Pro"/>
                  <a:cs typeface="儷黑 Pro"/>
                </a:endParaRPr>
              </a:p>
            </p:txBody>
          </p:sp>
          <p:grpSp>
            <p:nvGrpSpPr>
              <p:cNvPr id="8" name="Group 4"/>
              <p:cNvGrpSpPr>
                <a:grpSpLocks noChangeAspect="1"/>
              </p:cNvGrpSpPr>
              <p:nvPr/>
            </p:nvGrpSpPr>
            <p:grpSpPr bwMode="auto">
              <a:xfrm>
                <a:off x="1938689" y="2953927"/>
                <a:ext cx="510694" cy="729430"/>
                <a:chOff x="287" y="1326"/>
                <a:chExt cx="551" cy="787"/>
              </a:xfrm>
              <a:solidFill>
                <a:schemeClr val="accent6">
                  <a:lumMod val="50000"/>
                </a:schemeClr>
              </a:solidFill>
            </p:grpSpPr>
            <p:sp>
              <p:nvSpPr>
                <p:cNvPr id="14" name="Freeform 6"/>
                <p:cNvSpPr>
                  <a:spLocks/>
                </p:cNvSpPr>
                <p:nvPr/>
              </p:nvSpPr>
              <p:spPr bwMode="auto">
                <a:xfrm>
                  <a:off x="377" y="1991"/>
                  <a:ext cx="8" cy="17"/>
                </a:xfrm>
                <a:custGeom>
                  <a:avLst/>
                  <a:gdLst>
                    <a:gd name="T0" fmla="*/ 39 w 39"/>
                    <a:gd name="T1" fmla="*/ 0 h 85"/>
                    <a:gd name="T2" fmla="*/ 39 w 39"/>
                    <a:gd name="T3" fmla="*/ 85 h 85"/>
                    <a:gd name="T4" fmla="*/ 21 w 39"/>
                    <a:gd name="T5" fmla="*/ 75 h 85"/>
                    <a:gd name="T6" fmla="*/ 9 w 39"/>
                    <a:gd name="T7" fmla="*/ 66 h 85"/>
                    <a:gd name="T8" fmla="*/ 2 w 39"/>
                    <a:gd name="T9" fmla="*/ 54 h 85"/>
                    <a:gd name="T10" fmla="*/ 0 w 39"/>
                    <a:gd name="T11" fmla="*/ 39 h 85"/>
                    <a:gd name="T12" fmla="*/ 3 w 39"/>
                    <a:gd name="T13" fmla="*/ 24 h 85"/>
                    <a:gd name="T14" fmla="*/ 12 w 39"/>
                    <a:gd name="T15" fmla="*/ 14 h 85"/>
                    <a:gd name="T16" fmla="*/ 24 w 39"/>
                    <a:gd name="T17" fmla="*/ 5 h 85"/>
                    <a:gd name="T18" fmla="*/ 39 w 39"/>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5">
                      <a:moveTo>
                        <a:pt x="39" y="0"/>
                      </a:moveTo>
                      <a:lnTo>
                        <a:pt x="39" y="85"/>
                      </a:lnTo>
                      <a:lnTo>
                        <a:pt x="21" y="75"/>
                      </a:lnTo>
                      <a:lnTo>
                        <a:pt x="9" y="66"/>
                      </a:lnTo>
                      <a:lnTo>
                        <a:pt x="2" y="54"/>
                      </a:lnTo>
                      <a:lnTo>
                        <a:pt x="0" y="39"/>
                      </a:lnTo>
                      <a:lnTo>
                        <a:pt x="3" y="24"/>
                      </a:lnTo>
                      <a:lnTo>
                        <a:pt x="12" y="14"/>
                      </a:lnTo>
                      <a:lnTo>
                        <a:pt x="24" y="5"/>
                      </a:lnTo>
                      <a:lnTo>
                        <a:pt x="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18" name="Freeform 7"/>
                <p:cNvSpPr>
                  <a:spLocks/>
                </p:cNvSpPr>
                <p:nvPr/>
              </p:nvSpPr>
              <p:spPr bwMode="auto">
                <a:xfrm>
                  <a:off x="398" y="2032"/>
                  <a:ext cx="8" cy="18"/>
                </a:xfrm>
                <a:custGeom>
                  <a:avLst/>
                  <a:gdLst>
                    <a:gd name="T0" fmla="*/ 0 w 44"/>
                    <a:gd name="T1" fmla="*/ 0 h 88"/>
                    <a:gd name="T2" fmla="*/ 19 w 44"/>
                    <a:gd name="T3" fmla="*/ 10 h 88"/>
                    <a:gd name="T4" fmla="*/ 33 w 44"/>
                    <a:gd name="T5" fmla="*/ 19 h 88"/>
                    <a:gd name="T6" fmla="*/ 41 w 44"/>
                    <a:gd name="T7" fmla="*/ 31 h 88"/>
                    <a:gd name="T8" fmla="*/ 44 w 44"/>
                    <a:gd name="T9" fmla="*/ 46 h 88"/>
                    <a:gd name="T10" fmla="*/ 44 w 44"/>
                    <a:gd name="T11" fmla="*/ 51 h 88"/>
                    <a:gd name="T12" fmla="*/ 42 w 44"/>
                    <a:gd name="T13" fmla="*/ 58 h 88"/>
                    <a:gd name="T14" fmla="*/ 39 w 44"/>
                    <a:gd name="T15" fmla="*/ 67 h 88"/>
                    <a:gd name="T16" fmla="*/ 30 w 44"/>
                    <a:gd name="T17" fmla="*/ 75 h 88"/>
                    <a:gd name="T18" fmla="*/ 18 w 44"/>
                    <a:gd name="T19" fmla="*/ 82 h 88"/>
                    <a:gd name="T20" fmla="*/ 0 w 44"/>
                    <a:gd name="T21" fmla="*/ 88 h 88"/>
                    <a:gd name="T22" fmla="*/ 0 w 44"/>
                    <a:gd name="T2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88">
                      <a:moveTo>
                        <a:pt x="0" y="0"/>
                      </a:moveTo>
                      <a:lnTo>
                        <a:pt x="19" y="10"/>
                      </a:lnTo>
                      <a:lnTo>
                        <a:pt x="33" y="19"/>
                      </a:lnTo>
                      <a:lnTo>
                        <a:pt x="41" y="31"/>
                      </a:lnTo>
                      <a:lnTo>
                        <a:pt x="44" y="46"/>
                      </a:lnTo>
                      <a:lnTo>
                        <a:pt x="44" y="51"/>
                      </a:lnTo>
                      <a:lnTo>
                        <a:pt x="42" y="58"/>
                      </a:lnTo>
                      <a:lnTo>
                        <a:pt x="39" y="67"/>
                      </a:lnTo>
                      <a:lnTo>
                        <a:pt x="30" y="75"/>
                      </a:lnTo>
                      <a:lnTo>
                        <a:pt x="18" y="82"/>
                      </a:lnTo>
                      <a:lnTo>
                        <a:pt x="0" y="8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23" name="Freeform 8"/>
                <p:cNvSpPr>
                  <a:spLocks noEditPoints="1"/>
                </p:cNvSpPr>
                <p:nvPr/>
              </p:nvSpPr>
              <p:spPr bwMode="auto">
                <a:xfrm>
                  <a:off x="287" y="1326"/>
                  <a:ext cx="203" cy="787"/>
                </a:xfrm>
                <a:custGeom>
                  <a:avLst/>
                  <a:gdLst>
                    <a:gd name="T0" fmla="*/ 490 w 1015"/>
                    <a:gd name="T1" fmla="*/ 3235 h 3933"/>
                    <a:gd name="T2" fmla="*/ 436 w 1015"/>
                    <a:gd name="T3" fmla="*/ 3250 h 3933"/>
                    <a:gd name="T4" fmla="*/ 393 w 1015"/>
                    <a:gd name="T5" fmla="*/ 3274 h 3933"/>
                    <a:gd name="T6" fmla="*/ 362 w 1015"/>
                    <a:gd name="T7" fmla="*/ 3313 h 3933"/>
                    <a:gd name="T8" fmla="*/ 351 w 1015"/>
                    <a:gd name="T9" fmla="*/ 3360 h 3933"/>
                    <a:gd name="T10" fmla="*/ 359 w 1015"/>
                    <a:gd name="T11" fmla="*/ 3405 h 3933"/>
                    <a:gd name="T12" fmla="*/ 380 w 1015"/>
                    <a:gd name="T13" fmla="*/ 3441 h 3933"/>
                    <a:gd name="T14" fmla="*/ 431 w 1015"/>
                    <a:gd name="T15" fmla="*/ 3480 h 3933"/>
                    <a:gd name="T16" fmla="*/ 490 w 1015"/>
                    <a:gd name="T17" fmla="*/ 3505 h 3933"/>
                    <a:gd name="T18" fmla="*/ 460 w 1015"/>
                    <a:gd name="T19" fmla="*/ 3616 h 3933"/>
                    <a:gd name="T20" fmla="*/ 393 w 1015"/>
                    <a:gd name="T21" fmla="*/ 3599 h 3933"/>
                    <a:gd name="T22" fmla="*/ 348 w 1015"/>
                    <a:gd name="T23" fmla="*/ 3580 h 3933"/>
                    <a:gd name="T24" fmla="*/ 353 w 1015"/>
                    <a:gd name="T25" fmla="*/ 3674 h 3933"/>
                    <a:gd name="T26" fmla="*/ 414 w 1015"/>
                    <a:gd name="T27" fmla="*/ 3694 h 3933"/>
                    <a:gd name="T28" fmla="*/ 489 w 1015"/>
                    <a:gd name="T29" fmla="*/ 3702 h 3933"/>
                    <a:gd name="T30" fmla="*/ 552 w 1015"/>
                    <a:gd name="T31" fmla="*/ 3776 h 3933"/>
                    <a:gd name="T32" fmla="*/ 585 w 1015"/>
                    <a:gd name="T33" fmla="*/ 3694 h 3933"/>
                    <a:gd name="T34" fmla="*/ 637 w 1015"/>
                    <a:gd name="T35" fmla="*/ 3673 h 3933"/>
                    <a:gd name="T36" fmla="*/ 674 w 1015"/>
                    <a:gd name="T37" fmla="*/ 3639 h 3933"/>
                    <a:gd name="T38" fmla="*/ 693 w 1015"/>
                    <a:gd name="T39" fmla="*/ 3595 h 3933"/>
                    <a:gd name="T40" fmla="*/ 693 w 1015"/>
                    <a:gd name="T41" fmla="*/ 3541 h 3933"/>
                    <a:gd name="T42" fmla="*/ 669 w 1015"/>
                    <a:gd name="T43" fmla="*/ 3494 h 3933"/>
                    <a:gd name="T44" fmla="*/ 632 w 1015"/>
                    <a:gd name="T45" fmla="*/ 3465 h 3933"/>
                    <a:gd name="T46" fmla="*/ 575 w 1015"/>
                    <a:gd name="T47" fmla="*/ 3439 h 3933"/>
                    <a:gd name="T48" fmla="*/ 554 w 1015"/>
                    <a:gd name="T49" fmla="*/ 3319 h 3933"/>
                    <a:gd name="T50" fmla="*/ 651 w 1015"/>
                    <a:gd name="T51" fmla="*/ 3343 h 3933"/>
                    <a:gd name="T52" fmla="*/ 691 w 1015"/>
                    <a:gd name="T53" fmla="*/ 3267 h 3933"/>
                    <a:gd name="T54" fmla="*/ 641 w 1015"/>
                    <a:gd name="T55" fmla="*/ 3250 h 3933"/>
                    <a:gd name="T56" fmla="*/ 554 w 1015"/>
                    <a:gd name="T57" fmla="*/ 3235 h 3933"/>
                    <a:gd name="T58" fmla="*/ 492 w 1015"/>
                    <a:gd name="T59" fmla="*/ 3176 h 3933"/>
                    <a:gd name="T60" fmla="*/ 1015 w 1015"/>
                    <a:gd name="T61" fmla="*/ 418 h 3933"/>
                    <a:gd name="T62" fmla="*/ 661 w 1015"/>
                    <a:gd name="T63" fmla="*/ 249 h 3933"/>
                    <a:gd name="T64" fmla="*/ 360 w 1015"/>
                    <a:gd name="T65" fmla="*/ 1985 h 3933"/>
                    <a:gd name="T66" fmla="*/ 350 w 1015"/>
                    <a:gd name="T67" fmla="*/ 2924 h 3933"/>
                    <a:gd name="T68" fmla="*/ 487 w 1015"/>
                    <a:gd name="T69" fmla="*/ 3034 h 3933"/>
                    <a:gd name="T70" fmla="*/ 579 w 1015"/>
                    <a:gd name="T71" fmla="*/ 3036 h 3933"/>
                    <a:gd name="T72" fmla="*/ 685 w 1015"/>
                    <a:gd name="T73" fmla="*/ 3063 h 3933"/>
                    <a:gd name="T74" fmla="*/ 779 w 1015"/>
                    <a:gd name="T75" fmla="*/ 3112 h 3933"/>
                    <a:gd name="T76" fmla="*/ 859 w 1015"/>
                    <a:gd name="T77" fmla="*/ 3183 h 3933"/>
                    <a:gd name="T78" fmla="*/ 919 w 1015"/>
                    <a:gd name="T79" fmla="*/ 3271 h 3933"/>
                    <a:gd name="T80" fmla="*/ 958 w 1015"/>
                    <a:gd name="T81" fmla="*/ 3372 h 3933"/>
                    <a:gd name="T82" fmla="*/ 972 w 1015"/>
                    <a:gd name="T83" fmla="*/ 3482 h 3933"/>
                    <a:gd name="T84" fmla="*/ 958 w 1015"/>
                    <a:gd name="T85" fmla="*/ 3593 h 3933"/>
                    <a:gd name="T86" fmla="*/ 919 w 1015"/>
                    <a:gd name="T87" fmla="*/ 3695 h 3933"/>
                    <a:gd name="T88" fmla="*/ 859 w 1015"/>
                    <a:gd name="T89" fmla="*/ 3782 h 3933"/>
                    <a:gd name="T90" fmla="*/ 779 w 1015"/>
                    <a:gd name="T91" fmla="*/ 3852 h 3933"/>
                    <a:gd name="T92" fmla="*/ 685 w 1015"/>
                    <a:gd name="T93" fmla="*/ 3903 h 3933"/>
                    <a:gd name="T94" fmla="*/ 579 w 1015"/>
                    <a:gd name="T95" fmla="*/ 3929 h 3933"/>
                    <a:gd name="T96" fmla="*/ 465 w 1015"/>
                    <a:gd name="T97" fmla="*/ 3929 h 3933"/>
                    <a:gd name="T98" fmla="*/ 359 w 1015"/>
                    <a:gd name="T99" fmla="*/ 3903 h 3933"/>
                    <a:gd name="T100" fmla="*/ 265 w 1015"/>
                    <a:gd name="T101" fmla="*/ 3852 h 3933"/>
                    <a:gd name="T102" fmla="*/ 185 w 1015"/>
                    <a:gd name="T103" fmla="*/ 3782 h 3933"/>
                    <a:gd name="T104" fmla="*/ 124 w 1015"/>
                    <a:gd name="T105" fmla="*/ 3695 h 3933"/>
                    <a:gd name="T106" fmla="*/ 86 w 1015"/>
                    <a:gd name="T107" fmla="*/ 3593 h 3933"/>
                    <a:gd name="T108" fmla="*/ 71 w 1015"/>
                    <a:gd name="T109" fmla="*/ 3482 h 3933"/>
                    <a:gd name="T110" fmla="*/ 86 w 1015"/>
                    <a:gd name="T111" fmla="*/ 3370 h 3933"/>
                    <a:gd name="T112" fmla="*/ 126 w 1015"/>
                    <a:gd name="T113" fmla="*/ 3268 h 3933"/>
                    <a:gd name="T114" fmla="*/ 188 w 1015"/>
                    <a:gd name="T115" fmla="*/ 3180 h 3933"/>
                    <a:gd name="T116" fmla="*/ 269 w 1015"/>
                    <a:gd name="T117" fmla="*/ 3110 h 3933"/>
                    <a:gd name="T118" fmla="*/ 164 w 1015"/>
                    <a:gd name="T119" fmla="*/ 2911 h 3933"/>
                    <a:gd name="T120" fmla="*/ 0 w 1015"/>
                    <a:gd name="T121" fmla="*/ 1913 h 3933"/>
                    <a:gd name="T122" fmla="*/ 530 w 1015"/>
                    <a:gd name="T123" fmla="*/ 253 h 3933"/>
                    <a:gd name="T124" fmla="*/ 181 w 1015"/>
                    <a:gd name="T125" fmla="*/ 418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5" h="3933">
                      <a:moveTo>
                        <a:pt x="492" y="3176"/>
                      </a:moveTo>
                      <a:lnTo>
                        <a:pt x="490" y="3235"/>
                      </a:lnTo>
                      <a:lnTo>
                        <a:pt x="461" y="3242"/>
                      </a:lnTo>
                      <a:lnTo>
                        <a:pt x="436" y="3250"/>
                      </a:lnTo>
                      <a:lnTo>
                        <a:pt x="413" y="3261"/>
                      </a:lnTo>
                      <a:lnTo>
                        <a:pt x="393" y="3274"/>
                      </a:lnTo>
                      <a:lnTo>
                        <a:pt x="374" y="3292"/>
                      </a:lnTo>
                      <a:lnTo>
                        <a:pt x="362" y="3313"/>
                      </a:lnTo>
                      <a:lnTo>
                        <a:pt x="354" y="3335"/>
                      </a:lnTo>
                      <a:lnTo>
                        <a:pt x="351" y="3360"/>
                      </a:lnTo>
                      <a:lnTo>
                        <a:pt x="354" y="3383"/>
                      </a:lnTo>
                      <a:lnTo>
                        <a:pt x="359" y="3405"/>
                      </a:lnTo>
                      <a:lnTo>
                        <a:pt x="367" y="3424"/>
                      </a:lnTo>
                      <a:lnTo>
                        <a:pt x="380" y="3441"/>
                      </a:lnTo>
                      <a:lnTo>
                        <a:pt x="402" y="3462"/>
                      </a:lnTo>
                      <a:lnTo>
                        <a:pt x="431" y="3480"/>
                      </a:lnTo>
                      <a:lnTo>
                        <a:pt x="466" y="3495"/>
                      </a:lnTo>
                      <a:lnTo>
                        <a:pt x="490" y="3505"/>
                      </a:lnTo>
                      <a:lnTo>
                        <a:pt x="489" y="3620"/>
                      </a:lnTo>
                      <a:lnTo>
                        <a:pt x="460" y="3616"/>
                      </a:lnTo>
                      <a:lnTo>
                        <a:pt x="429" y="3610"/>
                      </a:lnTo>
                      <a:lnTo>
                        <a:pt x="393" y="3599"/>
                      </a:lnTo>
                      <a:lnTo>
                        <a:pt x="361" y="3586"/>
                      </a:lnTo>
                      <a:lnTo>
                        <a:pt x="348" y="3580"/>
                      </a:lnTo>
                      <a:lnTo>
                        <a:pt x="348" y="3673"/>
                      </a:lnTo>
                      <a:lnTo>
                        <a:pt x="353" y="3674"/>
                      </a:lnTo>
                      <a:lnTo>
                        <a:pt x="382" y="3685"/>
                      </a:lnTo>
                      <a:lnTo>
                        <a:pt x="414" y="3694"/>
                      </a:lnTo>
                      <a:lnTo>
                        <a:pt x="451" y="3700"/>
                      </a:lnTo>
                      <a:lnTo>
                        <a:pt x="489" y="3702"/>
                      </a:lnTo>
                      <a:lnTo>
                        <a:pt x="489" y="3776"/>
                      </a:lnTo>
                      <a:lnTo>
                        <a:pt x="552" y="3776"/>
                      </a:lnTo>
                      <a:lnTo>
                        <a:pt x="553" y="3700"/>
                      </a:lnTo>
                      <a:lnTo>
                        <a:pt x="585" y="3694"/>
                      </a:lnTo>
                      <a:lnTo>
                        <a:pt x="612" y="3685"/>
                      </a:lnTo>
                      <a:lnTo>
                        <a:pt x="637" y="3673"/>
                      </a:lnTo>
                      <a:lnTo>
                        <a:pt x="656" y="3659"/>
                      </a:lnTo>
                      <a:lnTo>
                        <a:pt x="674" y="3639"/>
                      </a:lnTo>
                      <a:lnTo>
                        <a:pt x="686" y="3619"/>
                      </a:lnTo>
                      <a:lnTo>
                        <a:pt x="693" y="3595"/>
                      </a:lnTo>
                      <a:lnTo>
                        <a:pt x="696" y="3569"/>
                      </a:lnTo>
                      <a:lnTo>
                        <a:pt x="693" y="3541"/>
                      </a:lnTo>
                      <a:lnTo>
                        <a:pt x="684" y="3516"/>
                      </a:lnTo>
                      <a:lnTo>
                        <a:pt x="669" y="3494"/>
                      </a:lnTo>
                      <a:lnTo>
                        <a:pt x="653" y="3480"/>
                      </a:lnTo>
                      <a:lnTo>
                        <a:pt x="632" y="3465"/>
                      </a:lnTo>
                      <a:lnTo>
                        <a:pt x="606" y="3452"/>
                      </a:lnTo>
                      <a:lnTo>
                        <a:pt x="575" y="3439"/>
                      </a:lnTo>
                      <a:lnTo>
                        <a:pt x="553" y="3430"/>
                      </a:lnTo>
                      <a:lnTo>
                        <a:pt x="554" y="3319"/>
                      </a:lnTo>
                      <a:lnTo>
                        <a:pt x="603" y="3327"/>
                      </a:lnTo>
                      <a:lnTo>
                        <a:pt x="651" y="3343"/>
                      </a:lnTo>
                      <a:lnTo>
                        <a:pt x="658" y="3347"/>
                      </a:lnTo>
                      <a:lnTo>
                        <a:pt x="691" y="3267"/>
                      </a:lnTo>
                      <a:lnTo>
                        <a:pt x="682" y="3264"/>
                      </a:lnTo>
                      <a:lnTo>
                        <a:pt x="641" y="3250"/>
                      </a:lnTo>
                      <a:lnTo>
                        <a:pt x="599" y="3240"/>
                      </a:lnTo>
                      <a:lnTo>
                        <a:pt x="554" y="3235"/>
                      </a:lnTo>
                      <a:lnTo>
                        <a:pt x="554" y="3177"/>
                      </a:lnTo>
                      <a:lnTo>
                        <a:pt x="492" y="3176"/>
                      </a:lnTo>
                      <a:close/>
                      <a:moveTo>
                        <a:pt x="598" y="0"/>
                      </a:moveTo>
                      <a:lnTo>
                        <a:pt x="1015" y="418"/>
                      </a:lnTo>
                      <a:lnTo>
                        <a:pt x="923" y="510"/>
                      </a:lnTo>
                      <a:lnTo>
                        <a:pt x="661" y="249"/>
                      </a:lnTo>
                      <a:lnTo>
                        <a:pt x="662" y="1934"/>
                      </a:lnTo>
                      <a:lnTo>
                        <a:pt x="360" y="1985"/>
                      </a:lnTo>
                      <a:lnTo>
                        <a:pt x="987" y="2381"/>
                      </a:lnTo>
                      <a:lnTo>
                        <a:pt x="350" y="2924"/>
                      </a:lnTo>
                      <a:lnTo>
                        <a:pt x="452" y="3038"/>
                      </a:lnTo>
                      <a:lnTo>
                        <a:pt x="487" y="3034"/>
                      </a:lnTo>
                      <a:lnTo>
                        <a:pt x="522" y="3032"/>
                      </a:lnTo>
                      <a:lnTo>
                        <a:pt x="579" y="3036"/>
                      </a:lnTo>
                      <a:lnTo>
                        <a:pt x="633" y="3046"/>
                      </a:lnTo>
                      <a:lnTo>
                        <a:pt x="685" y="3063"/>
                      </a:lnTo>
                      <a:lnTo>
                        <a:pt x="733" y="3084"/>
                      </a:lnTo>
                      <a:lnTo>
                        <a:pt x="779" y="3112"/>
                      </a:lnTo>
                      <a:lnTo>
                        <a:pt x="821" y="3146"/>
                      </a:lnTo>
                      <a:lnTo>
                        <a:pt x="859" y="3183"/>
                      </a:lnTo>
                      <a:lnTo>
                        <a:pt x="891" y="3225"/>
                      </a:lnTo>
                      <a:lnTo>
                        <a:pt x="919" y="3271"/>
                      </a:lnTo>
                      <a:lnTo>
                        <a:pt x="942" y="3320"/>
                      </a:lnTo>
                      <a:lnTo>
                        <a:pt x="958" y="3372"/>
                      </a:lnTo>
                      <a:lnTo>
                        <a:pt x="969" y="3426"/>
                      </a:lnTo>
                      <a:lnTo>
                        <a:pt x="972" y="3482"/>
                      </a:lnTo>
                      <a:lnTo>
                        <a:pt x="969" y="3539"/>
                      </a:lnTo>
                      <a:lnTo>
                        <a:pt x="958" y="3593"/>
                      </a:lnTo>
                      <a:lnTo>
                        <a:pt x="942" y="3645"/>
                      </a:lnTo>
                      <a:lnTo>
                        <a:pt x="919" y="3695"/>
                      </a:lnTo>
                      <a:lnTo>
                        <a:pt x="891" y="3740"/>
                      </a:lnTo>
                      <a:lnTo>
                        <a:pt x="859" y="3782"/>
                      </a:lnTo>
                      <a:lnTo>
                        <a:pt x="821" y="3819"/>
                      </a:lnTo>
                      <a:lnTo>
                        <a:pt x="779" y="3852"/>
                      </a:lnTo>
                      <a:lnTo>
                        <a:pt x="733" y="3880"/>
                      </a:lnTo>
                      <a:lnTo>
                        <a:pt x="685" y="3903"/>
                      </a:lnTo>
                      <a:lnTo>
                        <a:pt x="633" y="3920"/>
                      </a:lnTo>
                      <a:lnTo>
                        <a:pt x="579" y="3929"/>
                      </a:lnTo>
                      <a:lnTo>
                        <a:pt x="522" y="3933"/>
                      </a:lnTo>
                      <a:lnTo>
                        <a:pt x="465" y="3929"/>
                      </a:lnTo>
                      <a:lnTo>
                        <a:pt x="411" y="3920"/>
                      </a:lnTo>
                      <a:lnTo>
                        <a:pt x="359" y="3903"/>
                      </a:lnTo>
                      <a:lnTo>
                        <a:pt x="310" y="3880"/>
                      </a:lnTo>
                      <a:lnTo>
                        <a:pt x="265" y="3852"/>
                      </a:lnTo>
                      <a:lnTo>
                        <a:pt x="223" y="3819"/>
                      </a:lnTo>
                      <a:lnTo>
                        <a:pt x="185" y="3782"/>
                      </a:lnTo>
                      <a:lnTo>
                        <a:pt x="152" y="3740"/>
                      </a:lnTo>
                      <a:lnTo>
                        <a:pt x="124" y="3695"/>
                      </a:lnTo>
                      <a:lnTo>
                        <a:pt x="103" y="3645"/>
                      </a:lnTo>
                      <a:lnTo>
                        <a:pt x="86" y="3593"/>
                      </a:lnTo>
                      <a:lnTo>
                        <a:pt x="75" y="3539"/>
                      </a:lnTo>
                      <a:lnTo>
                        <a:pt x="71" y="3482"/>
                      </a:lnTo>
                      <a:lnTo>
                        <a:pt x="75" y="3425"/>
                      </a:lnTo>
                      <a:lnTo>
                        <a:pt x="86" y="3370"/>
                      </a:lnTo>
                      <a:lnTo>
                        <a:pt x="103" y="3318"/>
                      </a:lnTo>
                      <a:lnTo>
                        <a:pt x="126" y="3268"/>
                      </a:lnTo>
                      <a:lnTo>
                        <a:pt x="155" y="3222"/>
                      </a:lnTo>
                      <a:lnTo>
                        <a:pt x="188" y="3180"/>
                      </a:lnTo>
                      <a:lnTo>
                        <a:pt x="227" y="3142"/>
                      </a:lnTo>
                      <a:lnTo>
                        <a:pt x="269" y="3110"/>
                      </a:lnTo>
                      <a:lnTo>
                        <a:pt x="316" y="3082"/>
                      </a:lnTo>
                      <a:lnTo>
                        <a:pt x="164" y="2911"/>
                      </a:lnTo>
                      <a:lnTo>
                        <a:pt x="767" y="2396"/>
                      </a:lnTo>
                      <a:lnTo>
                        <a:pt x="0" y="1913"/>
                      </a:lnTo>
                      <a:lnTo>
                        <a:pt x="531" y="1824"/>
                      </a:lnTo>
                      <a:lnTo>
                        <a:pt x="530" y="253"/>
                      </a:lnTo>
                      <a:lnTo>
                        <a:pt x="273" y="510"/>
                      </a:lnTo>
                      <a:lnTo>
                        <a:pt x="181" y="418"/>
                      </a:lnTo>
                      <a:lnTo>
                        <a:pt x="5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24" name="Freeform 9"/>
                <p:cNvSpPr>
                  <a:spLocks noEditPoints="1"/>
                </p:cNvSpPr>
                <p:nvPr/>
              </p:nvSpPr>
              <p:spPr bwMode="auto">
                <a:xfrm>
                  <a:off x="459" y="1436"/>
                  <a:ext cx="379" cy="676"/>
                </a:xfrm>
                <a:custGeom>
                  <a:avLst/>
                  <a:gdLst>
                    <a:gd name="T0" fmla="*/ 1566 w 1891"/>
                    <a:gd name="T1" fmla="*/ 1441 h 3378"/>
                    <a:gd name="T2" fmla="*/ 1593 w 1891"/>
                    <a:gd name="T3" fmla="*/ 1284 h 3378"/>
                    <a:gd name="T4" fmla="*/ 1577 w 1891"/>
                    <a:gd name="T5" fmla="*/ 1152 h 3378"/>
                    <a:gd name="T6" fmla="*/ 1156 w 1891"/>
                    <a:gd name="T7" fmla="*/ 592 h 3378"/>
                    <a:gd name="T8" fmla="*/ 1157 w 1891"/>
                    <a:gd name="T9" fmla="*/ 1332 h 3378"/>
                    <a:gd name="T10" fmla="*/ 1156 w 1891"/>
                    <a:gd name="T11" fmla="*/ 592 h 3378"/>
                    <a:gd name="T12" fmla="*/ 196 w 1891"/>
                    <a:gd name="T13" fmla="*/ 8 h 3378"/>
                    <a:gd name="T14" fmla="*/ 265 w 1891"/>
                    <a:gd name="T15" fmla="*/ 58 h 3378"/>
                    <a:gd name="T16" fmla="*/ 310 w 1891"/>
                    <a:gd name="T17" fmla="*/ 138 h 3378"/>
                    <a:gd name="T18" fmla="*/ 376 w 1891"/>
                    <a:gd name="T19" fmla="*/ 247 h 3378"/>
                    <a:gd name="T20" fmla="*/ 465 w 1891"/>
                    <a:gd name="T21" fmla="*/ 365 h 3378"/>
                    <a:gd name="T22" fmla="*/ 570 w 1891"/>
                    <a:gd name="T23" fmla="*/ 475 h 3378"/>
                    <a:gd name="T24" fmla="*/ 688 w 1891"/>
                    <a:gd name="T25" fmla="*/ 555 h 3378"/>
                    <a:gd name="T26" fmla="*/ 800 w 1891"/>
                    <a:gd name="T27" fmla="*/ 581 h 3378"/>
                    <a:gd name="T28" fmla="*/ 904 w 1891"/>
                    <a:gd name="T29" fmla="*/ 550 h 3378"/>
                    <a:gd name="T30" fmla="*/ 975 w 1891"/>
                    <a:gd name="T31" fmla="*/ 514 h 3378"/>
                    <a:gd name="T32" fmla="*/ 1066 w 1891"/>
                    <a:gd name="T33" fmla="*/ 482 h 3378"/>
                    <a:gd name="T34" fmla="*/ 1299 w 1891"/>
                    <a:gd name="T35" fmla="*/ 498 h 3378"/>
                    <a:gd name="T36" fmla="*/ 1395 w 1891"/>
                    <a:gd name="T37" fmla="*/ 545 h 3378"/>
                    <a:gd name="T38" fmla="*/ 1445 w 1891"/>
                    <a:gd name="T39" fmla="*/ 575 h 3378"/>
                    <a:gd name="T40" fmla="*/ 1522 w 1891"/>
                    <a:gd name="T41" fmla="*/ 627 h 3378"/>
                    <a:gd name="T42" fmla="*/ 1608 w 1891"/>
                    <a:gd name="T43" fmla="*/ 695 h 3378"/>
                    <a:gd name="T44" fmla="*/ 1695 w 1891"/>
                    <a:gd name="T45" fmla="*/ 780 h 3378"/>
                    <a:gd name="T46" fmla="*/ 1775 w 1891"/>
                    <a:gd name="T47" fmla="*/ 881 h 3378"/>
                    <a:gd name="T48" fmla="*/ 1839 w 1891"/>
                    <a:gd name="T49" fmla="*/ 1003 h 3378"/>
                    <a:gd name="T50" fmla="*/ 1880 w 1891"/>
                    <a:gd name="T51" fmla="*/ 1145 h 3378"/>
                    <a:gd name="T52" fmla="*/ 1889 w 1891"/>
                    <a:gd name="T53" fmla="*/ 1309 h 3378"/>
                    <a:gd name="T54" fmla="*/ 1858 w 1891"/>
                    <a:gd name="T55" fmla="*/ 1494 h 3378"/>
                    <a:gd name="T56" fmla="*/ 1779 w 1891"/>
                    <a:gd name="T57" fmla="*/ 1703 h 3378"/>
                    <a:gd name="T58" fmla="*/ 1707 w 1891"/>
                    <a:gd name="T59" fmla="*/ 1821 h 3378"/>
                    <a:gd name="T60" fmla="*/ 1637 w 1891"/>
                    <a:gd name="T61" fmla="*/ 1855 h 3378"/>
                    <a:gd name="T62" fmla="*/ 1563 w 1891"/>
                    <a:gd name="T63" fmla="*/ 1849 h 3378"/>
                    <a:gd name="T64" fmla="*/ 1510 w 1891"/>
                    <a:gd name="T65" fmla="*/ 1815 h 3378"/>
                    <a:gd name="T66" fmla="*/ 1498 w 1891"/>
                    <a:gd name="T67" fmla="*/ 3272 h 3378"/>
                    <a:gd name="T68" fmla="*/ 1434 w 1891"/>
                    <a:gd name="T69" fmla="*/ 3348 h 3378"/>
                    <a:gd name="T70" fmla="*/ 1337 w 1891"/>
                    <a:gd name="T71" fmla="*/ 3378 h 3378"/>
                    <a:gd name="T72" fmla="*/ 1269 w 1891"/>
                    <a:gd name="T73" fmla="*/ 3365 h 3378"/>
                    <a:gd name="T74" fmla="*/ 1192 w 1891"/>
                    <a:gd name="T75" fmla="*/ 3301 h 3378"/>
                    <a:gd name="T76" fmla="*/ 1162 w 1891"/>
                    <a:gd name="T77" fmla="*/ 3204 h 3378"/>
                    <a:gd name="T78" fmla="*/ 1157 w 1891"/>
                    <a:gd name="T79" fmla="*/ 1990 h 3378"/>
                    <a:gd name="T80" fmla="*/ 1134 w 1891"/>
                    <a:gd name="T81" fmla="*/ 3239 h 3378"/>
                    <a:gd name="T82" fmla="*/ 1086 w 1891"/>
                    <a:gd name="T83" fmla="*/ 3327 h 3378"/>
                    <a:gd name="T84" fmla="*/ 999 w 1891"/>
                    <a:gd name="T85" fmla="*/ 3374 h 3378"/>
                    <a:gd name="T86" fmla="*/ 928 w 1891"/>
                    <a:gd name="T87" fmla="*/ 3374 h 3378"/>
                    <a:gd name="T88" fmla="*/ 840 w 1891"/>
                    <a:gd name="T89" fmla="*/ 3327 h 3378"/>
                    <a:gd name="T90" fmla="*/ 793 w 1891"/>
                    <a:gd name="T91" fmla="*/ 3239 h 3378"/>
                    <a:gd name="T92" fmla="*/ 788 w 1891"/>
                    <a:gd name="T93" fmla="*/ 1777 h 3378"/>
                    <a:gd name="T94" fmla="*/ 771 w 1891"/>
                    <a:gd name="T95" fmla="*/ 1694 h 3378"/>
                    <a:gd name="T96" fmla="*/ 703 w 1891"/>
                    <a:gd name="T97" fmla="*/ 868 h 3378"/>
                    <a:gd name="T98" fmla="*/ 535 w 1891"/>
                    <a:gd name="T99" fmla="*/ 809 h 3378"/>
                    <a:gd name="T100" fmla="*/ 393 w 1891"/>
                    <a:gd name="T101" fmla="*/ 712 h 3378"/>
                    <a:gd name="T102" fmla="*/ 271 w 1891"/>
                    <a:gd name="T103" fmla="*/ 594 h 3378"/>
                    <a:gd name="T104" fmla="*/ 171 w 1891"/>
                    <a:gd name="T105" fmla="*/ 469 h 3378"/>
                    <a:gd name="T106" fmla="*/ 93 w 1891"/>
                    <a:gd name="T107" fmla="*/ 353 h 3378"/>
                    <a:gd name="T108" fmla="*/ 40 w 1891"/>
                    <a:gd name="T109" fmla="*/ 262 h 3378"/>
                    <a:gd name="T110" fmla="*/ 15 w 1891"/>
                    <a:gd name="T111" fmla="*/ 213 h 3378"/>
                    <a:gd name="T112" fmla="*/ 2 w 1891"/>
                    <a:gd name="T113" fmla="*/ 127 h 3378"/>
                    <a:gd name="T114" fmla="*/ 37 w 1891"/>
                    <a:gd name="T115" fmla="*/ 51 h 3378"/>
                    <a:gd name="T116" fmla="*/ 110 w 1891"/>
                    <a:gd name="T117" fmla="*/ 5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91" h="3378">
                      <a:moveTo>
                        <a:pt x="1546" y="1077"/>
                      </a:moveTo>
                      <a:lnTo>
                        <a:pt x="1546" y="1499"/>
                      </a:lnTo>
                      <a:lnTo>
                        <a:pt x="1566" y="1441"/>
                      </a:lnTo>
                      <a:lnTo>
                        <a:pt x="1580" y="1385"/>
                      </a:lnTo>
                      <a:lnTo>
                        <a:pt x="1590" y="1333"/>
                      </a:lnTo>
                      <a:lnTo>
                        <a:pt x="1593" y="1284"/>
                      </a:lnTo>
                      <a:lnTo>
                        <a:pt x="1592" y="1238"/>
                      </a:lnTo>
                      <a:lnTo>
                        <a:pt x="1586" y="1193"/>
                      </a:lnTo>
                      <a:lnTo>
                        <a:pt x="1577" y="1152"/>
                      </a:lnTo>
                      <a:lnTo>
                        <a:pt x="1563" y="1113"/>
                      </a:lnTo>
                      <a:lnTo>
                        <a:pt x="1546" y="1077"/>
                      </a:lnTo>
                      <a:close/>
                      <a:moveTo>
                        <a:pt x="1156" y="592"/>
                      </a:moveTo>
                      <a:lnTo>
                        <a:pt x="1064" y="1207"/>
                      </a:lnTo>
                      <a:lnTo>
                        <a:pt x="1156" y="1332"/>
                      </a:lnTo>
                      <a:lnTo>
                        <a:pt x="1157" y="1332"/>
                      </a:lnTo>
                      <a:lnTo>
                        <a:pt x="1249" y="1207"/>
                      </a:lnTo>
                      <a:lnTo>
                        <a:pt x="1157" y="592"/>
                      </a:lnTo>
                      <a:lnTo>
                        <a:pt x="1156" y="592"/>
                      </a:lnTo>
                      <a:close/>
                      <a:moveTo>
                        <a:pt x="139" y="0"/>
                      </a:moveTo>
                      <a:lnTo>
                        <a:pt x="168" y="1"/>
                      </a:lnTo>
                      <a:lnTo>
                        <a:pt x="196" y="8"/>
                      </a:lnTo>
                      <a:lnTo>
                        <a:pt x="221" y="19"/>
                      </a:lnTo>
                      <a:lnTo>
                        <a:pt x="244" y="36"/>
                      </a:lnTo>
                      <a:lnTo>
                        <a:pt x="265" y="58"/>
                      </a:lnTo>
                      <a:lnTo>
                        <a:pt x="281" y="83"/>
                      </a:lnTo>
                      <a:lnTo>
                        <a:pt x="293" y="109"/>
                      </a:lnTo>
                      <a:lnTo>
                        <a:pt x="310" y="138"/>
                      </a:lnTo>
                      <a:lnTo>
                        <a:pt x="329" y="172"/>
                      </a:lnTo>
                      <a:lnTo>
                        <a:pt x="351" y="208"/>
                      </a:lnTo>
                      <a:lnTo>
                        <a:pt x="376" y="247"/>
                      </a:lnTo>
                      <a:lnTo>
                        <a:pt x="404" y="285"/>
                      </a:lnTo>
                      <a:lnTo>
                        <a:pt x="433" y="326"/>
                      </a:lnTo>
                      <a:lnTo>
                        <a:pt x="465" y="365"/>
                      </a:lnTo>
                      <a:lnTo>
                        <a:pt x="499" y="405"/>
                      </a:lnTo>
                      <a:lnTo>
                        <a:pt x="534" y="441"/>
                      </a:lnTo>
                      <a:lnTo>
                        <a:pt x="570" y="475"/>
                      </a:lnTo>
                      <a:lnTo>
                        <a:pt x="609" y="506"/>
                      </a:lnTo>
                      <a:lnTo>
                        <a:pt x="648" y="533"/>
                      </a:lnTo>
                      <a:lnTo>
                        <a:pt x="688" y="555"/>
                      </a:lnTo>
                      <a:lnTo>
                        <a:pt x="727" y="571"/>
                      </a:lnTo>
                      <a:lnTo>
                        <a:pt x="764" y="579"/>
                      </a:lnTo>
                      <a:lnTo>
                        <a:pt x="800" y="581"/>
                      </a:lnTo>
                      <a:lnTo>
                        <a:pt x="834" y="577"/>
                      </a:lnTo>
                      <a:lnTo>
                        <a:pt x="869" y="567"/>
                      </a:lnTo>
                      <a:lnTo>
                        <a:pt x="904" y="550"/>
                      </a:lnTo>
                      <a:lnTo>
                        <a:pt x="918" y="543"/>
                      </a:lnTo>
                      <a:lnTo>
                        <a:pt x="934" y="538"/>
                      </a:lnTo>
                      <a:lnTo>
                        <a:pt x="975" y="514"/>
                      </a:lnTo>
                      <a:lnTo>
                        <a:pt x="1019" y="496"/>
                      </a:lnTo>
                      <a:lnTo>
                        <a:pt x="1064" y="482"/>
                      </a:lnTo>
                      <a:lnTo>
                        <a:pt x="1066" y="482"/>
                      </a:lnTo>
                      <a:lnTo>
                        <a:pt x="1157" y="579"/>
                      </a:lnTo>
                      <a:lnTo>
                        <a:pt x="1252" y="483"/>
                      </a:lnTo>
                      <a:lnTo>
                        <a:pt x="1299" y="498"/>
                      </a:lnTo>
                      <a:lnTo>
                        <a:pt x="1345" y="517"/>
                      </a:lnTo>
                      <a:lnTo>
                        <a:pt x="1387" y="543"/>
                      </a:lnTo>
                      <a:lnTo>
                        <a:pt x="1395" y="545"/>
                      </a:lnTo>
                      <a:lnTo>
                        <a:pt x="1403" y="550"/>
                      </a:lnTo>
                      <a:lnTo>
                        <a:pt x="1423" y="562"/>
                      </a:lnTo>
                      <a:lnTo>
                        <a:pt x="1445" y="575"/>
                      </a:lnTo>
                      <a:lnTo>
                        <a:pt x="1469" y="591"/>
                      </a:lnTo>
                      <a:lnTo>
                        <a:pt x="1494" y="608"/>
                      </a:lnTo>
                      <a:lnTo>
                        <a:pt x="1522" y="627"/>
                      </a:lnTo>
                      <a:lnTo>
                        <a:pt x="1550" y="648"/>
                      </a:lnTo>
                      <a:lnTo>
                        <a:pt x="1579" y="671"/>
                      </a:lnTo>
                      <a:lnTo>
                        <a:pt x="1608" y="695"/>
                      </a:lnTo>
                      <a:lnTo>
                        <a:pt x="1637" y="720"/>
                      </a:lnTo>
                      <a:lnTo>
                        <a:pt x="1666" y="749"/>
                      </a:lnTo>
                      <a:lnTo>
                        <a:pt x="1695" y="780"/>
                      </a:lnTo>
                      <a:lnTo>
                        <a:pt x="1723" y="811"/>
                      </a:lnTo>
                      <a:lnTo>
                        <a:pt x="1749" y="845"/>
                      </a:lnTo>
                      <a:lnTo>
                        <a:pt x="1775" y="881"/>
                      </a:lnTo>
                      <a:lnTo>
                        <a:pt x="1798" y="920"/>
                      </a:lnTo>
                      <a:lnTo>
                        <a:pt x="1819" y="961"/>
                      </a:lnTo>
                      <a:lnTo>
                        <a:pt x="1839" y="1003"/>
                      </a:lnTo>
                      <a:lnTo>
                        <a:pt x="1856" y="1048"/>
                      </a:lnTo>
                      <a:lnTo>
                        <a:pt x="1869" y="1095"/>
                      </a:lnTo>
                      <a:lnTo>
                        <a:pt x="1880" y="1145"/>
                      </a:lnTo>
                      <a:lnTo>
                        <a:pt x="1887" y="1197"/>
                      </a:lnTo>
                      <a:lnTo>
                        <a:pt x="1891" y="1252"/>
                      </a:lnTo>
                      <a:lnTo>
                        <a:pt x="1889" y="1309"/>
                      </a:lnTo>
                      <a:lnTo>
                        <a:pt x="1883" y="1369"/>
                      </a:lnTo>
                      <a:lnTo>
                        <a:pt x="1874" y="1430"/>
                      </a:lnTo>
                      <a:lnTo>
                        <a:pt x="1858" y="1494"/>
                      </a:lnTo>
                      <a:lnTo>
                        <a:pt x="1837" y="1562"/>
                      </a:lnTo>
                      <a:lnTo>
                        <a:pt x="1812" y="1632"/>
                      </a:lnTo>
                      <a:lnTo>
                        <a:pt x="1779" y="1703"/>
                      </a:lnTo>
                      <a:lnTo>
                        <a:pt x="1741" y="1780"/>
                      </a:lnTo>
                      <a:lnTo>
                        <a:pt x="1726" y="1803"/>
                      </a:lnTo>
                      <a:lnTo>
                        <a:pt x="1707" y="1821"/>
                      </a:lnTo>
                      <a:lnTo>
                        <a:pt x="1685" y="1836"/>
                      </a:lnTo>
                      <a:lnTo>
                        <a:pt x="1662" y="1847"/>
                      </a:lnTo>
                      <a:lnTo>
                        <a:pt x="1637" y="1855"/>
                      </a:lnTo>
                      <a:lnTo>
                        <a:pt x="1612" y="1857"/>
                      </a:lnTo>
                      <a:lnTo>
                        <a:pt x="1587" y="1855"/>
                      </a:lnTo>
                      <a:lnTo>
                        <a:pt x="1563" y="1849"/>
                      </a:lnTo>
                      <a:lnTo>
                        <a:pt x="1542" y="1839"/>
                      </a:lnTo>
                      <a:lnTo>
                        <a:pt x="1525" y="1828"/>
                      </a:lnTo>
                      <a:lnTo>
                        <a:pt x="1510" y="1815"/>
                      </a:lnTo>
                      <a:lnTo>
                        <a:pt x="1511" y="3203"/>
                      </a:lnTo>
                      <a:lnTo>
                        <a:pt x="1508" y="3239"/>
                      </a:lnTo>
                      <a:lnTo>
                        <a:pt x="1498" y="3272"/>
                      </a:lnTo>
                      <a:lnTo>
                        <a:pt x="1481" y="3301"/>
                      </a:lnTo>
                      <a:lnTo>
                        <a:pt x="1461" y="3327"/>
                      </a:lnTo>
                      <a:lnTo>
                        <a:pt x="1434" y="3348"/>
                      </a:lnTo>
                      <a:lnTo>
                        <a:pt x="1405" y="3365"/>
                      </a:lnTo>
                      <a:lnTo>
                        <a:pt x="1372" y="3374"/>
                      </a:lnTo>
                      <a:lnTo>
                        <a:pt x="1337" y="3378"/>
                      </a:lnTo>
                      <a:lnTo>
                        <a:pt x="1337" y="3378"/>
                      </a:lnTo>
                      <a:lnTo>
                        <a:pt x="1301" y="3374"/>
                      </a:lnTo>
                      <a:lnTo>
                        <a:pt x="1269" y="3365"/>
                      </a:lnTo>
                      <a:lnTo>
                        <a:pt x="1240" y="3348"/>
                      </a:lnTo>
                      <a:lnTo>
                        <a:pt x="1213" y="3327"/>
                      </a:lnTo>
                      <a:lnTo>
                        <a:pt x="1192" y="3301"/>
                      </a:lnTo>
                      <a:lnTo>
                        <a:pt x="1177" y="3272"/>
                      </a:lnTo>
                      <a:lnTo>
                        <a:pt x="1166" y="3239"/>
                      </a:lnTo>
                      <a:lnTo>
                        <a:pt x="1162" y="3204"/>
                      </a:lnTo>
                      <a:lnTo>
                        <a:pt x="1161" y="1990"/>
                      </a:lnTo>
                      <a:lnTo>
                        <a:pt x="1159" y="1990"/>
                      </a:lnTo>
                      <a:lnTo>
                        <a:pt x="1157" y="1990"/>
                      </a:lnTo>
                      <a:lnTo>
                        <a:pt x="1137" y="1989"/>
                      </a:lnTo>
                      <a:lnTo>
                        <a:pt x="1138" y="3203"/>
                      </a:lnTo>
                      <a:lnTo>
                        <a:pt x="1134" y="3239"/>
                      </a:lnTo>
                      <a:lnTo>
                        <a:pt x="1124" y="3272"/>
                      </a:lnTo>
                      <a:lnTo>
                        <a:pt x="1108" y="3301"/>
                      </a:lnTo>
                      <a:lnTo>
                        <a:pt x="1086" y="3327"/>
                      </a:lnTo>
                      <a:lnTo>
                        <a:pt x="1061" y="3348"/>
                      </a:lnTo>
                      <a:lnTo>
                        <a:pt x="1032" y="3365"/>
                      </a:lnTo>
                      <a:lnTo>
                        <a:pt x="999" y="3374"/>
                      </a:lnTo>
                      <a:lnTo>
                        <a:pt x="963" y="3378"/>
                      </a:lnTo>
                      <a:lnTo>
                        <a:pt x="963" y="3378"/>
                      </a:lnTo>
                      <a:lnTo>
                        <a:pt x="928" y="3374"/>
                      </a:lnTo>
                      <a:lnTo>
                        <a:pt x="895" y="3365"/>
                      </a:lnTo>
                      <a:lnTo>
                        <a:pt x="866" y="3348"/>
                      </a:lnTo>
                      <a:lnTo>
                        <a:pt x="840" y="3327"/>
                      </a:lnTo>
                      <a:lnTo>
                        <a:pt x="819" y="3301"/>
                      </a:lnTo>
                      <a:lnTo>
                        <a:pt x="802" y="3272"/>
                      </a:lnTo>
                      <a:lnTo>
                        <a:pt x="793" y="3239"/>
                      </a:lnTo>
                      <a:lnTo>
                        <a:pt x="789" y="3204"/>
                      </a:lnTo>
                      <a:lnTo>
                        <a:pt x="788" y="1788"/>
                      </a:lnTo>
                      <a:lnTo>
                        <a:pt x="788" y="1777"/>
                      </a:lnTo>
                      <a:lnTo>
                        <a:pt x="789" y="1766"/>
                      </a:lnTo>
                      <a:lnTo>
                        <a:pt x="778" y="1731"/>
                      </a:lnTo>
                      <a:lnTo>
                        <a:pt x="771" y="1694"/>
                      </a:lnTo>
                      <a:lnTo>
                        <a:pt x="769" y="1654"/>
                      </a:lnTo>
                      <a:lnTo>
                        <a:pt x="769" y="875"/>
                      </a:lnTo>
                      <a:lnTo>
                        <a:pt x="703" y="868"/>
                      </a:lnTo>
                      <a:lnTo>
                        <a:pt x="639" y="852"/>
                      </a:lnTo>
                      <a:lnTo>
                        <a:pt x="586" y="833"/>
                      </a:lnTo>
                      <a:lnTo>
                        <a:pt x="535" y="809"/>
                      </a:lnTo>
                      <a:lnTo>
                        <a:pt x="486" y="780"/>
                      </a:lnTo>
                      <a:lnTo>
                        <a:pt x="439" y="747"/>
                      </a:lnTo>
                      <a:lnTo>
                        <a:pt x="393" y="712"/>
                      </a:lnTo>
                      <a:lnTo>
                        <a:pt x="351" y="675"/>
                      </a:lnTo>
                      <a:lnTo>
                        <a:pt x="310" y="635"/>
                      </a:lnTo>
                      <a:lnTo>
                        <a:pt x="271" y="594"/>
                      </a:lnTo>
                      <a:lnTo>
                        <a:pt x="235" y="552"/>
                      </a:lnTo>
                      <a:lnTo>
                        <a:pt x="202" y="510"/>
                      </a:lnTo>
                      <a:lnTo>
                        <a:pt x="171" y="469"/>
                      </a:lnTo>
                      <a:lnTo>
                        <a:pt x="142" y="428"/>
                      </a:lnTo>
                      <a:lnTo>
                        <a:pt x="116" y="389"/>
                      </a:lnTo>
                      <a:lnTo>
                        <a:pt x="93" y="353"/>
                      </a:lnTo>
                      <a:lnTo>
                        <a:pt x="73" y="319"/>
                      </a:lnTo>
                      <a:lnTo>
                        <a:pt x="55" y="289"/>
                      </a:lnTo>
                      <a:lnTo>
                        <a:pt x="40" y="262"/>
                      </a:lnTo>
                      <a:lnTo>
                        <a:pt x="28" y="240"/>
                      </a:lnTo>
                      <a:lnTo>
                        <a:pt x="20" y="224"/>
                      </a:lnTo>
                      <a:lnTo>
                        <a:pt x="15" y="213"/>
                      </a:lnTo>
                      <a:lnTo>
                        <a:pt x="4" y="184"/>
                      </a:lnTo>
                      <a:lnTo>
                        <a:pt x="0" y="156"/>
                      </a:lnTo>
                      <a:lnTo>
                        <a:pt x="2" y="127"/>
                      </a:lnTo>
                      <a:lnTo>
                        <a:pt x="8" y="99"/>
                      </a:lnTo>
                      <a:lnTo>
                        <a:pt x="20" y="74"/>
                      </a:lnTo>
                      <a:lnTo>
                        <a:pt x="37" y="51"/>
                      </a:lnTo>
                      <a:lnTo>
                        <a:pt x="57" y="30"/>
                      </a:lnTo>
                      <a:lnTo>
                        <a:pt x="82" y="14"/>
                      </a:lnTo>
                      <a:lnTo>
                        <a:pt x="110" y="5"/>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25" name="Freeform 10"/>
                <p:cNvSpPr>
                  <a:spLocks/>
                </p:cNvSpPr>
                <p:nvPr/>
              </p:nvSpPr>
              <p:spPr bwMode="auto">
                <a:xfrm>
                  <a:off x="615" y="1376"/>
                  <a:ext cx="152" cy="152"/>
                </a:xfrm>
                <a:custGeom>
                  <a:avLst/>
                  <a:gdLst>
                    <a:gd name="T0" fmla="*/ 380 w 760"/>
                    <a:gd name="T1" fmla="*/ 0 h 761"/>
                    <a:gd name="T2" fmla="*/ 431 w 760"/>
                    <a:gd name="T3" fmla="*/ 4 h 761"/>
                    <a:gd name="T4" fmla="*/ 481 w 760"/>
                    <a:gd name="T5" fmla="*/ 13 h 761"/>
                    <a:gd name="T6" fmla="*/ 528 w 760"/>
                    <a:gd name="T7" fmla="*/ 30 h 761"/>
                    <a:gd name="T8" fmla="*/ 571 w 760"/>
                    <a:gd name="T9" fmla="*/ 52 h 761"/>
                    <a:gd name="T10" fmla="*/ 612 w 760"/>
                    <a:gd name="T11" fmla="*/ 79 h 761"/>
                    <a:gd name="T12" fmla="*/ 649 w 760"/>
                    <a:gd name="T13" fmla="*/ 111 h 761"/>
                    <a:gd name="T14" fmla="*/ 681 w 760"/>
                    <a:gd name="T15" fmla="*/ 148 h 761"/>
                    <a:gd name="T16" fmla="*/ 708 w 760"/>
                    <a:gd name="T17" fmla="*/ 189 h 761"/>
                    <a:gd name="T18" fmla="*/ 731 w 760"/>
                    <a:gd name="T19" fmla="*/ 232 h 761"/>
                    <a:gd name="T20" fmla="*/ 746 w 760"/>
                    <a:gd name="T21" fmla="*/ 279 h 761"/>
                    <a:gd name="T22" fmla="*/ 757 w 760"/>
                    <a:gd name="T23" fmla="*/ 329 h 761"/>
                    <a:gd name="T24" fmla="*/ 760 w 760"/>
                    <a:gd name="T25" fmla="*/ 381 h 761"/>
                    <a:gd name="T26" fmla="*/ 757 w 760"/>
                    <a:gd name="T27" fmla="*/ 432 h 761"/>
                    <a:gd name="T28" fmla="*/ 746 w 760"/>
                    <a:gd name="T29" fmla="*/ 481 h 761"/>
                    <a:gd name="T30" fmla="*/ 731 w 760"/>
                    <a:gd name="T31" fmla="*/ 528 h 761"/>
                    <a:gd name="T32" fmla="*/ 708 w 760"/>
                    <a:gd name="T33" fmla="*/ 573 h 761"/>
                    <a:gd name="T34" fmla="*/ 681 w 760"/>
                    <a:gd name="T35" fmla="*/ 613 h 761"/>
                    <a:gd name="T36" fmla="*/ 649 w 760"/>
                    <a:gd name="T37" fmla="*/ 649 h 761"/>
                    <a:gd name="T38" fmla="*/ 612 w 760"/>
                    <a:gd name="T39" fmla="*/ 682 h 761"/>
                    <a:gd name="T40" fmla="*/ 571 w 760"/>
                    <a:gd name="T41" fmla="*/ 709 h 761"/>
                    <a:gd name="T42" fmla="*/ 528 w 760"/>
                    <a:gd name="T43" fmla="*/ 732 h 761"/>
                    <a:gd name="T44" fmla="*/ 481 w 760"/>
                    <a:gd name="T45" fmla="*/ 747 h 761"/>
                    <a:gd name="T46" fmla="*/ 431 w 760"/>
                    <a:gd name="T47" fmla="*/ 758 h 761"/>
                    <a:gd name="T48" fmla="*/ 380 w 760"/>
                    <a:gd name="T49" fmla="*/ 761 h 761"/>
                    <a:gd name="T50" fmla="*/ 328 w 760"/>
                    <a:gd name="T51" fmla="*/ 758 h 761"/>
                    <a:gd name="T52" fmla="*/ 279 w 760"/>
                    <a:gd name="T53" fmla="*/ 747 h 761"/>
                    <a:gd name="T54" fmla="*/ 232 w 760"/>
                    <a:gd name="T55" fmla="*/ 732 h 761"/>
                    <a:gd name="T56" fmla="*/ 188 w 760"/>
                    <a:gd name="T57" fmla="*/ 709 h 761"/>
                    <a:gd name="T58" fmla="*/ 147 w 760"/>
                    <a:gd name="T59" fmla="*/ 682 h 761"/>
                    <a:gd name="T60" fmla="*/ 111 w 760"/>
                    <a:gd name="T61" fmla="*/ 649 h 761"/>
                    <a:gd name="T62" fmla="*/ 78 w 760"/>
                    <a:gd name="T63" fmla="*/ 613 h 761"/>
                    <a:gd name="T64" fmla="*/ 52 w 760"/>
                    <a:gd name="T65" fmla="*/ 573 h 761"/>
                    <a:gd name="T66" fmla="*/ 30 w 760"/>
                    <a:gd name="T67" fmla="*/ 528 h 761"/>
                    <a:gd name="T68" fmla="*/ 13 w 760"/>
                    <a:gd name="T69" fmla="*/ 481 h 761"/>
                    <a:gd name="T70" fmla="*/ 4 w 760"/>
                    <a:gd name="T71" fmla="*/ 432 h 761"/>
                    <a:gd name="T72" fmla="*/ 0 w 760"/>
                    <a:gd name="T73" fmla="*/ 381 h 761"/>
                    <a:gd name="T74" fmla="*/ 4 w 760"/>
                    <a:gd name="T75" fmla="*/ 329 h 761"/>
                    <a:gd name="T76" fmla="*/ 13 w 760"/>
                    <a:gd name="T77" fmla="*/ 279 h 761"/>
                    <a:gd name="T78" fmla="*/ 30 w 760"/>
                    <a:gd name="T79" fmla="*/ 232 h 761"/>
                    <a:gd name="T80" fmla="*/ 52 w 760"/>
                    <a:gd name="T81" fmla="*/ 189 h 761"/>
                    <a:gd name="T82" fmla="*/ 78 w 760"/>
                    <a:gd name="T83" fmla="*/ 148 h 761"/>
                    <a:gd name="T84" fmla="*/ 111 w 760"/>
                    <a:gd name="T85" fmla="*/ 111 h 761"/>
                    <a:gd name="T86" fmla="*/ 147 w 760"/>
                    <a:gd name="T87" fmla="*/ 79 h 761"/>
                    <a:gd name="T88" fmla="*/ 188 w 760"/>
                    <a:gd name="T89" fmla="*/ 52 h 761"/>
                    <a:gd name="T90" fmla="*/ 232 w 760"/>
                    <a:gd name="T91" fmla="*/ 30 h 761"/>
                    <a:gd name="T92" fmla="*/ 279 w 760"/>
                    <a:gd name="T93" fmla="*/ 13 h 761"/>
                    <a:gd name="T94" fmla="*/ 328 w 760"/>
                    <a:gd name="T95" fmla="*/ 4 h 761"/>
                    <a:gd name="T96" fmla="*/ 380 w 760"/>
                    <a:gd name="T97" fmla="*/ 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0" h="761">
                      <a:moveTo>
                        <a:pt x="380" y="0"/>
                      </a:moveTo>
                      <a:lnTo>
                        <a:pt x="431" y="4"/>
                      </a:lnTo>
                      <a:lnTo>
                        <a:pt x="481" y="13"/>
                      </a:lnTo>
                      <a:lnTo>
                        <a:pt x="528" y="30"/>
                      </a:lnTo>
                      <a:lnTo>
                        <a:pt x="571" y="52"/>
                      </a:lnTo>
                      <a:lnTo>
                        <a:pt x="612" y="79"/>
                      </a:lnTo>
                      <a:lnTo>
                        <a:pt x="649" y="111"/>
                      </a:lnTo>
                      <a:lnTo>
                        <a:pt x="681" y="148"/>
                      </a:lnTo>
                      <a:lnTo>
                        <a:pt x="708" y="189"/>
                      </a:lnTo>
                      <a:lnTo>
                        <a:pt x="731" y="232"/>
                      </a:lnTo>
                      <a:lnTo>
                        <a:pt x="746" y="279"/>
                      </a:lnTo>
                      <a:lnTo>
                        <a:pt x="757" y="329"/>
                      </a:lnTo>
                      <a:lnTo>
                        <a:pt x="760" y="381"/>
                      </a:lnTo>
                      <a:lnTo>
                        <a:pt x="757" y="432"/>
                      </a:lnTo>
                      <a:lnTo>
                        <a:pt x="746" y="481"/>
                      </a:lnTo>
                      <a:lnTo>
                        <a:pt x="731" y="528"/>
                      </a:lnTo>
                      <a:lnTo>
                        <a:pt x="708" y="573"/>
                      </a:lnTo>
                      <a:lnTo>
                        <a:pt x="681" y="613"/>
                      </a:lnTo>
                      <a:lnTo>
                        <a:pt x="649" y="649"/>
                      </a:lnTo>
                      <a:lnTo>
                        <a:pt x="612" y="682"/>
                      </a:lnTo>
                      <a:lnTo>
                        <a:pt x="571" y="709"/>
                      </a:lnTo>
                      <a:lnTo>
                        <a:pt x="528" y="732"/>
                      </a:lnTo>
                      <a:lnTo>
                        <a:pt x="481" y="747"/>
                      </a:lnTo>
                      <a:lnTo>
                        <a:pt x="431" y="758"/>
                      </a:lnTo>
                      <a:lnTo>
                        <a:pt x="380" y="761"/>
                      </a:lnTo>
                      <a:lnTo>
                        <a:pt x="328" y="758"/>
                      </a:lnTo>
                      <a:lnTo>
                        <a:pt x="279" y="747"/>
                      </a:lnTo>
                      <a:lnTo>
                        <a:pt x="232" y="732"/>
                      </a:lnTo>
                      <a:lnTo>
                        <a:pt x="188" y="709"/>
                      </a:lnTo>
                      <a:lnTo>
                        <a:pt x="147" y="682"/>
                      </a:lnTo>
                      <a:lnTo>
                        <a:pt x="111" y="649"/>
                      </a:lnTo>
                      <a:lnTo>
                        <a:pt x="78" y="613"/>
                      </a:lnTo>
                      <a:lnTo>
                        <a:pt x="52" y="573"/>
                      </a:lnTo>
                      <a:lnTo>
                        <a:pt x="30" y="528"/>
                      </a:lnTo>
                      <a:lnTo>
                        <a:pt x="13" y="481"/>
                      </a:lnTo>
                      <a:lnTo>
                        <a:pt x="4" y="432"/>
                      </a:lnTo>
                      <a:lnTo>
                        <a:pt x="0" y="381"/>
                      </a:lnTo>
                      <a:lnTo>
                        <a:pt x="4" y="329"/>
                      </a:lnTo>
                      <a:lnTo>
                        <a:pt x="13" y="279"/>
                      </a:lnTo>
                      <a:lnTo>
                        <a:pt x="30" y="232"/>
                      </a:lnTo>
                      <a:lnTo>
                        <a:pt x="52" y="189"/>
                      </a:lnTo>
                      <a:lnTo>
                        <a:pt x="78" y="148"/>
                      </a:lnTo>
                      <a:lnTo>
                        <a:pt x="111" y="111"/>
                      </a:lnTo>
                      <a:lnTo>
                        <a:pt x="147" y="79"/>
                      </a:lnTo>
                      <a:lnTo>
                        <a:pt x="188" y="52"/>
                      </a:lnTo>
                      <a:lnTo>
                        <a:pt x="232" y="30"/>
                      </a:lnTo>
                      <a:lnTo>
                        <a:pt x="279" y="13"/>
                      </a:lnTo>
                      <a:lnTo>
                        <a:pt x="328" y="4"/>
                      </a:lnTo>
                      <a:lnTo>
                        <a:pt x="3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grpSp>
        </p:grpSp>
      </p:grpSp>
      <p:grpSp>
        <p:nvGrpSpPr>
          <p:cNvPr id="10" name="Group 9"/>
          <p:cNvGrpSpPr/>
          <p:nvPr/>
        </p:nvGrpSpPr>
        <p:grpSpPr>
          <a:xfrm>
            <a:off x="723902" y="3332662"/>
            <a:ext cx="2884433" cy="1223412"/>
            <a:chOff x="965201" y="4443552"/>
            <a:chExt cx="3845911" cy="1631215"/>
          </a:xfrm>
        </p:grpSpPr>
        <p:sp>
          <p:nvSpPr>
            <p:cNvPr id="19" name="Rectangle 18"/>
            <p:cNvSpPr/>
            <p:nvPr/>
          </p:nvSpPr>
          <p:spPr>
            <a:xfrm>
              <a:off x="965201" y="4443552"/>
              <a:ext cx="2315174" cy="1631215"/>
            </a:xfrm>
            <a:prstGeom prst="rect">
              <a:avLst/>
            </a:prstGeom>
          </p:spPr>
          <p:txBody>
            <a:bodyPr wrap="square">
              <a:spAutoFit/>
            </a:bodyPr>
            <a:lstStyle/>
            <a:p>
              <a:pPr algn="r" defTabSz="685783">
                <a:spcAft>
                  <a:spcPts val="900"/>
                </a:spcAft>
                <a:buClr>
                  <a:srgbClr val="404040"/>
                </a:buClr>
                <a:buSzPct val="100000"/>
              </a:pPr>
              <a:r>
                <a:rPr lang="zh-TW" altLang="en-US" sz="1100" dirty="0">
                  <a:solidFill>
                    <a:prstClr val="white"/>
                  </a:solidFill>
                  <a:ea typeface="儷黑 Pro"/>
                  <a:cs typeface="儷黑 Pro"/>
                  <a:sym typeface="Century Gothic"/>
                </a:rPr>
                <a:t>購物年金可以減省</a:t>
              </a:r>
              <a:r>
                <a:rPr lang="en-US" altLang="zh-TW" sz="1100" dirty="0">
                  <a:solidFill>
                    <a:prstClr val="white"/>
                  </a:solidFill>
                  <a:ea typeface="儷黑 Pro"/>
                  <a:cs typeface="儷黑 Pro"/>
                  <a:sym typeface="Century Gothic"/>
                </a:rPr>
                <a:t>75%</a:t>
              </a:r>
              <a:r>
                <a:rPr lang="zh-TW" altLang="en-US" sz="1100" dirty="0">
                  <a:solidFill>
                    <a:prstClr val="white"/>
                  </a:solidFill>
                  <a:ea typeface="儷黑 Pro"/>
                  <a:cs typeface="儷黑 Pro"/>
                  <a:sym typeface="Century Gothic"/>
                </a:rPr>
                <a:t>人</a:t>
              </a:r>
              <a:r>
                <a:rPr lang="zh-TW" altLang="en-US" sz="1100" dirty="0" smtClean="0">
                  <a:solidFill>
                    <a:prstClr val="white"/>
                  </a:solidFill>
                  <a:ea typeface="儷黑 Pro"/>
                  <a:cs typeface="儷黑 Pro"/>
                  <a:sym typeface="Century Gothic"/>
                </a:rPr>
                <a:t>力而又</a:t>
              </a:r>
              <a:r>
                <a:rPr lang="zh-TW" altLang="en-US" sz="1100" dirty="0">
                  <a:solidFill>
                    <a:prstClr val="white"/>
                  </a:solidFill>
                  <a:ea typeface="儷黑 Pro"/>
                  <a:cs typeface="儷黑 Pro"/>
                  <a:sym typeface="Century Gothic"/>
                </a:rPr>
                <a:t>可賺取一樣的佣金</a:t>
              </a:r>
            </a:p>
            <a:p>
              <a:pPr algn="r" defTabSz="685783">
                <a:spcAft>
                  <a:spcPts val="900"/>
                </a:spcAft>
                <a:buClr>
                  <a:srgbClr val="404040"/>
                </a:buClr>
                <a:buSzPct val="100000"/>
              </a:pPr>
              <a:r>
                <a:rPr lang="en-US" sz="1100" dirty="0" smtClean="0">
                  <a:solidFill>
                    <a:prstClr val="white"/>
                  </a:solidFill>
                  <a:ea typeface="儷黑 Pro"/>
                  <a:cs typeface="儷黑 Pro"/>
                  <a:sym typeface="Century Gothic"/>
                </a:rPr>
                <a:t>The </a:t>
              </a:r>
              <a:r>
                <a:rPr lang="en-US" sz="1100" dirty="0">
                  <a:solidFill>
                    <a:prstClr val="white"/>
                  </a:solidFill>
                  <a:ea typeface="儷黑 Pro"/>
                  <a:cs typeface="儷黑 Pro"/>
                  <a:sym typeface="Century Gothic"/>
                </a:rPr>
                <a:t>Shopping </a:t>
              </a:r>
              <a:r>
                <a:rPr lang="en-US" sz="1100" dirty="0" smtClean="0">
                  <a:solidFill>
                    <a:prstClr val="white"/>
                  </a:solidFill>
                  <a:ea typeface="儷黑 Pro"/>
                  <a:cs typeface="儷黑 Pro"/>
                  <a:sym typeface="Century Gothic"/>
                </a:rPr>
                <a:t>Annuity</a:t>
              </a:r>
              <a:r>
                <a:rPr lang="en-US" sz="1100" b="1" cap="all" baseline="30000" dirty="0">
                  <a:solidFill>
                    <a:prstClr val="white"/>
                  </a:solidFill>
                  <a:ea typeface="儷黑 Pro"/>
                  <a:cs typeface="儷黑 Pro"/>
                </a:rPr>
                <a:t>®</a:t>
              </a:r>
              <a:r>
                <a:rPr lang="en-US" sz="1100" dirty="0" smtClean="0">
                  <a:solidFill>
                    <a:prstClr val="white"/>
                  </a:solidFill>
                  <a:ea typeface="儷黑 Pro"/>
                  <a:cs typeface="儷黑 Pro"/>
                  <a:sym typeface="Century Gothic"/>
                </a:rPr>
                <a:t> </a:t>
              </a:r>
              <a:r>
                <a:rPr lang="en-US" sz="1100" dirty="0">
                  <a:solidFill>
                    <a:prstClr val="white"/>
                  </a:solidFill>
                  <a:ea typeface="儷黑 Pro"/>
                  <a:cs typeface="儷黑 Pro"/>
                  <a:sym typeface="Century Gothic"/>
                </a:rPr>
                <a:t>takes 75% fewer people to earn the same amount </a:t>
              </a:r>
              <a:r>
                <a:rPr lang="en-US" sz="1100" dirty="0" smtClean="0">
                  <a:solidFill>
                    <a:prstClr val="white"/>
                  </a:solidFill>
                  <a:ea typeface="儷黑 Pro"/>
                  <a:cs typeface="儷黑 Pro"/>
                  <a:sym typeface="Century Gothic"/>
                </a:rPr>
                <a:t>of commissions</a:t>
              </a:r>
              <a:r>
                <a:rPr lang="en-US" sz="1100" dirty="0">
                  <a:solidFill>
                    <a:prstClr val="white"/>
                  </a:solidFill>
                  <a:ea typeface="儷黑 Pro"/>
                  <a:cs typeface="儷黑 Pro"/>
                  <a:sym typeface="Century Gothic"/>
                </a:rPr>
                <a:t>.  </a:t>
              </a:r>
            </a:p>
          </p:txBody>
        </p:sp>
        <p:grpSp>
          <p:nvGrpSpPr>
            <p:cNvPr id="56" name="Group 55"/>
            <p:cNvGrpSpPr/>
            <p:nvPr/>
          </p:nvGrpSpPr>
          <p:grpSpPr>
            <a:xfrm>
              <a:off x="3455278" y="4453760"/>
              <a:ext cx="1355834" cy="1387366"/>
              <a:chOff x="3455278" y="4453760"/>
              <a:chExt cx="1355834" cy="1387366"/>
            </a:xfrm>
          </p:grpSpPr>
          <p:sp>
            <p:nvSpPr>
              <p:cNvPr id="3" name="Oval 2"/>
              <p:cNvSpPr/>
              <p:nvPr/>
            </p:nvSpPr>
            <p:spPr>
              <a:xfrm>
                <a:off x="3455278" y="4453760"/>
                <a:ext cx="1355834" cy="13873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儷黑 Pro"/>
                  <a:cs typeface="儷黑 Pro"/>
                </a:endParaRPr>
              </a:p>
            </p:txBody>
          </p:sp>
          <p:grpSp>
            <p:nvGrpSpPr>
              <p:cNvPr id="27" name="Group 13"/>
              <p:cNvGrpSpPr>
                <a:grpSpLocks noChangeAspect="1"/>
              </p:cNvGrpSpPr>
              <p:nvPr/>
            </p:nvGrpSpPr>
            <p:grpSpPr bwMode="auto">
              <a:xfrm>
                <a:off x="3880060" y="4751475"/>
                <a:ext cx="506271" cy="791937"/>
                <a:chOff x="-425" y="387"/>
                <a:chExt cx="2031" cy="3177"/>
              </a:xfrm>
              <a:solidFill>
                <a:schemeClr val="accent6">
                  <a:lumMod val="50000"/>
                </a:schemeClr>
              </a:solidFill>
            </p:grpSpPr>
            <p:sp>
              <p:nvSpPr>
                <p:cNvPr id="30" name="Freeform 15"/>
                <p:cNvSpPr>
                  <a:spLocks noEditPoints="1"/>
                </p:cNvSpPr>
                <p:nvPr/>
              </p:nvSpPr>
              <p:spPr bwMode="auto">
                <a:xfrm>
                  <a:off x="-425" y="807"/>
                  <a:ext cx="536" cy="704"/>
                </a:xfrm>
                <a:custGeom>
                  <a:avLst/>
                  <a:gdLst>
                    <a:gd name="T0" fmla="*/ 460 w 1071"/>
                    <a:gd name="T1" fmla="*/ 606 h 1408"/>
                    <a:gd name="T2" fmla="*/ 371 w 1071"/>
                    <a:gd name="T3" fmla="*/ 668 h 1408"/>
                    <a:gd name="T4" fmla="*/ 357 w 1071"/>
                    <a:gd name="T5" fmla="*/ 759 h 1408"/>
                    <a:gd name="T6" fmla="*/ 411 w 1071"/>
                    <a:gd name="T7" fmla="*/ 824 h 1408"/>
                    <a:gd name="T8" fmla="*/ 514 w 1071"/>
                    <a:gd name="T9" fmla="*/ 869 h 1408"/>
                    <a:gd name="T10" fmla="*/ 604 w 1071"/>
                    <a:gd name="T11" fmla="*/ 913 h 1408"/>
                    <a:gd name="T12" fmla="*/ 595 w 1071"/>
                    <a:gd name="T13" fmla="*/ 963 h 1408"/>
                    <a:gd name="T14" fmla="*/ 523 w 1071"/>
                    <a:gd name="T15" fmla="*/ 981 h 1408"/>
                    <a:gd name="T16" fmla="*/ 375 w 1071"/>
                    <a:gd name="T17" fmla="*/ 948 h 1408"/>
                    <a:gd name="T18" fmla="*/ 413 w 1071"/>
                    <a:gd name="T19" fmla="*/ 1058 h 1408"/>
                    <a:gd name="T20" fmla="*/ 500 w 1071"/>
                    <a:gd name="T21" fmla="*/ 1141 h 1408"/>
                    <a:gd name="T22" fmla="*/ 635 w 1071"/>
                    <a:gd name="T23" fmla="*/ 1052 h 1408"/>
                    <a:gd name="T24" fmla="*/ 730 w 1071"/>
                    <a:gd name="T25" fmla="*/ 987 h 1408"/>
                    <a:gd name="T26" fmla="*/ 745 w 1071"/>
                    <a:gd name="T27" fmla="*/ 892 h 1408"/>
                    <a:gd name="T28" fmla="*/ 683 w 1071"/>
                    <a:gd name="T29" fmla="*/ 817 h 1408"/>
                    <a:gd name="T30" fmla="*/ 558 w 1071"/>
                    <a:gd name="T31" fmla="*/ 768 h 1408"/>
                    <a:gd name="T32" fmla="*/ 494 w 1071"/>
                    <a:gd name="T33" fmla="*/ 730 h 1408"/>
                    <a:gd name="T34" fmla="*/ 500 w 1071"/>
                    <a:gd name="T35" fmla="*/ 693 h 1408"/>
                    <a:gd name="T36" fmla="*/ 568 w 1071"/>
                    <a:gd name="T37" fmla="*/ 674 h 1408"/>
                    <a:gd name="T38" fmla="*/ 676 w 1071"/>
                    <a:gd name="T39" fmla="*/ 693 h 1408"/>
                    <a:gd name="T40" fmla="*/ 699 w 1071"/>
                    <a:gd name="T41" fmla="*/ 606 h 1408"/>
                    <a:gd name="T42" fmla="*/ 593 w 1071"/>
                    <a:gd name="T43" fmla="*/ 589 h 1408"/>
                    <a:gd name="T44" fmla="*/ 158 w 1071"/>
                    <a:gd name="T45" fmla="*/ 0 h 1408"/>
                    <a:gd name="T46" fmla="*/ 210 w 1071"/>
                    <a:gd name="T47" fmla="*/ 21 h 1408"/>
                    <a:gd name="T48" fmla="*/ 301 w 1071"/>
                    <a:gd name="T49" fmla="*/ 77 h 1408"/>
                    <a:gd name="T50" fmla="*/ 417 w 1071"/>
                    <a:gd name="T51" fmla="*/ 137 h 1408"/>
                    <a:gd name="T52" fmla="*/ 546 w 1071"/>
                    <a:gd name="T53" fmla="*/ 176 h 1408"/>
                    <a:gd name="T54" fmla="*/ 674 w 1071"/>
                    <a:gd name="T55" fmla="*/ 166 h 1408"/>
                    <a:gd name="T56" fmla="*/ 788 w 1071"/>
                    <a:gd name="T57" fmla="*/ 89 h 1408"/>
                    <a:gd name="T58" fmla="*/ 869 w 1071"/>
                    <a:gd name="T59" fmla="*/ 33 h 1408"/>
                    <a:gd name="T60" fmla="*/ 913 w 1071"/>
                    <a:gd name="T61" fmla="*/ 23 h 1408"/>
                    <a:gd name="T62" fmla="*/ 927 w 1071"/>
                    <a:gd name="T63" fmla="*/ 44 h 1408"/>
                    <a:gd name="T64" fmla="*/ 923 w 1071"/>
                    <a:gd name="T65" fmla="*/ 77 h 1408"/>
                    <a:gd name="T66" fmla="*/ 911 w 1071"/>
                    <a:gd name="T67" fmla="*/ 102 h 1408"/>
                    <a:gd name="T68" fmla="*/ 886 w 1071"/>
                    <a:gd name="T69" fmla="*/ 141 h 1408"/>
                    <a:gd name="T70" fmla="*/ 838 w 1071"/>
                    <a:gd name="T71" fmla="*/ 208 h 1408"/>
                    <a:gd name="T72" fmla="*/ 792 w 1071"/>
                    <a:gd name="T73" fmla="*/ 276 h 1408"/>
                    <a:gd name="T74" fmla="*/ 772 w 1071"/>
                    <a:gd name="T75" fmla="*/ 305 h 1408"/>
                    <a:gd name="T76" fmla="*/ 859 w 1071"/>
                    <a:gd name="T77" fmla="*/ 421 h 1408"/>
                    <a:gd name="T78" fmla="*/ 996 w 1071"/>
                    <a:gd name="T79" fmla="*/ 579 h 1408"/>
                    <a:gd name="T80" fmla="*/ 1068 w 1071"/>
                    <a:gd name="T81" fmla="*/ 784 h 1408"/>
                    <a:gd name="T82" fmla="*/ 1048 w 1071"/>
                    <a:gd name="T83" fmla="*/ 1017 h 1408"/>
                    <a:gd name="T84" fmla="*/ 940 w 1071"/>
                    <a:gd name="T85" fmla="*/ 1218 h 1408"/>
                    <a:gd name="T86" fmla="*/ 763 w 1071"/>
                    <a:gd name="T87" fmla="*/ 1355 h 1408"/>
                    <a:gd name="T88" fmla="*/ 537 w 1071"/>
                    <a:gd name="T89" fmla="*/ 1408 h 1408"/>
                    <a:gd name="T90" fmla="*/ 311 w 1071"/>
                    <a:gd name="T91" fmla="*/ 1355 h 1408"/>
                    <a:gd name="T92" fmla="*/ 131 w 1071"/>
                    <a:gd name="T93" fmla="*/ 1218 h 1408"/>
                    <a:gd name="T94" fmla="*/ 23 w 1071"/>
                    <a:gd name="T95" fmla="*/ 1017 h 1408"/>
                    <a:gd name="T96" fmla="*/ 6 w 1071"/>
                    <a:gd name="T97" fmla="*/ 776 h 1408"/>
                    <a:gd name="T98" fmla="*/ 89 w 1071"/>
                    <a:gd name="T99" fmla="*/ 556 h 1408"/>
                    <a:gd name="T100" fmla="*/ 249 w 1071"/>
                    <a:gd name="T101" fmla="*/ 396 h 1408"/>
                    <a:gd name="T102" fmla="*/ 365 w 1071"/>
                    <a:gd name="T103" fmla="*/ 305 h 1408"/>
                    <a:gd name="T104" fmla="*/ 338 w 1071"/>
                    <a:gd name="T105" fmla="*/ 274 h 1408"/>
                    <a:gd name="T106" fmla="*/ 276 w 1071"/>
                    <a:gd name="T107" fmla="*/ 201 h 1408"/>
                    <a:gd name="T108" fmla="*/ 209 w 1071"/>
                    <a:gd name="T109" fmla="*/ 112 h 1408"/>
                    <a:gd name="T110" fmla="*/ 160 w 1071"/>
                    <a:gd name="T111" fmla="*/ 35 h 1408"/>
                    <a:gd name="T112" fmla="*/ 158 w 1071"/>
                    <a:gd name="T113" fmla="*/ 0 h 1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1" h="1408">
                      <a:moveTo>
                        <a:pt x="504" y="523"/>
                      </a:moveTo>
                      <a:lnTo>
                        <a:pt x="504" y="595"/>
                      </a:lnTo>
                      <a:lnTo>
                        <a:pt x="460" y="606"/>
                      </a:lnTo>
                      <a:lnTo>
                        <a:pt x="423" y="622"/>
                      </a:lnTo>
                      <a:lnTo>
                        <a:pt x="392" y="643"/>
                      </a:lnTo>
                      <a:lnTo>
                        <a:pt x="371" y="668"/>
                      </a:lnTo>
                      <a:lnTo>
                        <a:pt x="357" y="697"/>
                      </a:lnTo>
                      <a:lnTo>
                        <a:pt x="353" y="730"/>
                      </a:lnTo>
                      <a:lnTo>
                        <a:pt x="357" y="759"/>
                      </a:lnTo>
                      <a:lnTo>
                        <a:pt x="369" y="784"/>
                      </a:lnTo>
                      <a:lnTo>
                        <a:pt x="386" y="807"/>
                      </a:lnTo>
                      <a:lnTo>
                        <a:pt x="411" y="824"/>
                      </a:lnTo>
                      <a:lnTo>
                        <a:pt x="440" y="842"/>
                      </a:lnTo>
                      <a:lnTo>
                        <a:pt x="475" y="855"/>
                      </a:lnTo>
                      <a:lnTo>
                        <a:pt x="514" y="869"/>
                      </a:lnTo>
                      <a:lnTo>
                        <a:pt x="558" y="882"/>
                      </a:lnTo>
                      <a:lnTo>
                        <a:pt x="587" y="898"/>
                      </a:lnTo>
                      <a:lnTo>
                        <a:pt x="604" y="913"/>
                      </a:lnTo>
                      <a:lnTo>
                        <a:pt x="610" y="934"/>
                      </a:lnTo>
                      <a:lnTo>
                        <a:pt x="606" y="950"/>
                      </a:lnTo>
                      <a:lnTo>
                        <a:pt x="595" y="963"/>
                      </a:lnTo>
                      <a:lnTo>
                        <a:pt x="575" y="973"/>
                      </a:lnTo>
                      <a:lnTo>
                        <a:pt x="552" y="979"/>
                      </a:lnTo>
                      <a:lnTo>
                        <a:pt x="523" y="981"/>
                      </a:lnTo>
                      <a:lnTo>
                        <a:pt x="467" y="975"/>
                      </a:lnTo>
                      <a:lnTo>
                        <a:pt x="417" y="963"/>
                      </a:lnTo>
                      <a:lnTo>
                        <a:pt x="375" y="948"/>
                      </a:lnTo>
                      <a:lnTo>
                        <a:pt x="348" y="1037"/>
                      </a:lnTo>
                      <a:lnTo>
                        <a:pt x="376" y="1048"/>
                      </a:lnTo>
                      <a:lnTo>
                        <a:pt x="413" y="1058"/>
                      </a:lnTo>
                      <a:lnTo>
                        <a:pt x="456" y="1066"/>
                      </a:lnTo>
                      <a:lnTo>
                        <a:pt x="500" y="1068"/>
                      </a:lnTo>
                      <a:lnTo>
                        <a:pt x="500" y="1141"/>
                      </a:lnTo>
                      <a:lnTo>
                        <a:pt x="589" y="1141"/>
                      </a:lnTo>
                      <a:lnTo>
                        <a:pt x="589" y="1064"/>
                      </a:lnTo>
                      <a:lnTo>
                        <a:pt x="635" y="1052"/>
                      </a:lnTo>
                      <a:lnTo>
                        <a:pt x="676" y="1035"/>
                      </a:lnTo>
                      <a:lnTo>
                        <a:pt x="707" y="1014"/>
                      </a:lnTo>
                      <a:lnTo>
                        <a:pt x="730" y="987"/>
                      </a:lnTo>
                      <a:lnTo>
                        <a:pt x="743" y="956"/>
                      </a:lnTo>
                      <a:lnTo>
                        <a:pt x="747" y="923"/>
                      </a:lnTo>
                      <a:lnTo>
                        <a:pt x="745" y="892"/>
                      </a:lnTo>
                      <a:lnTo>
                        <a:pt x="734" y="863"/>
                      </a:lnTo>
                      <a:lnTo>
                        <a:pt x="712" y="838"/>
                      </a:lnTo>
                      <a:lnTo>
                        <a:pt x="683" y="817"/>
                      </a:lnTo>
                      <a:lnTo>
                        <a:pt x="647" y="797"/>
                      </a:lnTo>
                      <a:lnTo>
                        <a:pt x="598" y="782"/>
                      </a:lnTo>
                      <a:lnTo>
                        <a:pt x="558" y="768"/>
                      </a:lnTo>
                      <a:lnTo>
                        <a:pt x="527" y="755"/>
                      </a:lnTo>
                      <a:lnTo>
                        <a:pt x="506" y="743"/>
                      </a:lnTo>
                      <a:lnTo>
                        <a:pt x="494" y="730"/>
                      </a:lnTo>
                      <a:lnTo>
                        <a:pt x="490" y="716"/>
                      </a:lnTo>
                      <a:lnTo>
                        <a:pt x="492" y="705"/>
                      </a:lnTo>
                      <a:lnTo>
                        <a:pt x="500" y="693"/>
                      </a:lnTo>
                      <a:lnTo>
                        <a:pt x="515" y="683"/>
                      </a:lnTo>
                      <a:lnTo>
                        <a:pt x="537" y="676"/>
                      </a:lnTo>
                      <a:lnTo>
                        <a:pt x="568" y="674"/>
                      </a:lnTo>
                      <a:lnTo>
                        <a:pt x="612" y="678"/>
                      </a:lnTo>
                      <a:lnTo>
                        <a:pt x="649" y="683"/>
                      </a:lnTo>
                      <a:lnTo>
                        <a:pt x="676" y="693"/>
                      </a:lnTo>
                      <a:lnTo>
                        <a:pt x="697" y="699"/>
                      </a:lnTo>
                      <a:lnTo>
                        <a:pt x="722" y="614"/>
                      </a:lnTo>
                      <a:lnTo>
                        <a:pt x="699" y="606"/>
                      </a:lnTo>
                      <a:lnTo>
                        <a:pt x="670" y="598"/>
                      </a:lnTo>
                      <a:lnTo>
                        <a:pt x="635" y="593"/>
                      </a:lnTo>
                      <a:lnTo>
                        <a:pt x="593" y="589"/>
                      </a:lnTo>
                      <a:lnTo>
                        <a:pt x="593" y="523"/>
                      </a:lnTo>
                      <a:lnTo>
                        <a:pt x="504" y="523"/>
                      </a:lnTo>
                      <a:close/>
                      <a:moveTo>
                        <a:pt x="158" y="0"/>
                      </a:moveTo>
                      <a:lnTo>
                        <a:pt x="170" y="2"/>
                      </a:lnTo>
                      <a:lnTo>
                        <a:pt x="187" y="10"/>
                      </a:lnTo>
                      <a:lnTo>
                        <a:pt x="210" y="21"/>
                      </a:lnTo>
                      <a:lnTo>
                        <a:pt x="236" y="38"/>
                      </a:lnTo>
                      <a:lnTo>
                        <a:pt x="266" y="56"/>
                      </a:lnTo>
                      <a:lnTo>
                        <a:pt x="301" y="77"/>
                      </a:lnTo>
                      <a:lnTo>
                        <a:pt x="338" y="96"/>
                      </a:lnTo>
                      <a:lnTo>
                        <a:pt x="376" y="118"/>
                      </a:lnTo>
                      <a:lnTo>
                        <a:pt x="417" y="137"/>
                      </a:lnTo>
                      <a:lnTo>
                        <a:pt x="460" y="152"/>
                      </a:lnTo>
                      <a:lnTo>
                        <a:pt x="504" y="166"/>
                      </a:lnTo>
                      <a:lnTo>
                        <a:pt x="546" y="176"/>
                      </a:lnTo>
                      <a:lnTo>
                        <a:pt x="591" y="179"/>
                      </a:lnTo>
                      <a:lnTo>
                        <a:pt x="633" y="178"/>
                      </a:lnTo>
                      <a:lnTo>
                        <a:pt x="674" y="166"/>
                      </a:lnTo>
                      <a:lnTo>
                        <a:pt x="712" y="149"/>
                      </a:lnTo>
                      <a:lnTo>
                        <a:pt x="751" y="122"/>
                      </a:lnTo>
                      <a:lnTo>
                        <a:pt x="788" y="89"/>
                      </a:lnTo>
                      <a:lnTo>
                        <a:pt x="820" y="64"/>
                      </a:lnTo>
                      <a:lnTo>
                        <a:pt x="848" y="44"/>
                      </a:lnTo>
                      <a:lnTo>
                        <a:pt x="869" y="33"/>
                      </a:lnTo>
                      <a:lnTo>
                        <a:pt x="888" y="25"/>
                      </a:lnTo>
                      <a:lnTo>
                        <a:pt x="902" y="21"/>
                      </a:lnTo>
                      <a:lnTo>
                        <a:pt x="913" y="23"/>
                      </a:lnTo>
                      <a:lnTo>
                        <a:pt x="919" y="27"/>
                      </a:lnTo>
                      <a:lnTo>
                        <a:pt x="925" y="35"/>
                      </a:lnTo>
                      <a:lnTo>
                        <a:pt x="927" y="44"/>
                      </a:lnTo>
                      <a:lnTo>
                        <a:pt x="927" y="54"/>
                      </a:lnTo>
                      <a:lnTo>
                        <a:pt x="927" y="66"/>
                      </a:lnTo>
                      <a:lnTo>
                        <a:pt x="923" y="77"/>
                      </a:lnTo>
                      <a:lnTo>
                        <a:pt x="919" y="87"/>
                      </a:lnTo>
                      <a:lnTo>
                        <a:pt x="915" y="96"/>
                      </a:lnTo>
                      <a:lnTo>
                        <a:pt x="911" y="102"/>
                      </a:lnTo>
                      <a:lnTo>
                        <a:pt x="905" y="110"/>
                      </a:lnTo>
                      <a:lnTo>
                        <a:pt x="898" y="123"/>
                      </a:lnTo>
                      <a:lnTo>
                        <a:pt x="886" y="141"/>
                      </a:lnTo>
                      <a:lnTo>
                        <a:pt x="871" y="162"/>
                      </a:lnTo>
                      <a:lnTo>
                        <a:pt x="855" y="185"/>
                      </a:lnTo>
                      <a:lnTo>
                        <a:pt x="838" y="208"/>
                      </a:lnTo>
                      <a:lnTo>
                        <a:pt x="820" y="234"/>
                      </a:lnTo>
                      <a:lnTo>
                        <a:pt x="805" y="255"/>
                      </a:lnTo>
                      <a:lnTo>
                        <a:pt x="792" y="276"/>
                      </a:lnTo>
                      <a:lnTo>
                        <a:pt x="782" y="291"/>
                      </a:lnTo>
                      <a:lnTo>
                        <a:pt x="774" y="301"/>
                      </a:lnTo>
                      <a:lnTo>
                        <a:pt x="772" y="305"/>
                      </a:lnTo>
                      <a:lnTo>
                        <a:pt x="737" y="349"/>
                      </a:lnTo>
                      <a:lnTo>
                        <a:pt x="801" y="382"/>
                      </a:lnTo>
                      <a:lnTo>
                        <a:pt x="859" y="421"/>
                      </a:lnTo>
                      <a:lnTo>
                        <a:pt x="911" y="467"/>
                      </a:lnTo>
                      <a:lnTo>
                        <a:pt x="958" y="519"/>
                      </a:lnTo>
                      <a:lnTo>
                        <a:pt x="996" y="579"/>
                      </a:lnTo>
                      <a:lnTo>
                        <a:pt x="1029" y="643"/>
                      </a:lnTo>
                      <a:lnTo>
                        <a:pt x="1052" y="710"/>
                      </a:lnTo>
                      <a:lnTo>
                        <a:pt x="1068" y="784"/>
                      </a:lnTo>
                      <a:lnTo>
                        <a:pt x="1071" y="859"/>
                      </a:lnTo>
                      <a:lnTo>
                        <a:pt x="1066" y="940"/>
                      </a:lnTo>
                      <a:lnTo>
                        <a:pt x="1048" y="1017"/>
                      </a:lnTo>
                      <a:lnTo>
                        <a:pt x="1021" y="1089"/>
                      </a:lnTo>
                      <a:lnTo>
                        <a:pt x="985" y="1156"/>
                      </a:lnTo>
                      <a:lnTo>
                        <a:pt x="940" y="1218"/>
                      </a:lnTo>
                      <a:lnTo>
                        <a:pt x="888" y="1272"/>
                      </a:lnTo>
                      <a:lnTo>
                        <a:pt x="828" y="1319"/>
                      </a:lnTo>
                      <a:lnTo>
                        <a:pt x="763" y="1355"/>
                      </a:lnTo>
                      <a:lnTo>
                        <a:pt x="691" y="1384"/>
                      </a:lnTo>
                      <a:lnTo>
                        <a:pt x="616" y="1402"/>
                      </a:lnTo>
                      <a:lnTo>
                        <a:pt x="537" y="1408"/>
                      </a:lnTo>
                      <a:lnTo>
                        <a:pt x="458" y="1402"/>
                      </a:lnTo>
                      <a:lnTo>
                        <a:pt x="380" y="1384"/>
                      </a:lnTo>
                      <a:lnTo>
                        <a:pt x="311" y="1355"/>
                      </a:lnTo>
                      <a:lnTo>
                        <a:pt x="243" y="1319"/>
                      </a:lnTo>
                      <a:lnTo>
                        <a:pt x="185" y="1272"/>
                      </a:lnTo>
                      <a:lnTo>
                        <a:pt x="131" y="1218"/>
                      </a:lnTo>
                      <a:lnTo>
                        <a:pt x="87" y="1156"/>
                      </a:lnTo>
                      <a:lnTo>
                        <a:pt x="50" y="1089"/>
                      </a:lnTo>
                      <a:lnTo>
                        <a:pt x="23" y="1017"/>
                      </a:lnTo>
                      <a:lnTo>
                        <a:pt x="6" y="940"/>
                      </a:lnTo>
                      <a:lnTo>
                        <a:pt x="0" y="859"/>
                      </a:lnTo>
                      <a:lnTo>
                        <a:pt x="6" y="776"/>
                      </a:lnTo>
                      <a:lnTo>
                        <a:pt x="23" y="699"/>
                      </a:lnTo>
                      <a:lnTo>
                        <a:pt x="50" y="625"/>
                      </a:lnTo>
                      <a:lnTo>
                        <a:pt x="89" y="556"/>
                      </a:lnTo>
                      <a:lnTo>
                        <a:pt x="133" y="496"/>
                      </a:lnTo>
                      <a:lnTo>
                        <a:pt x="187" y="442"/>
                      </a:lnTo>
                      <a:lnTo>
                        <a:pt x="249" y="396"/>
                      </a:lnTo>
                      <a:lnTo>
                        <a:pt x="317" y="359"/>
                      </a:lnTo>
                      <a:lnTo>
                        <a:pt x="388" y="330"/>
                      </a:lnTo>
                      <a:lnTo>
                        <a:pt x="365" y="305"/>
                      </a:lnTo>
                      <a:lnTo>
                        <a:pt x="361" y="301"/>
                      </a:lnTo>
                      <a:lnTo>
                        <a:pt x="351" y="291"/>
                      </a:lnTo>
                      <a:lnTo>
                        <a:pt x="338" y="274"/>
                      </a:lnTo>
                      <a:lnTo>
                        <a:pt x="321" y="253"/>
                      </a:lnTo>
                      <a:lnTo>
                        <a:pt x="299" y="228"/>
                      </a:lnTo>
                      <a:lnTo>
                        <a:pt x="276" y="201"/>
                      </a:lnTo>
                      <a:lnTo>
                        <a:pt x="253" y="172"/>
                      </a:lnTo>
                      <a:lnTo>
                        <a:pt x="230" y="143"/>
                      </a:lnTo>
                      <a:lnTo>
                        <a:pt x="209" y="112"/>
                      </a:lnTo>
                      <a:lnTo>
                        <a:pt x="189" y="85"/>
                      </a:lnTo>
                      <a:lnTo>
                        <a:pt x="172" y="58"/>
                      </a:lnTo>
                      <a:lnTo>
                        <a:pt x="160" y="35"/>
                      </a:lnTo>
                      <a:lnTo>
                        <a:pt x="155" y="17"/>
                      </a:lnTo>
                      <a:lnTo>
                        <a:pt x="153" y="4"/>
                      </a:lnTo>
                      <a:lnTo>
                        <a:pt x="1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32" name="Freeform 17"/>
                <p:cNvSpPr>
                  <a:spLocks/>
                </p:cNvSpPr>
                <p:nvPr/>
              </p:nvSpPr>
              <p:spPr bwMode="auto">
                <a:xfrm>
                  <a:off x="1222" y="1118"/>
                  <a:ext cx="384" cy="148"/>
                </a:xfrm>
                <a:custGeom>
                  <a:avLst/>
                  <a:gdLst>
                    <a:gd name="T0" fmla="*/ 713 w 769"/>
                    <a:gd name="T1" fmla="*/ 0 h 295"/>
                    <a:gd name="T2" fmla="*/ 732 w 769"/>
                    <a:gd name="T3" fmla="*/ 5 h 295"/>
                    <a:gd name="T4" fmla="*/ 749 w 769"/>
                    <a:gd name="T5" fmla="*/ 17 h 295"/>
                    <a:gd name="T6" fmla="*/ 761 w 769"/>
                    <a:gd name="T7" fmla="*/ 34 h 295"/>
                    <a:gd name="T8" fmla="*/ 769 w 769"/>
                    <a:gd name="T9" fmla="*/ 54 h 295"/>
                    <a:gd name="T10" fmla="*/ 769 w 769"/>
                    <a:gd name="T11" fmla="*/ 73 h 295"/>
                    <a:gd name="T12" fmla="*/ 763 w 769"/>
                    <a:gd name="T13" fmla="*/ 92 h 295"/>
                    <a:gd name="T14" fmla="*/ 751 w 769"/>
                    <a:gd name="T15" fmla="*/ 110 h 295"/>
                    <a:gd name="T16" fmla="*/ 736 w 769"/>
                    <a:gd name="T17" fmla="*/ 123 h 295"/>
                    <a:gd name="T18" fmla="*/ 433 w 769"/>
                    <a:gd name="T19" fmla="*/ 287 h 295"/>
                    <a:gd name="T20" fmla="*/ 417 w 769"/>
                    <a:gd name="T21" fmla="*/ 293 h 295"/>
                    <a:gd name="T22" fmla="*/ 402 w 769"/>
                    <a:gd name="T23" fmla="*/ 295 h 295"/>
                    <a:gd name="T24" fmla="*/ 392 w 769"/>
                    <a:gd name="T25" fmla="*/ 295 h 295"/>
                    <a:gd name="T26" fmla="*/ 383 w 769"/>
                    <a:gd name="T27" fmla="*/ 293 h 295"/>
                    <a:gd name="T28" fmla="*/ 373 w 769"/>
                    <a:gd name="T29" fmla="*/ 289 h 295"/>
                    <a:gd name="T30" fmla="*/ 37 w 769"/>
                    <a:gd name="T31" fmla="*/ 123 h 295"/>
                    <a:gd name="T32" fmla="*/ 20 w 769"/>
                    <a:gd name="T33" fmla="*/ 112 h 295"/>
                    <a:gd name="T34" fmla="*/ 8 w 769"/>
                    <a:gd name="T35" fmla="*/ 96 h 295"/>
                    <a:gd name="T36" fmla="*/ 0 w 769"/>
                    <a:gd name="T37" fmla="*/ 77 h 295"/>
                    <a:gd name="T38" fmla="*/ 0 w 769"/>
                    <a:gd name="T39" fmla="*/ 56 h 295"/>
                    <a:gd name="T40" fmla="*/ 6 w 769"/>
                    <a:gd name="T41" fmla="*/ 36 h 295"/>
                    <a:gd name="T42" fmla="*/ 18 w 769"/>
                    <a:gd name="T43" fmla="*/ 19 h 295"/>
                    <a:gd name="T44" fmla="*/ 35 w 769"/>
                    <a:gd name="T45" fmla="*/ 7 h 295"/>
                    <a:gd name="T46" fmla="*/ 54 w 769"/>
                    <a:gd name="T47" fmla="*/ 2 h 295"/>
                    <a:gd name="T48" fmla="*/ 74 w 769"/>
                    <a:gd name="T49" fmla="*/ 0 h 295"/>
                    <a:gd name="T50" fmla="*/ 95 w 769"/>
                    <a:gd name="T51" fmla="*/ 5 h 295"/>
                    <a:gd name="T52" fmla="*/ 400 w 769"/>
                    <a:gd name="T53" fmla="*/ 156 h 295"/>
                    <a:gd name="T54" fmla="*/ 672 w 769"/>
                    <a:gd name="T55" fmla="*/ 7 h 295"/>
                    <a:gd name="T56" fmla="*/ 693 w 769"/>
                    <a:gd name="T57" fmla="*/ 2 h 295"/>
                    <a:gd name="T58" fmla="*/ 713 w 769"/>
                    <a:gd name="T59"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9" h="295">
                      <a:moveTo>
                        <a:pt x="713" y="0"/>
                      </a:moveTo>
                      <a:lnTo>
                        <a:pt x="732" y="5"/>
                      </a:lnTo>
                      <a:lnTo>
                        <a:pt x="749" y="17"/>
                      </a:lnTo>
                      <a:lnTo>
                        <a:pt x="761" y="34"/>
                      </a:lnTo>
                      <a:lnTo>
                        <a:pt x="769" y="54"/>
                      </a:lnTo>
                      <a:lnTo>
                        <a:pt x="769" y="73"/>
                      </a:lnTo>
                      <a:lnTo>
                        <a:pt x="763" y="92"/>
                      </a:lnTo>
                      <a:lnTo>
                        <a:pt x="751" y="110"/>
                      </a:lnTo>
                      <a:lnTo>
                        <a:pt x="736" y="123"/>
                      </a:lnTo>
                      <a:lnTo>
                        <a:pt x="433" y="287"/>
                      </a:lnTo>
                      <a:lnTo>
                        <a:pt x="417" y="293"/>
                      </a:lnTo>
                      <a:lnTo>
                        <a:pt x="402" y="295"/>
                      </a:lnTo>
                      <a:lnTo>
                        <a:pt x="392" y="295"/>
                      </a:lnTo>
                      <a:lnTo>
                        <a:pt x="383" y="293"/>
                      </a:lnTo>
                      <a:lnTo>
                        <a:pt x="373" y="289"/>
                      </a:lnTo>
                      <a:lnTo>
                        <a:pt x="37" y="123"/>
                      </a:lnTo>
                      <a:lnTo>
                        <a:pt x="20" y="112"/>
                      </a:lnTo>
                      <a:lnTo>
                        <a:pt x="8" y="96"/>
                      </a:lnTo>
                      <a:lnTo>
                        <a:pt x="0" y="77"/>
                      </a:lnTo>
                      <a:lnTo>
                        <a:pt x="0" y="56"/>
                      </a:lnTo>
                      <a:lnTo>
                        <a:pt x="6" y="36"/>
                      </a:lnTo>
                      <a:lnTo>
                        <a:pt x="18" y="19"/>
                      </a:lnTo>
                      <a:lnTo>
                        <a:pt x="35" y="7"/>
                      </a:lnTo>
                      <a:lnTo>
                        <a:pt x="54" y="2"/>
                      </a:lnTo>
                      <a:lnTo>
                        <a:pt x="74" y="0"/>
                      </a:lnTo>
                      <a:lnTo>
                        <a:pt x="95" y="5"/>
                      </a:lnTo>
                      <a:lnTo>
                        <a:pt x="400" y="156"/>
                      </a:lnTo>
                      <a:lnTo>
                        <a:pt x="672" y="7"/>
                      </a:lnTo>
                      <a:lnTo>
                        <a:pt x="693" y="2"/>
                      </a:lnTo>
                      <a:lnTo>
                        <a:pt x="7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33" name="Freeform 18"/>
                <p:cNvSpPr>
                  <a:spLocks/>
                </p:cNvSpPr>
                <p:nvPr/>
              </p:nvSpPr>
              <p:spPr bwMode="auto">
                <a:xfrm>
                  <a:off x="294" y="387"/>
                  <a:ext cx="645" cy="657"/>
                </a:xfrm>
                <a:custGeom>
                  <a:avLst/>
                  <a:gdLst>
                    <a:gd name="T0" fmla="*/ 645 w 1290"/>
                    <a:gd name="T1" fmla="*/ 0 h 1315"/>
                    <a:gd name="T2" fmla="*/ 732 w 1290"/>
                    <a:gd name="T3" fmla="*/ 8 h 1315"/>
                    <a:gd name="T4" fmla="*/ 817 w 1290"/>
                    <a:gd name="T5" fmla="*/ 25 h 1315"/>
                    <a:gd name="T6" fmla="*/ 896 w 1290"/>
                    <a:gd name="T7" fmla="*/ 54 h 1315"/>
                    <a:gd name="T8" fmla="*/ 971 w 1290"/>
                    <a:gd name="T9" fmla="*/ 93 h 1315"/>
                    <a:gd name="T10" fmla="*/ 1039 w 1290"/>
                    <a:gd name="T11" fmla="*/ 141 h 1315"/>
                    <a:gd name="T12" fmla="*/ 1101 w 1290"/>
                    <a:gd name="T13" fmla="*/ 197 h 1315"/>
                    <a:gd name="T14" fmla="*/ 1155 w 1290"/>
                    <a:gd name="T15" fmla="*/ 259 h 1315"/>
                    <a:gd name="T16" fmla="*/ 1201 w 1290"/>
                    <a:gd name="T17" fmla="*/ 328 h 1315"/>
                    <a:gd name="T18" fmla="*/ 1240 w 1290"/>
                    <a:gd name="T19" fmla="*/ 403 h 1315"/>
                    <a:gd name="T20" fmla="*/ 1267 w 1290"/>
                    <a:gd name="T21" fmla="*/ 485 h 1315"/>
                    <a:gd name="T22" fmla="*/ 1284 w 1290"/>
                    <a:gd name="T23" fmla="*/ 570 h 1315"/>
                    <a:gd name="T24" fmla="*/ 1290 w 1290"/>
                    <a:gd name="T25" fmla="*/ 656 h 1315"/>
                    <a:gd name="T26" fmla="*/ 1284 w 1290"/>
                    <a:gd name="T27" fmla="*/ 745 h 1315"/>
                    <a:gd name="T28" fmla="*/ 1267 w 1290"/>
                    <a:gd name="T29" fmla="*/ 830 h 1315"/>
                    <a:gd name="T30" fmla="*/ 1240 w 1290"/>
                    <a:gd name="T31" fmla="*/ 909 h 1315"/>
                    <a:gd name="T32" fmla="*/ 1201 w 1290"/>
                    <a:gd name="T33" fmla="*/ 985 h 1315"/>
                    <a:gd name="T34" fmla="*/ 1155 w 1290"/>
                    <a:gd name="T35" fmla="*/ 1054 h 1315"/>
                    <a:gd name="T36" fmla="*/ 1101 w 1290"/>
                    <a:gd name="T37" fmla="*/ 1118 h 1315"/>
                    <a:gd name="T38" fmla="*/ 1039 w 1290"/>
                    <a:gd name="T39" fmla="*/ 1174 h 1315"/>
                    <a:gd name="T40" fmla="*/ 971 w 1290"/>
                    <a:gd name="T41" fmla="*/ 1220 h 1315"/>
                    <a:gd name="T42" fmla="*/ 896 w 1290"/>
                    <a:gd name="T43" fmla="*/ 1259 h 1315"/>
                    <a:gd name="T44" fmla="*/ 817 w 1290"/>
                    <a:gd name="T45" fmla="*/ 1288 h 1315"/>
                    <a:gd name="T46" fmla="*/ 732 w 1290"/>
                    <a:gd name="T47" fmla="*/ 1307 h 1315"/>
                    <a:gd name="T48" fmla="*/ 645 w 1290"/>
                    <a:gd name="T49" fmla="*/ 1315 h 1315"/>
                    <a:gd name="T50" fmla="*/ 556 w 1290"/>
                    <a:gd name="T51" fmla="*/ 1307 h 1315"/>
                    <a:gd name="T52" fmla="*/ 473 w 1290"/>
                    <a:gd name="T53" fmla="*/ 1288 h 1315"/>
                    <a:gd name="T54" fmla="*/ 394 w 1290"/>
                    <a:gd name="T55" fmla="*/ 1259 h 1315"/>
                    <a:gd name="T56" fmla="*/ 319 w 1290"/>
                    <a:gd name="T57" fmla="*/ 1220 h 1315"/>
                    <a:gd name="T58" fmla="*/ 251 w 1290"/>
                    <a:gd name="T59" fmla="*/ 1174 h 1315"/>
                    <a:gd name="T60" fmla="*/ 189 w 1290"/>
                    <a:gd name="T61" fmla="*/ 1118 h 1315"/>
                    <a:gd name="T62" fmla="*/ 133 w 1290"/>
                    <a:gd name="T63" fmla="*/ 1054 h 1315"/>
                    <a:gd name="T64" fmla="*/ 87 w 1290"/>
                    <a:gd name="T65" fmla="*/ 985 h 1315"/>
                    <a:gd name="T66" fmla="*/ 50 w 1290"/>
                    <a:gd name="T67" fmla="*/ 909 h 1315"/>
                    <a:gd name="T68" fmla="*/ 23 w 1290"/>
                    <a:gd name="T69" fmla="*/ 830 h 1315"/>
                    <a:gd name="T70" fmla="*/ 6 w 1290"/>
                    <a:gd name="T71" fmla="*/ 745 h 1315"/>
                    <a:gd name="T72" fmla="*/ 0 w 1290"/>
                    <a:gd name="T73" fmla="*/ 656 h 1315"/>
                    <a:gd name="T74" fmla="*/ 6 w 1290"/>
                    <a:gd name="T75" fmla="*/ 570 h 1315"/>
                    <a:gd name="T76" fmla="*/ 23 w 1290"/>
                    <a:gd name="T77" fmla="*/ 485 h 1315"/>
                    <a:gd name="T78" fmla="*/ 50 w 1290"/>
                    <a:gd name="T79" fmla="*/ 403 h 1315"/>
                    <a:gd name="T80" fmla="*/ 87 w 1290"/>
                    <a:gd name="T81" fmla="*/ 328 h 1315"/>
                    <a:gd name="T82" fmla="*/ 133 w 1290"/>
                    <a:gd name="T83" fmla="*/ 259 h 1315"/>
                    <a:gd name="T84" fmla="*/ 189 w 1290"/>
                    <a:gd name="T85" fmla="*/ 197 h 1315"/>
                    <a:gd name="T86" fmla="*/ 251 w 1290"/>
                    <a:gd name="T87" fmla="*/ 141 h 1315"/>
                    <a:gd name="T88" fmla="*/ 319 w 1290"/>
                    <a:gd name="T89" fmla="*/ 93 h 1315"/>
                    <a:gd name="T90" fmla="*/ 394 w 1290"/>
                    <a:gd name="T91" fmla="*/ 54 h 1315"/>
                    <a:gd name="T92" fmla="*/ 473 w 1290"/>
                    <a:gd name="T93" fmla="*/ 25 h 1315"/>
                    <a:gd name="T94" fmla="*/ 556 w 1290"/>
                    <a:gd name="T95" fmla="*/ 8 h 1315"/>
                    <a:gd name="T96" fmla="*/ 645 w 1290"/>
                    <a:gd name="T97"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0" h="1315">
                      <a:moveTo>
                        <a:pt x="645" y="0"/>
                      </a:moveTo>
                      <a:lnTo>
                        <a:pt x="732" y="8"/>
                      </a:lnTo>
                      <a:lnTo>
                        <a:pt x="817" y="25"/>
                      </a:lnTo>
                      <a:lnTo>
                        <a:pt x="896" y="54"/>
                      </a:lnTo>
                      <a:lnTo>
                        <a:pt x="971" y="93"/>
                      </a:lnTo>
                      <a:lnTo>
                        <a:pt x="1039" y="141"/>
                      </a:lnTo>
                      <a:lnTo>
                        <a:pt x="1101" y="197"/>
                      </a:lnTo>
                      <a:lnTo>
                        <a:pt x="1155" y="259"/>
                      </a:lnTo>
                      <a:lnTo>
                        <a:pt x="1201" y="328"/>
                      </a:lnTo>
                      <a:lnTo>
                        <a:pt x="1240" y="403"/>
                      </a:lnTo>
                      <a:lnTo>
                        <a:pt x="1267" y="485"/>
                      </a:lnTo>
                      <a:lnTo>
                        <a:pt x="1284" y="570"/>
                      </a:lnTo>
                      <a:lnTo>
                        <a:pt x="1290" y="656"/>
                      </a:lnTo>
                      <a:lnTo>
                        <a:pt x="1284" y="745"/>
                      </a:lnTo>
                      <a:lnTo>
                        <a:pt x="1267" y="830"/>
                      </a:lnTo>
                      <a:lnTo>
                        <a:pt x="1240" y="909"/>
                      </a:lnTo>
                      <a:lnTo>
                        <a:pt x="1201" y="985"/>
                      </a:lnTo>
                      <a:lnTo>
                        <a:pt x="1155" y="1054"/>
                      </a:lnTo>
                      <a:lnTo>
                        <a:pt x="1101" y="1118"/>
                      </a:lnTo>
                      <a:lnTo>
                        <a:pt x="1039" y="1174"/>
                      </a:lnTo>
                      <a:lnTo>
                        <a:pt x="971" y="1220"/>
                      </a:lnTo>
                      <a:lnTo>
                        <a:pt x="896" y="1259"/>
                      </a:lnTo>
                      <a:lnTo>
                        <a:pt x="817" y="1288"/>
                      </a:lnTo>
                      <a:lnTo>
                        <a:pt x="732" y="1307"/>
                      </a:lnTo>
                      <a:lnTo>
                        <a:pt x="645" y="1315"/>
                      </a:lnTo>
                      <a:lnTo>
                        <a:pt x="556" y="1307"/>
                      </a:lnTo>
                      <a:lnTo>
                        <a:pt x="473" y="1288"/>
                      </a:lnTo>
                      <a:lnTo>
                        <a:pt x="394" y="1259"/>
                      </a:lnTo>
                      <a:lnTo>
                        <a:pt x="319" y="1220"/>
                      </a:lnTo>
                      <a:lnTo>
                        <a:pt x="251" y="1174"/>
                      </a:lnTo>
                      <a:lnTo>
                        <a:pt x="189" y="1118"/>
                      </a:lnTo>
                      <a:lnTo>
                        <a:pt x="133" y="1054"/>
                      </a:lnTo>
                      <a:lnTo>
                        <a:pt x="87" y="985"/>
                      </a:lnTo>
                      <a:lnTo>
                        <a:pt x="50" y="909"/>
                      </a:lnTo>
                      <a:lnTo>
                        <a:pt x="23" y="830"/>
                      </a:lnTo>
                      <a:lnTo>
                        <a:pt x="6" y="745"/>
                      </a:lnTo>
                      <a:lnTo>
                        <a:pt x="0" y="656"/>
                      </a:lnTo>
                      <a:lnTo>
                        <a:pt x="6" y="570"/>
                      </a:lnTo>
                      <a:lnTo>
                        <a:pt x="23" y="485"/>
                      </a:lnTo>
                      <a:lnTo>
                        <a:pt x="50" y="403"/>
                      </a:lnTo>
                      <a:lnTo>
                        <a:pt x="87" y="328"/>
                      </a:lnTo>
                      <a:lnTo>
                        <a:pt x="133" y="259"/>
                      </a:lnTo>
                      <a:lnTo>
                        <a:pt x="189" y="197"/>
                      </a:lnTo>
                      <a:lnTo>
                        <a:pt x="251" y="141"/>
                      </a:lnTo>
                      <a:lnTo>
                        <a:pt x="319" y="93"/>
                      </a:lnTo>
                      <a:lnTo>
                        <a:pt x="394" y="54"/>
                      </a:lnTo>
                      <a:lnTo>
                        <a:pt x="473" y="25"/>
                      </a:lnTo>
                      <a:lnTo>
                        <a:pt x="556" y="8"/>
                      </a:lnTo>
                      <a:lnTo>
                        <a:pt x="6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34" name="Freeform 19"/>
                <p:cNvSpPr>
                  <a:spLocks/>
                </p:cNvSpPr>
                <p:nvPr/>
              </p:nvSpPr>
              <p:spPr bwMode="auto">
                <a:xfrm>
                  <a:off x="-349" y="1063"/>
                  <a:ext cx="1930" cy="2501"/>
                </a:xfrm>
                <a:custGeom>
                  <a:avLst/>
                  <a:gdLst>
                    <a:gd name="T0" fmla="*/ 1922 w 3858"/>
                    <a:gd name="T1" fmla="*/ 1467 h 5003"/>
                    <a:gd name="T2" fmla="*/ 2096 w 3858"/>
                    <a:gd name="T3" fmla="*/ 1251 h 5003"/>
                    <a:gd name="T4" fmla="*/ 2169 w 3858"/>
                    <a:gd name="T5" fmla="*/ 23 h 5003"/>
                    <a:gd name="T6" fmla="*/ 2494 w 3858"/>
                    <a:gd name="T7" fmla="*/ 247 h 5003"/>
                    <a:gd name="T8" fmla="*/ 2889 w 3858"/>
                    <a:gd name="T9" fmla="*/ 749 h 5003"/>
                    <a:gd name="T10" fmla="*/ 3055 w 3858"/>
                    <a:gd name="T11" fmla="*/ 996 h 5003"/>
                    <a:gd name="T12" fmla="*/ 3308 w 3858"/>
                    <a:gd name="T13" fmla="*/ 1040 h 5003"/>
                    <a:gd name="T14" fmla="*/ 3656 w 3858"/>
                    <a:gd name="T15" fmla="*/ 1052 h 5003"/>
                    <a:gd name="T16" fmla="*/ 3839 w 3858"/>
                    <a:gd name="T17" fmla="*/ 1203 h 5003"/>
                    <a:gd name="T18" fmla="*/ 3816 w 3858"/>
                    <a:gd name="T19" fmla="*/ 1444 h 5003"/>
                    <a:gd name="T20" fmla="*/ 3604 w 3858"/>
                    <a:gd name="T21" fmla="*/ 1556 h 5003"/>
                    <a:gd name="T22" fmla="*/ 3210 w 3858"/>
                    <a:gd name="T23" fmla="*/ 1546 h 5003"/>
                    <a:gd name="T24" fmla="*/ 2945 w 3858"/>
                    <a:gd name="T25" fmla="*/ 1519 h 5003"/>
                    <a:gd name="T26" fmla="*/ 2847 w 3858"/>
                    <a:gd name="T27" fmla="*/ 1492 h 5003"/>
                    <a:gd name="T28" fmla="*/ 2712 w 3858"/>
                    <a:gd name="T29" fmla="*/ 1384 h 5003"/>
                    <a:gd name="T30" fmla="*/ 2606 w 3858"/>
                    <a:gd name="T31" fmla="*/ 2044 h 5003"/>
                    <a:gd name="T32" fmla="*/ 2563 w 3858"/>
                    <a:gd name="T33" fmla="*/ 2226 h 5003"/>
                    <a:gd name="T34" fmla="*/ 2550 w 3858"/>
                    <a:gd name="T35" fmla="*/ 2324 h 5003"/>
                    <a:gd name="T36" fmla="*/ 2550 w 3858"/>
                    <a:gd name="T37" fmla="*/ 2666 h 5003"/>
                    <a:gd name="T38" fmla="*/ 2550 w 3858"/>
                    <a:gd name="T39" fmla="*/ 3189 h 5003"/>
                    <a:gd name="T40" fmla="*/ 2550 w 3858"/>
                    <a:gd name="T41" fmla="*/ 3774 h 5003"/>
                    <a:gd name="T42" fmla="*/ 2552 w 3858"/>
                    <a:gd name="T43" fmla="*/ 4298 h 5003"/>
                    <a:gd name="T44" fmla="*/ 2552 w 3858"/>
                    <a:gd name="T45" fmla="*/ 4636 h 5003"/>
                    <a:gd name="T46" fmla="*/ 2534 w 3858"/>
                    <a:gd name="T47" fmla="*/ 4804 h 5003"/>
                    <a:gd name="T48" fmla="*/ 2368 w 3858"/>
                    <a:gd name="T49" fmla="*/ 4983 h 5003"/>
                    <a:gd name="T50" fmla="*/ 2113 w 3858"/>
                    <a:gd name="T51" fmla="*/ 4960 h 5003"/>
                    <a:gd name="T52" fmla="*/ 1969 w 3858"/>
                    <a:gd name="T53" fmla="*/ 4755 h 5003"/>
                    <a:gd name="T54" fmla="*/ 1895 w 3858"/>
                    <a:gd name="T55" fmla="*/ 4699 h 5003"/>
                    <a:gd name="T56" fmla="*/ 1787 w 3858"/>
                    <a:gd name="T57" fmla="*/ 4931 h 5003"/>
                    <a:gd name="T58" fmla="*/ 1540 w 3858"/>
                    <a:gd name="T59" fmla="*/ 4997 h 5003"/>
                    <a:gd name="T60" fmla="*/ 1345 w 3858"/>
                    <a:gd name="T61" fmla="*/ 4852 h 5003"/>
                    <a:gd name="T62" fmla="*/ 1308 w 3858"/>
                    <a:gd name="T63" fmla="*/ 4670 h 5003"/>
                    <a:gd name="T64" fmla="*/ 1308 w 3858"/>
                    <a:gd name="T65" fmla="*/ 4383 h 5003"/>
                    <a:gd name="T66" fmla="*/ 1308 w 3858"/>
                    <a:gd name="T67" fmla="*/ 3888 h 5003"/>
                    <a:gd name="T68" fmla="*/ 1308 w 3858"/>
                    <a:gd name="T69" fmla="*/ 3307 h 5003"/>
                    <a:gd name="T70" fmla="*/ 1310 w 3858"/>
                    <a:gd name="T71" fmla="*/ 2761 h 5003"/>
                    <a:gd name="T72" fmla="*/ 1310 w 3858"/>
                    <a:gd name="T73" fmla="*/ 2373 h 5003"/>
                    <a:gd name="T74" fmla="*/ 1305 w 3858"/>
                    <a:gd name="T75" fmla="*/ 2245 h 5003"/>
                    <a:gd name="T76" fmla="*/ 1258 w 3858"/>
                    <a:gd name="T77" fmla="*/ 2087 h 5003"/>
                    <a:gd name="T78" fmla="*/ 1181 w 3858"/>
                    <a:gd name="T79" fmla="*/ 1345 h 5003"/>
                    <a:gd name="T80" fmla="*/ 1023 w 3858"/>
                    <a:gd name="T81" fmla="*/ 1486 h 5003"/>
                    <a:gd name="T82" fmla="*/ 944 w 3858"/>
                    <a:gd name="T83" fmla="*/ 1513 h 5003"/>
                    <a:gd name="T84" fmla="*/ 722 w 3858"/>
                    <a:gd name="T85" fmla="*/ 1542 h 5003"/>
                    <a:gd name="T86" fmla="*/ 256 w 3858"/>
                    <a:gd name="T87" fmla="*/ 1556 h 5003"/>
                    <a:gd name="T88" fmla="*/ 75 w 3858"/>
                    <a:gd name="T89" fmla="*/ 1483 h 5003"/>
                    <a:gd name="T90" fmla="*/ 5 w 3858"/>
                    <a:gd name="T91" fmla="*/ 1251 h 5003"/>
                    <a:gd name="T92" fmla="*/ 156 w 3858"/>
                    <a:gd name="T93" fmla="*/ 1065 h 5003"/>
                    <a:gd name="T94" fmla="*/ 478 w 3858"/>
                    <a:gd name="T95" fmla="*/ 1042 h 5003"/>
                    <a:gd name="T96" fmla="*/ 783 w 3858"/>
                    <a:gd name="T97" fmla="*/ 1025 h 5003"/>
                    <a:gd name="T98" fmla="*/ 901 w 3858"/>
                    <a:gd name="T99" fmla="*/ 851 h 5003"/>
                    <a:gd name="T100" fmla="*/ 1281 w 3858"/>
                    <a:gd name="T101" fmla="*/ 336 h 5003"/>
                    <a:gd name="T102" fmla="*/ 1621 w 3858"/>
                    <a:gd name="T103" fmla="*/ 54 h 5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58" h="5003">
                      <a:moveTo>
                        <a:pt x="1766" y="0"/>
                      </a:moveTo>
                      <a:lnTo>
                        <a:pt x="1924" y="166"/>
                      </a:lnTo>
                      <a:lnTo>
                        <a:pt x="1930" y="160"/>
                      </a:lnTo>
                      <a:lnTo>
                        <a:pt x="1764" y="1251"/>
                      </a:lnTo>
                      <a:lnTo>
                        <a:pt x="1922" y="1467"/>
                      </a:lnTo>
                      <a:lnTo>
                        <a:pt x="1926" y="1467"/>
                      </a:lnTo>
                      <a:lnTo>
                        <a:pt x="1930" y="1461"/>
                      </a:lnTo>
                      <a:lnTo>
                        <a:pt x="1934" y="1467"/>
                      </a:lnTo>
                      <a:lnTo>
                        <a:pt x="1938" y="1467"/>
                      </a:lnTo>
                      <a:lnTo>
                        <a:pt x="2096" y="1251"/>
                      </a:lnTo>
                      <a:lnTo>
                        <a:pt x="1930" y="160"/>
                      </a:lnTo>
                      <a:lnTo>
                        <a:pt x="1936" y="166"/>
                      </a:lnTo>
                      <a:lnTo>
                        <a:pt x="2094" y="0"/>
                      </a:lnTo>
                      <a:lnTo>
                        <a:pt x="2096" y="0"/>
                      </a:lnTo>
                      <a:lnTo>
                        <a:pt x="2169" y="23"/>
                      </a:lnTo>
                      <a:lnTo>
                        <a:pt x="2237" y="54"/>
                      </a:lnTo>
                      <a:lnTo>
                        <a:pt x="2303" y="92"/>
                      </a:lnTo>
                      <a:lnTo>
                        <a:pt x="2366" y="137"/>
                      </a:lnTo>
                      <a:lnTo>
                        <a:pt x="2430" y="189"/>
                      </a:lnTo>
                      <a:lnTo>
                        <a:pt x="2494" y="247"/>
                      </a:lnTo>
                      <a:lnTo>
                        <a:pt x="2579" y="336"/>
                      </a:lnTo>
                      <a:lnTo>
                        <a:pt x="2662" y="432"/>
                      </a:lnTo>
                      <a:lnTo>
                        <a:pt x="2741" y="536"/>
                      </a:lnTo>
                      <a:lnTo>
                        <a:pt x="2818" y="643"/>
                      </a:lnTo>
                      <a:lnTo>
                        <a:pt x="2889" y="749"/>
                      </a:lnTo>
                      <a:lnTo>
                        <a:pt x="2959" y="851"/>
                      </a:lnTo>
                      <a:lnTo>
                        <a:pt x="2982" y="888"/>
                      </a:lnTo>
                      <a:lnTo>
                        <a:pt x="3007" y="924"/>
                      </a:lnTo>
                      <a:lnTo>
                        <a:pt x="3032" y="961"/>
                      </a:lnTo>
                      <a:lnTo>
                        <a:pt x="3055" y="996"/>
                      </a:lnTo>
                      <a:lnTo>
                        <a:pt x="3077" y="1025"/>
                      </a:lnTo>
                      <a:lnTo>
                        <a:pt x="3121" y="1029"/>
                      </a:lnTo>
                      <a:lnTo>
                        <a:pt x="3177" y="1033"/>
                      </a:lnTo>
                      <a:lnTo>
                        <a:pt x="3239" y="1036"/>
                      </a:lnTo>
                      <a:lnTo>
                        <a:pt x="3308" y="1040"/>
                      </a:lnTo>
                      <a:lnTo>
                        <a:pt x="3382" y="1042"/>
                      </a:lnTo>
                      <a:lnTo>
                        <a:pt x="3457" y="1044"/>
                      </a:lnTo>
                      <a:lnTo>
                        <a:pt x="3532" y="1046"/>
                      </a:lnTo>
                      <a:lnTo>
                        <a:pt x="3604" y="1046"/>
                      </a:lnTo>
                      <a:lnTo>
                        <a:pt x="3656" y="1052"/>
                      </a:lnTo>
                      <a:lnTo>
                        <a:pt x="3704" y="1065"/>
                      </a:lnTo>
                      <a:lnTo>
                        <a:pt x="3747" y="1091"/>
                      </a:lnTo>
                      <a:lnTo>
                        <a:pt x="3785" y="1121"/>
                      </a:lnTo>
                      <a:lnTo>
                        <a:pt x="3816" y="1158"/>
                      </a:lnTo>
                      <a:lnTo>
                        <a:pt x="3839" y="1203"/>
                      </a:lnTo>
                      <a:lnTo>
                        <a:pt x="3855" y="1251"/>
                      </a:lnTo>
                      <a:lnTo>
                        <a:pt x="3858" y="1301"/>
                      </a:lnTo>
                      <a:lnTo>
                        <a:pt x="3855" y="1353"/>
                      </a:lnTo>
                      <a:lnTo>
                        <a:pt x="3839" y="1401"/>
                      </a:lnTo>
                      <a:lnTo>
                        <a:pt x="3816" y="1444"/>
                      </a:lnTo>
                      <a:lnTo>
                        <a:pt x="3785" y="1483"/>
                      </a:lnTo>
                      <a:lnTo>
                        <a:pt x="3747" y="1513"/>
                      </a:lnTo>
                      <a:lnTo>
                        <a:pt x="3704" y="1537"/>
                      </a:lnTo>
                      <a:lnTo>
                        <a:pt x="3656" y="1552"/>
                      </a:lnTo>
                      <a:lnTo>
                        <a:pt x="3604" y="1556"/>
                      </a:lnTo>
                      <a:lnTo>
                        <a:pt x="3604" y="1556"/>
                      </a:lnTo>
                      <a:lnTo>
                        <a:pt x="3486" y="1556"/>
                      </a:lnTo>
                      <a:lnTo>
                        <a:pt x="3382" y="1554"/>
                      </a:lnTo>
                      <a:lnTo>
                        <a:pt x="3289" y="1550"/>
                      </a:lnTo>
                      <a:lnTo>
                        <a:pt x="3210" y="1546"/>
                      </a:lnTo>
                      <a:lnTo>
                        <a:pt x="3138" y="1542"/>
                      </a:lnTo>
                      <a:lnTo>
                        <a:pt x="3079" y="1537"/>
                      </a:lnTo>
                      <a:lnTo>
                        <a:pt x="3026" y="1531"/>
                      </a:lnTo>
                      <a:lnTo>
                        <a:pt x="2982" y="1525"/>
                      </a:lnTo>
                      <a:lnTo>
                        <a:pt x="2945" y="1519"/>
                      </a:lnTo>
                      <a:lnTo>
                        <a:pt x="2916" y="1513"/>
                      </a:lnTo>
                      <a:lnTo>
                        <a:pt x="2891" y="1508"/>
                      </a:lnTo>
                      <a:lnTo>
                        <a:pt x="2872" y="1502"/>
                      </a:lnTo>
                      <a:lnTo>
                        <a:pt x="2859" y="1496"/>
                      </a:lnTo>
                      <a:lnTo>
                        <a:pt x="2847" y="1492"/>
                      </a:lnTo>
                      <a:lnTo>
                        <a:pt x="2837" y="1486"/>
                      </a:lnTo>
                      <a:lnTo>
                        <a:pt x="2804" y="1469"/>
                      </a:lnTo>
                      <a:lnTo>
                        <a:pt x="2772" y="1446"/>
                      </a:lnTo>
                      <a:lnTo>
                        <a:pt x="2741" y="1419"/>
                      </a:lnTo>
                      <a:lnTo>
                        <a:pt x="2712" y="1384"/>
                      </a:lnTo>
                      <a:lnTo>
                        <a:pt x="2679" y="1345"/>
                      </a:lnTo>
                      <a:lnTo>
                        <a:pt x="2646" y="1299"/>
                      </a:lnTo>
                      <a:lnTo>
                        <a:pt x="2608" y="1245"/>
                      </a:lnTo>
                      <a:lnTo>
                        <a:pt x="2608" y="2004"/>
                      </a:lnTo>
                      <a:lnTo>
                        <a:pt x="2606" y="2044"/>
                      </a:lnTo>
                      <a:lnTo>
                        <a:pt x="2600" y="2087"/>
                      </a:lnTo>
                      <a:lnTo>
                        <a:pt x="2592" y="2127"/>
                      </a:lnTo>
                      <a:lnTo>
                        <a:pt x="2582" y="2166"/>
                      </a:lnTo>
                      <a:lnTo>
                        <a:pt x="2573" y="2199"/>
                      </a:lnTo>
                      <a:lnTo>
                        <a:pt x="2563" y="2226"/>
                      </a:lnTo>
                      <a:lnTo>
                        <a:pt x="2555" y="2245"/>
                      </a:lnTo>
                      <a:lnTo>
                        <a:pt x="2550" y="2257"/>
                      </a:lnTo>
                      <a:lnTo>
                        <a:pt x="2550" y="2265"/>
                      </a:lnTo>
                      <a:lnTo>
                        <a:pt x="2550" y="2288"/>
                      </a:lnTo>
                      <a:lnTo>
                        <a:pt x="2550" y="2324"/>
                      </a:lnTo>
                      <a:lnTo>
                        <a:pt x="2550" y="2373"/>
                      </a:lnTo>
                      <a:lnTo>
                        <a:pt x="2550" y="2431"/>
                      </a:lnTo>
                      <a:lnTo>
                        <a:pt x="2550" y="2500"/>
                      </a:lnTo>
                      <a:lnTo>
                        <a:pt x="2550" y="2579"/>
                      </a:lnTo>
                      <a:lnTo>
                        <a:pt x="2550" y="2666"/>
                      </a:lnTo>
                      <a:lnTo>
                        <a:pt x="2550" y="2761"/>
                      </a:lnTo>
                      <a:lnTo>
                        <a:pt x="2550" y="2861"/>
                      </a:lnTo>
                      <a:lnTo>
                        <a:pt x="2550" y="2967"/>
                      </a:lnTo>
                      <a:lnTo>
                        <a:pt x="2550" y="3077"/>
                      </a:lnTo>
                      <a:lnTo>
                        <a:pt x="2550" y="3189"/>
                      </a:lnTo>
                      <a:lnTo>
                        <a:pt x="2550" y="3307"/>
                      </a:lnTo>
                      <a:lnTo>
                        <a:pt x="2550" y="3423"/>
                      </a:lnTo>
                      <a:lnTo>
                        <a:pt x="2550" y="3541"/>
                      </a:lnTo>
                      <a:lnTo>
                        <a:pt x="2550" y="3659"/>
                      </a:lnTo>
                      <a:lnTo>
                        <a:pt x="2550" y="3774"/>
                      </a:lnTo>
                      <a:lnTo>
                        <a:pt x="2550" y="3888"/>
                      </a:lnTo>
                      <a:lnTo>
                        <a:pt x="2550" y="3998"/>
                      </a:lnTo>
                      <a:lnTo>
                        <a:pt x="2550" y="4103"/>
                      </a:lnTo>
                      <a:lnTo>
                        <a:pt x="2552" y="4203"/>
                      </a:lnTo>
                      <a:lnTo>
                        <a:pt x="2552" y="4298"/>
                      </a:lnTo>
                      <a:lnTo>
                        <a:pt x="2552" y="4383"/>
                      </a:lnTo>
                      <a:lnTo>
                        <a:pt x="2552" y="4462"/>
                      </a:lnTo>
                      <a:lnTo>
                        <a:pt x="2552" y="4529"/>
                      </a:lnTo>
                      <a:lnTo>
                        <a:pt x="2552" y="4587"/>
                      </a:lnTo>
                      <a:lnTo>
                        <a:pt x="2552" y="4636"/>
                      </a:lnTo>
                      <a:lnTo>
                        <a:pt x="2552" y="4670"/>
                      </a:lnTo>
                      <a:lnTo>
                        <a:pt x="2552" y="4692"/>
                      </a:lnTo>
                      <a:lnTo>
                        <a:pt x="2552" y="4699"/>
                      </a:lnTo>
                      <a:lnTo>
                        <a:pt x="2546" y="4753"/>
                      </a:lnTo>
                      <a:lnTo>
                        <a:pt x="2534" y="4804"/>
                      </a:lnTo>
                      <a:lnTo>
                        <a:pt x="2513" y="4852"/>
                      </a:lnTo>
                      <a:lnTo>
                        <a:pt x="2486" y="4894"/>
                      </a:lnTo>
                      <a:lnTo>
                        <a:pt x="2453" y="4931"/>
                      </a:lnTo>
                      <a:lnTo>
                        <a:pt x="2415" y="4960"/>
                      </a:lnTo>
                      <a:lnTo>
                        <a:pt x="2368" y="4983"/>
                      </a:lnTo>
                      <a:lnTo>
                        <a:pt x="2320" y="4997"/>
                      </a:lnTo>
                      <a:lnTo>
                        <a:pt x="2266" y="5003"/>
                      </a:lnTo>
                      <a:lnTo>
                        <a:pt x="2212" y="4997"/>
                      </a:lnTo>
                      <a:lnTo>
                        <a:pt x="2160" y="4983"/>
                      </a:lnTo>
                      <a:lnTo>
                        <a:pt x="2113" y="4960"/>
                      </a:lnTo>
                      <a:lnTo>
                        <a:pt x="2071" y="4931"/>
                      </a:lnTo>
                      <a:lnTo>
                        <a:pt x="2034" y="4894"/>
                      </a:lnTo>
                      <a:lnTo>
                        <a:pt x="2005" y="4852"/>
                      </a:lnTo>
                      <a:lnTo>
                        <a:pt x="1982" y="4806"/>
                      </a:lnTo>
                      <a:lnTo>
                        <a:pt x="1969" y="4755"/>
                      </a:lnTo>
                      <a:lnTo>
                        <a:pt x="1965" y="4699"/>
                      </a:lnTo>
                      <a:lnTo>
                        <a:pt x="1965" y="2602"/>
                      </a:lnTo>
                      <a:lnTo>
                        <a:pt x="1930" y="2602"/>
                      </a:lnTo>
                      <a:lnTo>
                        <a:pt x="1895" y="2602"/>
                      </a:lnTo>
                      <a:lnTo>
                        <a:pt x="1895" y="4699"/>
                      </a:lnTo>
                      <a:lnTo>
                        <a:pt x="1891" y="4755"/>
                      </a:lnTo>
                      <a:lnTo>
                        <a:pt x="1876" y="4806"/>
                      </a:lnTo>
                      <a:lnTo>
                        <a:pt x="1855" y="4852"/>
                      </a:lnTo>
                      <a:lnTo>
                        <a:pt x="1824" y="4894"/>
                      </a:lnTo>
                      <a:lnTo>
                        <a:pt x="1787" y="4931"/>
                      </a:lnTo>
                      <a:lnTo>
                        <a:pt x="1747" y="4960"/>
                      </a:lnTo>
                      <a:lnTo>
                        <a:pt x="1698" y="4983"/>
                      </a:lnTo>
                      <a:lnTo>
                        <a:pt x="1648" y="4997"/>
                      </a:lnTo>
                      <a:lnTo>
                        <a:pt x="1594" y="5003"/>
                      </a:lnTo>
                      <a:lnTo>
                        <a:pt x="1540" y="4997"/>
                      </a:lnTo>
                      <a:lnTo>
                        <a:pt x="1490" y="4983"/>
                      </a:lnTo>
                      <a:lnTo>
                        <a:pt x="1445" y="4960"/>
                      </a:lnTo>
                      <a:lnTo>
                        <a:pt x="1407" y="4931"/>
                      </a:lnTo>
                      <a:lnTo>
                        <a:pt x="1372" y="4894"/>
                      </a:lnTo>
                      <a:lnTo>
                        <a:pt x="1345" y="4852"/>
                      </a:lnTo>
                      <a:lnTo>
                        <a:pt x="1326" y="4804"/>
                      </a:lnTo>
                      <a:lnTo>
                        <a:pt x="1312" y="4753"/>
                      </a:lnTo>
                      <a:lnTo>
                        <a:pt x="1308" y="4699"/>
                      </a:lnTo>
                      <a:lnTo>
                        <a:pt x="1308" y="4692"/>
                      </a:lnTo>
                      <a:lnTo>
                        <a:pt x="1308" y="4670"/>
                      </a:lnTo>
                      <a:lnTo>
                        <a:pt x="1308" y="4636"/>
                      </a:lnTo>
                      <a:lnTo>
                        <a:pt x="1308" y="4587"/>
                      </a:lnTo>
                      <a:lnTo>
                        <a:pt x="1308" y="4529"/>
                      </a:lnTo>
                      <a:lnTo>
                        <a:pt x="1308" y="4462"/>
                      </a:lnTo>
                      <a:lnTo>
                        <a:pt x="1308" y="4383"/>
                      </a:lnTo>
                      <a:lnTo>
                        <a:pt x="1308" y="4298"/>
                      </a:lnTo>
                      <a:lnTo>
                        <a:pt x="1308" y="4203"/>
                      </a:lnTo>
                      <a:lnTo>
                        <a:pt x="1308" y="4103"/>
                      </a:lnTo>
                      <a:lnTo>
                        <a:pt x="1308" y="3998"/>
                      </a:lnTo>
                      <a:lnTo>
                        <a:pt x="1308" y="3888"/>
                      </a:lnTo>
                      <a:lnTo>
                        <a:pt x="1308" y="3774"/>
                      </a:lnTo>
                      <a:lnTo>
                        <a:pt x="1308" y="3659"/>
                      </a:lnTo>
                      <a:lnTo>
                        <a:pt x="1308" y="3541"/>
                      </a:lnTo>
                      <a:lnTo>
                        <a:pt x="1308" y="3423"/>
                      </a:lnTo>
                      <a:lnTo>
                        <a:pt x="1308" y="3307"/>
                      </a:lnTo>
                      <a:lnTo>
                        <a:pt x="1308" y="3189"/>
                      </a:lnTo>
                      <a:lnTo>
                        <a:pt x="1308" y="3077"/>
                      </a:lnTo>
                      <a:lnTo>
                        <a:pt x="1308" y="2967"/>
                      </a:lnTo>
                      <a:lnTo>
                        <a:pt x="1310" y="2861"/>
                      </a:lnTo>
                      <a:lnTo>
                        <a:pt x="1310" y="2761"/>
                      </a:lnTo>
                      <a:lnTo>
                        <a:pt x="1310" y="2666"/>
                      </a:lnTo>
                      <a:lnTo>
                        <a:pt x="1310" y="2579"/>
                      </a:lnTo>
                      <a:lnTo>
                        <a:pt x="1310" y="2500"/>
                      </a:lnTo>
                      <a:lnTo>
                        <a:pt x="1310" y="2431"/>
                      </a:lnTo>
                      <a:lnTo>
                        <a:pt x="1310" y="2373"/>
                      </a:lnTo>
                      <a:lnTo>
                        <a:pt x="1310" y="2324"/>
                      </a:lnTo>
                      <a:lnTo>
                        <a:pt x="1310" y="2288"/>
                      </a:lnTo>
                      <a:lnTo>
                        <a:pt x="1310" y="2265"/>
                      </a:lnTo>
                      <a:lnTo>
                        <a:pt x="1310" y="2257"/>
                      </a:lnTo>
                      <a:lnTo>
                        <a:pt x="1305" y="2245"/>
                      </a:lnTo>
                      <a:lnTo>
                        <a:pt x="1297" y="2226"/>
                      </a:lnTo>
                      <a:lnTo>
                        <a:pt x="1287" y="2199"/>
                      </a:lnTo>
                      <a:lnTo>
                        <a:pt x="1278" y="2166"/>
                      </a:lnTo>
                      <a:lnTo>
                        <a:pt x="1268" y="2127"/>
                      </a:lnTo>
                      <a:lnTo>
                        <a:pt x="1258" y="2087"/>
                      </a:lnTo>
                      <a:lnTo>
                        <a:pt x="1252" y="2044"/>
                      </a:lnTo>
                      <a:lnTo>
                        <a:pt x="1250" y="2004"/>
                      </a:lnTo>
                      <a:lnTo>
                        <a:pt x="1250" y="1245"/>
                      </a:lnTo>
                      <a:lnTo>
                        <a:pt x="1214" y="1299"/>
                      </a:lnTo>
                      <a:lnTo>
                        <a:pt x="1181" y="1345"/>
                      </a:lnTo>
                      <a:lnTo>
                        <a:pt x="1148" y="1384"/>
                      </a:lnTo>
                      <a:lnTo>
                        <a:pt x="1117" y="1419"/>
                      </a:lnTo>
                      <a:lnTo>
                        <a:pt x="1088" y="1446"/>
                      </a:lnTo>
                      <a:lnTo>
                        <a:pt x="1056" y="1469"/>
                      </a:lnTo>
                      <a:lnTo>
                        <a:pt x="1023" y="1486"/>
                      </a:lnTo>
                      <a:lnTo>
                        <a:pt x="1013" y="1492"/>
                      </a:lnTo>
                      <a:lnTo>
                        <a:pt x="1001" y="1496"/>
                      </a:lnTo>
                      <a:lnTo>
                        <a:pt x="986" y="1502"/>
                      </a:lnTo>
                      <a:lnTo>
                        <a:pt x="969" y="1508"/>
                      </a:lnTo>
                      <a:lnTo>
                        <a:pt x="944" y="1513"/>
                      </a:lnTo>
                      <a:lnTo>
                        <a:pt x="915" y="1519"/>
                      </a:lnTo>
                      <a:lnTo>
                        <a:pt x="878" y="1525"/>
                      </a:lnTo>
                      <a:lnTo>
                        <a:pt x="834" y="1531"/>
                      </a:lnTo>
                      <a:lnTo>
                        <a:pt x="781" y="1537"/>
                      </a:lnTo>
                      <a:lnTo>
                        <a:pt x="722" y="1542"/>
                      </a:lnTo>
                      <a:lnTo>
                        <a:pt x="650" y="1546"/>
                      </a:lnTo>
                      <a:lnTo>
                        <a:pt x="569" y="1550"/>
                      </a:lnTo>
                      <a:lnTo>
                        <a:pt x="476" y="1554"/>
                      </a:lnTo>
                      <a:lnTo>
                        <a:pt x="372" y="1556"/>
                      </a:lnTo>
                      <a:lnTo>
                        <a:pt x="256" y="1556"/>
                      </a:lnTo>
                      <a:lnTo>
                        <a:pt x="254" y="1556"/>
                      </a:lnTo>
                      <a:lnTo>
                        <a:pt x="204" y="1552"/>
                      </a:lnTo>
                      <a:lnTo>
                        <a:pt x="156" y="1537"/>
                      </a:lnTo>
                      <a:lnTo>
                        <a:pt x="113" y="1513"/>
                      </a:lnTo>
                      <a:lnTo>
                        <a:pt x="75" y="1483"/>
                      </a:lnTo>
                      <a:lnTo>
                        <a:pt x="44" y="1444"/>
                      </a:lnTo>
                      <a:lnTo>
                        <a:pt x="21" y="1401"/>
                      </a:lnTo>
                      <a:lnTo>
                        <a:pt x="5" y="1353"/>
                      </a:lnTo>
                      <a:lnTo>
                        <a:pt x="0" y="1301"/>
                      </a:lnTo>
                      <a:lnTo>
                        <a:pt x="5" y="1251"/>
                      </a:lnTo>
                      <a:lnTo>
                        <a:pt x="21" y="1203"/>
                      </a:lnTo>
                      <a:lnTo>
                        <a:pt x="44" y="1158"/>
                      </a:lnTo>
                      <a:lnTo>
                        <a:pt x="75" y="1121"/>
                      </a:lnTo>
                      <a:lnTo>
                        <a:pt x="112" y="1091"/>
                      </a:lnTo>
                      <a:lnTo>
                        <a:pt x="156" y="1065"/>
                      </a:lnTo>
                      <a:lnTo>
                        <a:pt x="204" y="1052"/>
                      </a:lnTo>
                      <a:lnTo>
                        <a:pt x="254" y="1046"/>
                      </a:lnTo>
                      <a:lnTo>
                        <a:pt x="328" y="1046"/>
                      </a:lnTo>
                      <a:lnTo>
                        <a:pt x="403" y="1044"/>
                      </a:lnTo>
                      <a:lnTo>
                        <a:pt x="478" y="1042"/>
                      </a:lnTo>
                      <a:lnTo>
                        <a:pt x="552" y="1040"/>
                      </a:lnTo>
                      <a:lnTo>
                        <a:pt x="619" y="1036"/>
                      </a:lnTo>
                      <a:lnTo>
                        <a:pt x="683" y="1033"/>
                      </a:lnTo>
                      <a:lnTo>
                        <a:pt x="739" y="1029"/>
                      </a:lnTo>
                      <a:lnTo>
                        <a:pt x="783" y="1025"/>
                      </a:lnTo>
                      <a:lnTo>
                        <a:pt x="805" y="996"/>
                      </a:lnTo>
                      <a:lnTo>
                        <a:pt x="828" y="961"/>
                      </a:lnTo>
                      <a:lnTo>
                        <a:pt x="853" y="924"/>
                      </a:lnTo>
                      <a:lnTo>
                        <a:pt x="878" y="888"/>
                      </a:lnTo>
                      <a:lnTo>
                        <a:pt x="901" y="851"/>
                      </a:lnTo>
                      <a:lnTo>
                        <a:pt x="969" y="749"/>
                      </a:lnTo>
                      <a:lnTo>
                        <a:pt x="1042" y="643"/>
                      </a:lnTo>
                      <a:lnTo>
                        <a:pt x="1119" y="536"/>
                      </a:lnTo>
                      <a:lnTo>
                        <a:pt x="1198" y="432"/>
                      </a:lnTo>
                      <a:lnTo>
                        <a:pt x="1281" y="336"/>
                      </a:lnTo>
                      <a:lnTo>
                        <a:pt x="1366" y="247"/>
                      </a:lnTo>
                      <a:lnTo>
                        <a:pt x="1430" y="189"/>
                      </a:lnTo>
                      <a:lnTo>
                        <a:pt x="1494" y="137"/>
                      </a:lnTo>
                      <a:lnTo>
                        <a:pt x="1557" y="92"/>
                      </a:lnTo>
                      <a:lnTo>
                        <a:pt x="1621" y="54"/>
                      </a:lnTo>
                      <a:lnTo>
                        <a:pt x="1691" y="23"/>
                      </a:lnTo>
                      <a:lnTo>
                        <a:pt x="1764" y="0"/>
                      </a:lnTo>
                      <a:lnTo>
                        <a:pt x="17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grpSp>
        </p:grpSp>
      </p:grpSp>
      <p:grpSp>
        <p:nvGrpSpPr>
          <p:cNvPr id="12" name="Group 11"/>
          <p:cNvGrpSpPr/>
          <p:nvPr/>
        </p:nvGrpSpPr>
        <p:grpSpPr>
          <a:xfrm>
            <a:off x="3803157" y="1968720"/>
            <a:ext cx="1527841" cy="2622831"/>
            <a:chOff x="5070874" y="2624959"/>
            <a:chExt cx="2037121" cy="3497111"/>
          </a:xfrm>
        </p:grpSpPr>
        <p:sp>
          <p:nvSpPr>
            <p:cNvPr id="20" name="Rectangle 19"/>
            <p:cNvSpPr/>
            <p:nvPr/>
          </p:nvSpPr>
          <p:spPr>
            <a:xfrm>
              <a:off x="5070874" y="4193335"/>
              <a:ext cx="2037121" cy="1928735"/>
            </a:xfrm>
            <a:prstGeom prst="rect">
              <a:avLst/>
            </a:prstGeom>
          </p:spPr>
          <p:txBody>
            <a:bodyPr wrap="square">
              <a:spAutoFit/>
            </a:bodyPr>
            <a:lstStyle/>
            <a:p>
              <a:pPr algn="ctr" defTabSz="685783">
                <a:spcAft>
                  <a:spcPts val="900"/>
                </a:spcAft>
                <a:buClr>
                  <a:srgbClr val="404040"/>
                </a:buClr>
                <a:buSzPct val="100000"/>
              </a:pPr>
              <a:r>
                <a:rPr lang="zh-TW" altLang="en-US" sz="1100" dirty="0" smtClean="0">
                  <a:solidFill>
                    <a:prstClr val="white"/>
                  </a:solidFill>
                  <a:ea typeface="儷黑 Pro"/>
                  <a:cs typeface="儷黑 Pro"/>
                  <a:sym typeface="Century Gothic"/>
                </a:rPr>
                <a:t>超連鎖店主所賺取的佣</a:t>
              </a:r>
              <a:r>
                <a:rPr lang="zh-TW" altLang="en-US" sz="1100" dirty="0">
                  <a:solidFill>
                    <a:prstClr val="white"/>
                  </a:solidFill>
                  <a:ea typeface="儷黑 Pro"/>
                  <a:cs typeface="儷黑 Pro"/>
                  <a:sym typeface="Century Gothic"/>
                </a:rPr>
                <a:t>金在可增加他</a:t>
              </a:r>
              <a:r>
                <a:rPr lang="zh-TW" altLang="en-US" sz="1100" dirty="0" smtClean="0">
                  <a:solidFill>
                    <a:prstClr val="white"/>
                  </a:solidFill>
                  <a:ea typeface="儷黑 Pro"/>
                  <a:cs typeface="儷黑 Pro"/>
                  <a:sym typeface="Century Gothic"/>
                </a:rPr>
                <a:t>們事</a:t>
              </a:r>
              <a:r>
                <a:rPr lang="zh-TW" altLang="en-US" sz="1100" dirty="0">
                  <a:solidFill>
                    <a:prstClr val="white"/>
                  </a:solidFill>
                  <a:ea typeface="儷黑 Pro"/>
                  <a:cs typeface="儷黑 Pro"/>
                  <a:sym typeface="Century Gothic"/>
                </a:rPr>
                <a:t>業</a:t>
              </a:r>
              <a:r>
                <a:rPr lang="zh-TW" altLang="en-US" sz="1100" dirty="0" smtClean="0">
                  <a:solidFill>
                    <a:prstClr val="white"/>
                  </a:solidFill>
                  <a:ea typeface="儷黑 Pro"/>
                  <a:cs typeface="儷黑 Pro"/>
                  <a:sym typeface="Century Gothic"/>
                </a:rPr>
                <a:t>中約</a:t>
              </a:r>
              <a:r>
                <a:rPr lang="en-US" altLang="zh-TW" sz="1100" dirty="0" smtClean="0">
                  <a:solidFill>
                    <a:prstClr val="white"/>
                  </a:solidFill>
                  <a:ea typeface="儷黑 Pro"/>
                  <a:cs typeface="儷黑 Pro"/>
                  <a:sym typeface="Century Gothic"/>
                </a:rPr>
                <a:t>50-100%</a:t>
              </a:r>
              <a:r>
                <a:rPr lang="zh-TW" altLang="en-US" sz="1100" dirty="0" smtClean="0">
                  <a:solidFill>
                    <a:prstClr val="white"/>
                  </a:solidFill>
                  <a:ea typeface="儷黑 Pro"/>
                  <a:cs typeface="儷黑 Pro"/>
                  <a:sym typeface="Century Gothic"/>
                </a:rPr>
                <a:t>的利潤</a:t>
              </a:r>
              <a:r>
                <a:rPr lang="en-US" sz="1100" dirty="0" smtClean="0">
                  <a:solidFill>
                    <a:prstClr val="white"/>
                  </a:solidFill>
                  <a:ea typeface="儷黑 Pro"/>
                  <a:cs typeface="儷黑 Pro"/>
                  <a:sym typeface="Century Gothic"/>
                </a:rPr>
                <a:t>Current UFOs </a:t>
              </a:r>
              <a:r>
                <a:rPr lang="en-US" sz="1100" dirty="0">
                  <a:solidFill>
                    <a:prstClr val="white"/>
                  </a:solidFill>
                  <a:ea typeface="儷黑 Pro"/>
                  <a:cs typeface="儷黑 Pro"/>
                  <a:sym typeface="Century Gothic"/>
                </a:rPr>
                <a:t>earning commissions can increase their income 50% to 100% </a:t>
              </a:r>
              <a:r>
                <a:rPr lang="en-US" sz="1100" dirty="0" smtClean="0">
                  <a:solidFill>
                    <a:prstClr val="white"/>
                  </a:solidFill>
                  <a:ea typeface="儷黑 Pro"/>
                  <a:cs typeface="儷黑 Pro"/>
                  <a:sym typeface="Century Gothic"/>
                </a:rPr>
                <a:t>from </a:t>
              </a:r>
              <a:r>
                <a:rPr lang="en-US" sz="1100" dirty="0">
                  <a:solidFill>
                    <a:prstClr val="white"/>
                  </a:solidFill>
                  <a:ea typeface="儷黑 Pro"/>
                  <a:cs typeface="儷黑 Pro"/>
                  <a:sym typeface="Century Gothic"/>
                </a:rPr>
                <a:t>their existing business.</a:t>
              </a:r>
            </a:p>
          </p:txBody>
        </p:sp>
        <p:grpSp>
          <p:nvGrpSpPr>
            <p:cNvPr id="55" name="Group 54"/>
            <p:cNvGrpSpPr/>
            <p:nvPr/>
          </p:nvGrpSpPr>
          <p:grpSpPr>
            <a:xfrm>
              <a:off x="5410201" y="2624959"/>
              <a:ext cx="1355834" cy="1387366"/>
              <a:chOff x="5410201" y="2624959"/>
              <a:chExt cx="1355834" cy="1387366"/>
            </a:xfrm>
          </p:grpSpPr>
          <p:sp>
            <p:nvSpPr>
              <p:cNvPr id="4" name="Oval 3"/>
              <p:cNvSpPr/>
              <p:nvPr/>
            </p:nvSpPr>
            <p:spPr>
              <a:xfrm>
                <a:off x="5410201" y="2624959"/>
                <a:ext cx="1355834" cy="13873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儷黑 Pro"/>
                  <a:cs typeface="儷黑 Pro"/>
                </a:endParaRPr>
              </a:p>
            </p:txBody>
          </p:sp>
          <p:sp>
            <p:nvSpPr>
              <p:cNvPr id="39" name="Freeform 24"/>
              <p:cNvSpPr>
                <a:spLocks noEditPoints="1"/>
              </p:cNvSpPr>
              <p:nvPr/>
            </p:nvSpPr>
            <p:spPr bwMode="auto">
              <a:xfrm>
                <a:off x="5734106" y="2993205"/>
                <a:ext cx="708025" cy="650875"/>
              </a:xfrm>
              <a:custGeom>
                <a:avLst/>
                <a:gdLst>
                  <a:gd name="T0" fmla="*/ 514 w 3572"/>
                  <a:gd name="T1" fmla="*/ 3284 h 3284"/>
                  <a:gd name="T2" fmla="*/ 51 w 3572"/>
                  <a:gd name="T3" fmla="*/ 2419 h 3284"/>
                  <a:gd name="T4" fmla="*/ 119 w 3572"/>
                  <a:gd name="T5" fmla="*/ 2432 h 3284"/>
                  <a:gd name="T6" fmla="*/ 196 w 3572"/>
                  <a:gd name="T7" fmla="*/ 2432 h 3284"/>
                  <a:gd name="T8" fmla="*/ 277 w 3572"/>
                  <a:gd name="T9" fmla="*/ 2413 h 3284"/>
                  <a:gd name="T10" fmla="*/ 351 w 3572"/>
                  <a:gd name="T11" fmla="*/ 2376 h 3284"/>
                  <a:gd name="T12" fmla="*/ 416 w 3572"/>
                  <a:gd name="T13" fmla="*/ 2322 h 3284"/>
                  <a:gd name="T14" fmla="*/ 2211 w 3572"/>
                  <a:gd name="T15" fmla="*/ 1936 h 3284"/>
                  <a:gd name="T16" fmla="*/ 1749 w 3572"/>
                  <a:gd name="T17" fmla="*/ 3284 h 3284"/>
                  <a:gd name="T18" fmla="*/ 1783 w 3572"/>
                  <a:gd name="T19" fmla="*/ 2144 h 3284"/>
                  <a:gd name="T20" fmla="*/ 1852 w 3572"/>
                  <a:gd name="T21" fmla="*/ 2151 h 3284"/>
                  <a:gd name="T22" fmla="*/ 1934 w 3572"/>
                  <a:gd name="T23" fmla="*/ 2142 h 3284"/>
                  <a:gd name="T24" fmla="*/ 2012 w 3572"/>
                  <a:gd name="T25" fmla="*/ 2114 h 3284"/>
                  <a:gd name="T26" fmla="*/ 2080 w 3572"/>
                  <a:gd name="T27" fmla="*/ 2069 h 3284"/>
                  <a:gd name="T28" fmla="*/ 2211 w 3572"/>
                  <a:gd name="T29" fmla="*/ 1936 h 3284"/>
                  <a:gd name="T30" fmla="*/ 1080 w 3572"/>
                  <a:gd name="T31" fmla="*/ 3284 h 3284"/>
                  <a:gd name="T32" fmla="*/ 617 w 3572"/>
                  <a:gd name="T33" fmla="*/ 2109 h 3284"/>
                  <a:gd name="T34" fmla="*/ 1183 w 3572"/>
                  <a:gd name="T35" fmla="*/ 1617 h 3284"/>
                  <a:gd name="T36" fmla="*/ 1618 w 3572"/>
                  <a:gd name="T37" fmla="*/ 2066 h 3284"/>
                  <a:gd name="T38" fmla="*/ 1646 w 3572"/>
                  <a:gd name="T39" fmla="*/ 3284 h 3284"/>
                  <a:gd name="T40" fmla="*/ 1183 w 3572"/>
                  <a:gd name="T41" fmla="*/ 1617 h 3284"/>
                  <a:gd name="T42" fmla="*/ 2777 w 3572"/>
                  <a:gd name="T43" fmla="*/ 3284 h 3284"/>
                  <a:gd name="T44" fmla="*/ 2314 w 3572"/>
                  <a:gd name="T45" fmla="*/ 1829 h 3284"/>
                  <a:gd name="T46" fmla="*/ 3135 w 3572"/>
                  <a:gd name="T47" fmla="*/ 975 h 3284"/>
                  <a:gd name="T48" fmla="*/ 3343 w 3572"/>
                  <a:gd name="T49" fmla="*/ 3284 h 3284"/>
                  <a:gd name="T50" fmla="*/ 2880 w 3572"/>
                  <a:gd name="T51" fmla="*/ 1241 h 3284"/>
                  <a:gd name="T52" fmla="*/ 3572 w 3572"/>
                  <a:gd name="T53" fmla="*/ 0 h 3284"/>
                  <a:gd name="T54" fmla="*/ 3129 w 3572"/>
                  <a:gd name="T55" fmla="*/ 684 h 3284"/>
                  <a:gd name="T56" fmla="*/ 1944 w 3572"/>
                  <a:gd name="T57" fmla="*/ 1915 h 3284"/>
                  <a:gd name="T58" fmla="*/ 1900 w 3572"/>
                  <a:gd name="T59" fmla="*/ 1938 h 3284"/>
                  <a:gd name="T60" fmla="*/ 1851 w 3572"/>
                  <a:gd name="T61" fmla="*/ 1946 h 3284"/>
                  <a:gd name="T62" fmla="*/ 1826 w 3572"/>
                  <a:gd name="T63" fmla="*/ 1944 h 3284"/>
                  <a:gd name="T64" fmla="*/ 1780 w 3572"/>
                  <a:gd name="T65" fmla="*/ 1928 h 3284"/>
                  <a:gd name="T66" fmla="*/ 1740 w 3572"/>
                  <a:gd name="T67" fmla="*/ 1899 h 3284"/>
                  <a:gd name="T68" fmla="*/ 266 w 3572"/>
                  <a:gd name="T69" fmla="*/ 2180 h 3284"/>
                  <a:gd name="T70" fmla="*/ 226 w 3572"/>
                  <a:gd name="T71" fmla="*/ 2211 h 3284"/>
                  <a:gd name="T72" fmla="*/ 179 w 3572"/>
                  <a:gd name="T73" fmla="*/ 2227 h 3284"/>
                  <a:gd name="T74" fmla="*/ 125 w 3572"/>
                  <a:gd name="T75" fmla="*/ 2226 h 3284"/>
                  <a:gd name="T76" fmla="*/ 72 w 3572"/>
                  <a:gd name="T77" fmla="*/ 2205 h 3284"/>
                  <a:gd name="T78" fmla="*/ 29 w 3572"/>
                  <a:gd name="T79" fmla="*/ 2165 h 3284"/>
                  <a:gd name="T80" fmla="*/ 7 w 3572"/>
                  <a:gd name="T81" fmla="*/ 2117 h 3284"/>
                  <a:gd name="T82" fmla="*/ 0 w 3572"/>
                  <a:gd name="T83" fmla="*/ 2065 h 3284"/>
                  <a:gd name="T84" fmla="*/ 12 w 3572"/>
                  <a:gd name="T85" fmla="*/ 2013 h 3284"/>
                  <a:gd name="T86" fmla="*/ 43 w 3572"/>
                  <a:gd name="T87" fmla="*/ 1968 h 3284"/>
                  <a:gd name="T88" fmla="*/ 1039 w 3572"/>
                  <a:gd name="T89" fmla="*/ 922 h 3284"/>
                  <a:gd name="T90" fmla="*/ 1082 w 3572"/>
                  <a:gd name="T91" fmla="*/ 899 h 3284"/>
                  <a:gd name="T92" fmla="*/ 1131 w 3572"/>
                  <a:gd name="T93" fmla="*/ 892 h 3284"/>
                  <a:gd name="T94" fmla="*/ 1156 w 3572"/>
                  <a:gd name="T95" fmla="*/ 893 h 3284"/>
                  <a:gd name="T96" fmla="*/ 1203 w 3572"/>
                  <a:gd name="T97" fmla="*/ 909 h 3284"/>
                  <a:gd name="T98" fmla="*/ 1243 w 3572"/>
                  <a:gd name="T99" fmla="*/ 939 h 3284"/>
                  <a:gd name="T100" fmla="*/ 2906 w 3572"/>
                  <a:gd name="T101" fmla="*/ 470 h 3284"/>
                  <a:gd name="T102" fmla="*/ 3572 w 3572"/>
                  <a:gd name="T103" fmla="*/ 0 h 3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72" h="3284">
                    <a:moveTo>
                      <a:pt x="514" y="2217"/>
                    </a:moveTo>
                    <a:lnTo>
                      <a:pt x="514" y="3284"/>
                    </a:lnTo>
                    <a:lnTo>
                      <a:pt x="51" y="3284"/>
                    </a:lnTo>
                    <a:lnTo>
                      <a:pt x="51" y="2419"/>
                    </a:lnTo>
                    <a:lnTo>
                      <a:pt x="85" y="2428"/>
                    </a:lnTo>
                    <a:lnTo>
                      <a:pt x="119" y="2432"/>
                    </a:lnTo>
                    <a:lnTo>
                      <a:pt x="154" y="2435"/>
                    </a:lnTo>
                    <a:lnTo>
                      <a:pt x="196" y="2432"/>
                    </a:lnTo>
                    <a:lnTo>
                      <a:pt x="237" y="2425"/>
                    </a:lnTo>
                    <a:lnTo>
                      <a:pt x="277" y="2413"/>
                    </a:lnTo>
                    <a:lnTo>
                      <a:pt x="315" y="2396"/>
                    </a:lnTo>
                    <a:lnTo>
                      <a:pt x="351" y="2376"/>
                    </a:lnTo>
                    <a:lnTo>
                      <a:pt x="384" y="2351"/>
                    </a:lnTo>
                    <a:lnTo>
                      <a:pt x="416" y="2322"/>
                    </a:lnTo>
                    <a:lnTo>
                      <a:pt x="514" y="2217"/>
                    </a:lnTo>
                    <a:close/>
                    <a:moveTo>
                      <a:pt x="2211" y="1936"/>
                    </a:moveTo>
                    <a:lnTo>
                      <a:pt x="2211" y="3284"/>
                    </a:lnTo>
                    <a:lnTo>
                      <a:pt x="1749" y="3284"/>
                    </a:lnTo>
                    <a:lnTo>
                      <a:pt x="1749" y="2136"/>
                    </a:lnTo>
                    <a:lnTo>
                      <a:pt x="1783" y="2144"/>
                    </a:lnTo>
                    <a:lnTo>
                      <a:pt x="1816" y="2150"/>
                    </a:lnTo>
                    <a:lnTo>
                      <a:pt x="1852" y="2151"/>
                    </a:lnTo>
                    <a:lnTo>
                      <a:pt x="1894" y="2149"/>
                    </a:lnTo>
                    <a:lnTo>
                      <a:pt x="1934" y="2142"/>
                    </a:lnTo>
                    <a:lnTo>
                      <a:pt x="1973" y="2130"/>
                    </a:lnTo>
                    <a:lnTo>
                      <a:pt x="2012" y="2114"/>
                    </a:lnTo>
                    <a:lnTo>
                      <a:pt x="2048" y="2093"/>
                    </a:lnTo>
                    <a:lnTo>
                      <a:pt x="2080" y="2069"/>
                    </a:lnTo>
                    <a:lnTo>
                      <a:pt x="2111" y="2041"/>
                    </a:lnTo>
                    <a:lnTo>
                      <a:pt x="2211" y="1936"/>
                    </a:lnTo>
                    <a:close/>
                    <a:moveTo>
                      <a:pt x="1080" y="1622"/>
                    </a:moveTo>
                    <a:lnTo>
                      <a:pt x="1080" y="3284"/>
                    </a:lnTo>
                    <a:lnTo>
                      <a:pt x="617" y="3284"/>
                    </a:lnTo>
                    <a:lnTo>
                      <a:pt x="617" y="2109"/>
                    </a:lnTo>
                    <a:lnTo>
                      <a:pt x="1080" y="1622"/>
                    </a:lnTo>
                    <a:close/>
                    <a:moveTo>
                      <a:pt x="1183" y="1617"/>
                    </a:moveTo>
                    <a:lnTo>
                      <a:pt x="1593" y="2042"/>
                    </a:lnTo>
                    <a:lnTo>
                      <a:pt x="1618" y="2066"/>
                    </a:lnTo>
                    <a:lnTo>
                      <a:pt x="1646" y="2087"/>
                    </a:lnTo>
                    <a:lnTo>
                      <a:pt x="1646" y="3284"/>
                    </a:lnTo>
                    <a:lnTo>
                      <a:pt x="1183" y="3284"/>
                    </a:lnTo>
                    <a:lnTo>
                      <a:pt x="1183" y="1617"/>
                    </a:lnTo>
                    <a:close/>
                    <a:moveTo>
                      <a:pt x="2777" y="1348"/>
                    </a:moveTo>
                    <a:lnTo>
                      <a:pt x="2777" y="3284"/>
                    </a:lnTo>
                    <a:lnTo>
                      <a:pt x="2314" y="3284"/>
                    </a:lnTo>
                    <a:lnTo>
                      <a:pt x="2314" y="1829"/>
                    </a:lnTo>
                    <a:lnTo>
                      <a:pt x="2777" y="1348"/>
                    </a:lnTo>
                    <a:close/>
                    <a:moveTo>
                      <a:pt x="3135" y="975"/>
                    </a:moveTo>
                    <a:lnTo>
                      <a:pt x="3343" y="1174"/>
                    </a:lnTo>
                    <a:lnTo>
                      <a:pt x="3343" y="3284"/>
                    </a:lnTo>
                    <a:lnTo>
                      <a:pt x="2880" y="3284"/>
                    </a:lnTo>
                    <a:lnTo>
                      <a:pt x="2880" y="1241"/>
                    </a:lnTo>
                    <a:lnTo>
                      <a:pt x="3135" y="975"/>
                    </a:lnTo>
                    <a:close/>
                    <a:moveTo>
                      <a:pt x="3572" y="0"/>
                    </a:moveTo>
                    <a:lnTo>
                      <a:pt x="3350" y="897"/>
                    </a:lnTo>
                    <a:lnTo>
                      <a:pt x="3129" y="684"/>
                    </a:lnTo>
                    <a:lnTo>
                      <a:pt x="1963" y="1898"/>
                    </a:lnTo>
                    <a:lnTo>
                      <a:pt x="1944" y="1915"/>
                    </a:lnTo>
                    <a:lnTo>
                      <a:pt x="1923" y="1928"/>
                    </a:lnTo>
                    <a:lnTo>
                      <a:pt x="1900" y="1938"/>
                    </a:lnTo>
                    <a:lnTo>
                      <a:pt x="1876" y="1944"/>
                    </a:lnTo>
                    <a:lnTo>
                      <a:pt x="1851" y="1946"/>
                    </a:lnTo>
                    <a:lnTo>
                      <a:pt x="1851" y="1946"/>
                    </a:lnTo>
                    <a:lnTo>
                      <a:pt x="1826" y="1944"/>
                    </a:lnTo>
                    <a:lnTo>
                      <a:pt x="1802" y="1938"/>
                    </a:lnTo>
                    <a:lnTo>
                      <a:pt x="1780" y="1928"/>
                    </a:lnTo>
                    <a:lnTo>
                      <a:pt x="1759" y="1915"/>
                    </a:lnTo>
                    <a:lnTo>
                      <a:pt x="1740" y="1899"/>
                    </a:lnTo>
                    <a:lnTo>
                      <a:pt x="1132" y="1268"/>
                    </a:lnTo>
                    <a:lnTo>
                      <a:pt x="266" y="2180"/>
                    </a:lnTo>
                    <a:lnTo>
                      <a:pt x="247" y="2198"/>
                    </a:lnTo>
                    <a:lnTo>
                      <a:pt x="226" y="2211"/>
                    </a:lnTo>
                    <a:lnTo>
                      <a:pt x="203" y="2221"/>
                    </a:lnTo>
                    <a:lnTo>
                      <a:pt x="179" y="2227"/>
                    </a:lnTo>
                    <a:lnTo>
                      <a:pt x="154" y="2228"/>
                    </a:lnTo>
                    <a:lnTo>
                      <a:pt x="125" y="2226"/>
                    </a:lnTo>
                    <a:lnTo>
                      <a:pt x="98" y="2219"/>
                    </a:lnTo>
                    <a:lnTo>
                      <a:pt x="72" y="2205"/>
                    </a:lnTo>
                    <a:lnTo>
                      <a:pt x="48" y="2186"/>
                    </a:lnTo>
                    <a:lnTo>
                      <a:pt x="29" y="2165"/>
                    </a:lnTo>
                    <a:lnTo>
                      <a:pt x="15" y="2142"/>
                    </a:lnTo>
                    <a:lnTo>
                      <a:pt x="7" y="2117"/>
                    </a:lnTo>
                    <a:lnTo>
                      <a:pt x="1" y="2092"/>
                    </a:lnTo>
                    <a:lnTo>
                      <a:pt x="0" y="2065"/>
                    </a:lnTo>
                    <a:lnTo>
                      <a:pt x="4" y="2038"/>
                    </a:lnTo>
                    <a:lnTo>
                      <a:pt x="12" y="2013"/>
                    </a:lnTo>
                    <a:lnTo>
                      <a:pt x="25" y="1989"/>
                    </a:lnTo>
                    <a:lnTo>
                      <a:pt x="43" y="1968"/>
                    </a:lnTo>
                    <a:lnTo>
                      <a:pt x="1020" y="940"/>
                    </a:lnTo>
                    <a:lnTo>
                      <a:pt x="1039" y="922"/>
                    </a:lnTo>
                    <a:lnTo>
                      <a:pt x="1059" y="909"/>
                    </a:lnTo>
                    <a:lnTo>
                      <a:pt x="1082" y="899"/>
                    </a:lnTo>
                    <a:lnTo>
                      <a:pt x="1106" y="893"/>
                    </a:lnTo>
                    <a:lnTo>
                      <a:pt x="1131" y="892"/>
                    </a:lnTo>
                    <a:lnTo>
                      <a:pt x="1131" y="892"/>
                    </a:lnTo>
                    <a:lnTo>
                      <a:pt x="1156" y="893"/>
                    </a:lnTo>
                    <a:lnTo>
                      <a:pt x="1180" y="899"/>
                    </a:lnTo>
                    <a:lnTo>
                      <a:pt x="1203" y="909"/>
                    </a:lnTo>
                    <a:lnTo>
                      <a:pt x="1224" y="922"/>
                    </a:lnTo>
                    <a:lnTo>
                      <a:pt x="1243" y="939"/>
                    </a:lnTo>
                    <a:lnTo>
                      <a:pt x="1851" y="1569"/>
                    </a:lnTo>
                    <a:lnTo>
                      <a:pt x="2906" y="470"/>
                    </a:lnTo>
                    <a:lnTo>
                      <a:pt x="2685" y="258"/>
                    </a:lnTo>
                    <a:lnTo>
                      <a:pt x="3572" y="0"/>
                    </a:lnTo>
                    <a:close/>
                  </a:path>
                </a:pathLst>
              </a:custGeom>
              <a:solidFill>
                <a:schemeClr val="accent6">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grpSp>
      </p:grpSp>
      <p:grpSp>
        <p:nvGrpSpPr>
          <p:cNvPr id="26" name="Group 25"/>
          <p:cNvGrpSpPr/>
          <p:nvPr/>
        </p:nvGrpSpPr>
        <p:grpSpPr>
          <a:xfrm>
            <a:off x="5512022" y="3340320"/>
            <a:ext cx="3332435" cy="1439747"/>
            <a:chOff x="7349360" y="4453760"/>
            <a:chExt cx="4443247" cy="1919662"/>
          </a:xfrm>
        </p:grpSpPr>
        <p:sp>
          <p:nvSpPr>
            <p:cNvPr id="22" name="Rectangle 21"/>
            <p:cNvSpPr/>
            <p:nvPr/>
          </p:nvSpPr>
          <p:spPr>
            <a:xfrm>
              <a:off x="8946559" y="4670391"/>
              <a:ext cx="2846048" cy="1703031"/>
            </a:xfrm>
            <a:prstGeom prst="rect">
              <a:avLst/>
            </a:prstGeom>
          </p:spPr>
          <p:txBody>
            <a:bodyPr wrap="square">
              <a:spAutoFit/>
            </a:bodyPr>
            <a:lstStyle/>
            <a:p>
              <a:pPr defTabSz="685783">
                <a:spcAft>
                  <a:spcPts val="900"/>
                </a:spcAft>
                <a:buClr>
                  <a:srgbClr val="404040"/>
                </a:buClr>
                <a:buSzPct val="100000"/>
              </a:pPr>
              <a:r>
                <a:rPr lang="zh-TW" altLang="en-US" sz="1100" dirty="0" smtClean="0">
                  <a:solidFill>
                    <a:prstClr val="white"/>
                  </a:solidFill>
                  <a:ea typeface="儷黑 Pro"/>
                  <a:cs typeface="儷黑 Pro"/>
                  <a:sym typeface="Century Gothic"/>
                </a:rPr>
                <a:t>購物年金</a:t>
              </a:r>
              <a:r>
                <a:rPr lang="zh-TW" altLang="en-US" sz="1100" dirty="0">
                  <a:solidFill>
                    <a:prstClr val="white"/>
                  </a:solidFill>
                  <a:ea typeface="儷黑 Pro"/>
                  <a:cs typeface="儷黑 Pro"/>
                  <a:sym typeface="Century Gothic"/>
                </a:rPr>
                <a:t>是業績紅利計</a:t>
              </a:r>
              <a:r>
                <a:rPr lang="zh-TW" altLang="en-US" sz="1100" dirty="0" smtClean="0">
                  <a:solidFill>
                    <a:prstClr val="white"/>
                  </a:solidFill>
                  <a:ea typeface="儷黑 Pro"/>
                  <a:cs typeface="儷黑 Pro"/>
                  <a:sym typeface="Century Gothic"/>
                </a:rPr>
                <a:t>劃的噴射器，助你和你的團隊每年賺取</a:t>
              </a:r>
              <a:r>
                <a:rPr lang="en-US" altLang="zh-TW" sz="1100" dirty="0">
                  <a:solidFill>
                    <a:prstClr val="white"/>
                  </a:solidFill>
                  <a:ea typeface="儷黑 Pro"/>
                  <a:cs typeface="儷黑 Pro"/>
                  <a:sym typeface="Century Gothic"/>
                </a:rPr>
                <a:t>$187,000 </a:t>
              </a:r>
              <a:r>
                <a:rPr lang="zh-TW" altLang="en-US" sz="1100" dirty="0" smtClean="0">
                  <a:solidFill>
                    <a:prstClr val="white"/>
                  </a:solidFill>
                  <a:ea typeface="儷黑 Pro"/>
                  <a:cs typeface="儷黑 Pro"/>
                  <a:sym typeface="Century Gothic"/>
                </a:rPr>
                <a:t>的永續收入。</a:t>
              </a:r>
              <a:r>
                <a:rPr lang="en-US" sz="1100" dirty="0" smtClean="0">
                  <a:solidFill>
                    <a:prstClr val="white"/>
                  </a:solidFill>
                  <a:ea typeface="儷黑 Pro"/>
                  <a:cs typeface="儷黑 Pro"/>
                  <a:sym typeface="Century Gothic"/>
                </a:rPr>
                <a:t>The </a:t>
              </a:r>
              <a:r>
                <a:rPr lang="en-US" sz="1100" dirty="0">
                  <a:solidFill>
                    <a:prstClr val="white"/>
                  </a:solidFill>
                  <a:ea typeface="儷黑 Pro"/>
                  <a:cs typeface="儷黑 Pro"/>
                  <a:sym typeface="Century Gothic"/>
                </a:rPr>
                <a:t>Shopping Annuity is rocket fuel for the MPCP, helping you and your team generate a residual income of $187,000 per year.</a:t>
              </a:r>
            </a:p>
          </p:txBody>
        </p:sp>
        <p:grpSp>
          <p:nvGrpSpPr>
            <p:cNvPr id="54" name="Group 53"/>
            <p:cNvGrpSpPr/>
            <p:nvPr/>
          </p:nvGrpSpPr>
          <p:grpSpPr>
            <a:xfrm>
              <a:off x="7349360" y="4453760"/>
              <a:ext cx="1355834" cy="1387366"/>
              <a:chOff x="7349360" y="4453760"/>
              <a:chExt cx="1355834" cy="1387366"/>
            </a:xfrm>
          </p:grpSpPr>
          <p:sp>
            <p:nvSpPr>
              <p:cNvPr id="5" name="Oval 4"/>
              <p:cNvSpPr/>
              <p:nvPr/>
            </p:nvSpPr>
            <p:spPr>
              <a:xfrm>
                <a:off x="7349360" y="4453760"/>
                <a:ext cx="1355834" cy="13873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儷黑 Pro"/>
                  <a:cs typeface="儷黑 Pro"/>
                </a:endParaRPr>
              </a:p>
            </p:txBody>
          </p:sp>
          <p:grpSp>
            <p:nvGrpSpPr>
              <p:cNvPr id="41" name="Group 27"/>
              <p:cNvGrpSpPr>
                <a:grpSpLocks noChangeAspect="1"/>
              </p:cNvGrpSpPr>
              <p:nvPr/>
            </p:nvGrpSpPr>
            <p:grpSpPr bwMode="auto">
              <a:xfrm>
                <a:off x="7690732" y="4825923"/>
                <a:ext cx="673090" cy="643041"/>
                <a:chOff x="225" y="1164"/>
                <a:chExt cx="784" cy="749"/>
              </a:xfrm>
              <a:solidFill>
                <a:schemeClr val="accent6">
                  <a:lumMod val="50000"/>
                </a:schemeClr>
              </a:solidFill>
            </p:grpSpPr>
            <p:sp>
              <p:nvSpPr>
                <p:cNvPr id="44" name="Freeform 29"/>
                <p:cNvSpPr>
                  <a:spLocks/>
                </p:cNvSpPr>
                <p:nvPr/>
              </p:nvSpPr>
              <p:spPr bwMode="auto">
                <a:xfrm>
                  <a:off x="324" y="1164"/>
                  <a:ext cx="176" cy="176"/>
                </a:xfrm>
                <a:custGeom>
                  <a:avLst/>
                  <a:gdLst>
                    <a:gd name="T0" fmla="*/ 440 w 879"/>
                    <a:gd name="T1" fmla="*/ 0 h 879"/>
                    <a:gd name="T2" fmla="*/ 494 w 879"/>
                    <a:gd name="T3" fmla="*/ 2 h 879"/>
                    <a:gd name="T4" fmla="*/ 548 w 879"/>
                    <a:gd name="T5" fmla="*/ 13 h 879"/>
                    <a:gd name="T6" fmla="*/ 598 w 879"/>
                    <a:gd name="T7" fmla="*/ 28 h 879"/>
                    <a:gd name="T8" fmla="*/ 646 w 879"/>
                    <a:gd name="T9" fmla="*/ 51 h 879"/>
                    <a:gd name="T10" fmla="*/ 691 w 879"/>
                    <a:gd name="T11" fmla="*/ 78 h 879"/>
                    <a:gd name="T12" fmla="*/ 731 w 879"/>
                    <a:gd name="T13" fmla="*/ 111 h 879"/>
                    <a:gd name="T14" fmla="*/ 768 w 879"/>
                    <a:gd name="T15" fmla="*/ 148 h 879"/>
                    <a:gd name="T16" fmla="*/ 801 w 879"/>
                    <a:gd name="T17" fmla="*/ 188 h 879"/>
                    <a:gd name="T18" fmla="*/ 828 w 879"/>
                    <a:gd name="T19" fmla="*/ 232 h 879"/>
                    <a:gd name="T20" fmla="*/ 849 w 879"/>
                    <a:gd name="T21" fmla="*/ 280 h 879"/>
                    <a:gd name="T22" fmla="*/ 866 w 879"/>
                    <a:gd name="T23" fmla="*/ 331 h 879"/>
                    <a:gd name="T24" fmla="*/ 876 w 879"/>
                    <a:gd name="T25" fmla="*/ 383 h 879"/>
                    <a:gd name="T26" fmla="*/ 879 w 879"/>
                    <a:gd name="T27" fmla="*/ 439 h 879"/>
                    <a:gd name="T28" fmla="*/ 876 w 879"/>
                    <a:gd name="T29" fmla="*/ 494 h 879"/>
                    <a:gd name="T30" fmla="*/ 866 w 879"/>
                    <a:gd name="T31" fmla="*/ 548 h 879"/>
                    <a:gd name="T32" fmla="*/ 849 w 879"/>
                    <a:gd name="T33" fmla="*/ 598 h 879"/>
                    <a:gd name="T34" fmla="*/ 828 w 879"/>
                    <a:gd name="T35" fmla="*/ 646 h 879"/>
                    <a:gd name="T36" fmla="*/ 801 w 879"/>
                    <a:gd name="T37" fmla="*/ 691 h 879"/>
                    <a:gd name="T38" fmla="*/ 768 w 879"/>
                    <a:gd name="T39" fmla="*/ 731 h 879"/>
                    <a:gd name="T40" fmla="*/ 731 w 879"/>
                    <a:gd name="T41" fmla="*/ 768 h 879"/>
                    <a:gd name="T42" fmla="*/ 691 w 879"/>
                    <a:gd name="T43" fmla="*/ 800 h 879"/>
                    <a:gd name="T44" fmla="*/ 646 w 879"/>
                    <a:gd name="T45" fmla="*/ 828 h 879"/>
                    <a:gd name="T46" fmla="*/ 598 w 879"/>
                    <a:gd name="T47" fmla="*/ 849 h 879"/>
                    <a:gd name="T48" fmla="*/ 548 w 879"/>
                    <a:gd name="T49" fmla="*/ 866 h 879"/>
                    <a:gd name="T50" fmla="*/ 494 w 879"/>
                    <a:gd name="T51" fmla="*/ 875 h 879"/>
                    <a:gd name="T52" fmla="*/ 440 w 879"/>
                    <a:gd name="T53" fmla="*/ 879 h 879"/>
                    <a:gd name="T54" fmla="*/ 385 w 879"/>
                    <a:gd name="T55" fmla="*/ 875 h 879"/>
                    <a:gd name="T56" fmla="*/ 331 w 879"/>
                    <a:gd name="T57" fmla="*/ 866 h 879"/>
                    <a:gd name="T58" fmla="*/ 280 w 879"/>
                    <a:gd name="T59" fmla="*/ 849 h 879"/>
                    <a:gd name="T60" fmla="*/ 232 w 879"/>
                    <a:gd name="T61" fmla="*/ 828 h 879"/>
                    <a:gd name="T62" fmla="*/ 188 w 879"/>
                    <a:gd name="T63" fmla="*/ 800 h 879"/>
                    <a:gd name="T64" fmla="*/ 148 w 879"/>
                    <a:gd name="T65" fmla="*/ 768 h 879"/>
                    <a:gd name="T66" fmla="*/ 111 w 879"/>
                    <a:gd name="T67" fmla="*/ 731 h 879"/>
                    <a:gd name="T68" fmla="*/ 79 w 879"/>
                    <a:gd name="T69" fmla="*/ 691 h 879"/>
                    <a:gd name="T70" fmla="*/ 51 w 879"/>
                    <a:gd name="T71" fmla="*/ 646 h 879"/>
                    <a:gd name="T72" fmla="*/ 29 w 879"/>
                    <a:gd name="T73" fmla="*/ 598 h 879"/>
                    <a:gd name="T74" fmla="*/ 13 w 879"/>
                    <a:gd name="T75" fmla="*/ 548 h 879"/>
                    <a:gd name="T76" fmla="*/ 3 w 879"/>
                    <a:gd name="T77" fmla="*/ 494 h 879"/>
                    <a:gd name="T78" fmla="*/ 0 w 879"/>
                    <a:gd name="T79" fmla="*/ 439 h 879"/>
                    <a:gd name="T80" fmla="*/ 3 w 879"/>
                    <a:gd name="T81" fmla="*/ 383 h 879"/>
                    <a:gd name="T82" fmla="*/ 13 w 879"/>
                    <a:gd name="T83" fmla="*/ 331 h 879"/>
                    <a:gd name="T84" fmla="*/ 29 w 879"/>
                    <a:gd name="T85" fmla="*/ 280 h 879"/>
                    <a:gd name="T86" fmla="*/ 51 w 879"/>
                    <a:gd name="T87" fmla="*/ 232 h 879"/>
                    <a:gd name="T88" fmla="*/ 79 w 879"/>
                    <a:gd name="T89" fmla="*/ 188 h 879"/>
                    <a:gd name="T90" fmla="*/ 111 w 879"/>
                    <a:gd name="T91" fmla="*/ 148 h 879"/>
                    <a:gd name="T92" fmla="*/ 148 w 879"/>
                    <a:gd name="T93" fmla="*/ 111 h 879"/>
                    <a:gd name="T94" fmla="*/ 188 w 879"/>
                    <a:gd name="T95" fmla="*/ 78 h 879"/>
                    <a:gd name="T96" fmla="*/ 232 w 879"/>
                    <a:gd name="T97" fmla="*/ 51 h 879"/>
                    <a:gd name="T98" fmla="*/ 280 w 879"/>
                    <a:gd name="T99" fmla="*/ 28 h 879"/>
                    <a:gd name="T100" fmla="*/ 331 w 879"/>
                    <a:gd name="T101" fmla="*/ 13 h 879"/>
                    <a:gd name="T102" fmla="*/ 385 w 879"/>
                    <a:gd name="T103" fmla="*/ 2 h 879"/>
                    <a:gd name="T104" fmla="*/ 440 w 879"/>
                    <a:gd name="T10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9" h="879">
                      <a:moveTo>
                        <a:pt x="440" y="0"/>
                      </a:moveTo>
                      <a:lnTo>
                        <a:pt x="494" y="2"/>
                      </a:lnTo>
                      <a:lnTo>
                        <a:pt x="548" y="13"/>
                      </a:lnTo>
                      <a:lnTo>
                        <a:pt x="598" y="28"/>
                      </a:lnTo>
                      <a:lnTo>
                        <a:pt x="646" y="51"/>
                      </a:lnTo>
                      <a:lnTo>
                        <a:pt x="691" y="78"/>
                      </a:lnTo>
                      <a:lnTo>
                        <a:pt x="731" y="111"/>
                      </a:lnTo>
                      <a:lnTo>
                        <a:pt x="768" y="148"/>
                      </a:lnTo>
                      <a:lnTo>
                        <a:pt x="801" y="188"/>
                      </a:lnTo>
                      <a:lnTo>
                        <a:pt x="828" y="232"/>
                      </a:lnTo>
                      <a:lnTo>
                        <a:pt x="849" y="280"/>
                      </a:lnTo>
                      <a:lnTo>
                        <a:pt x="866" y="331"/>
                      </a:lnTo>
                      <a:lnTo>
                        <a:pt x="876" y="383"/>
                      </a:lnTo>
                      <a:lnTo>
                        <a:pt x="879" y="439"/>
                      </a:lnTo>
                      <a:lnTo>
                        <a:pt x="876" y="494"/>
                      </a:lnTo>
                      <a:lnTo>
                        <a:pt x="866" y="548"/>
                      </a:lnTo>
                      <a:lnTo>
                        <a:pt x="849" y="598"/>
                      </a:lnTo>
                      <a:lnTo>
                        <a:pt x="828" y="646"/>
                      </a:lnTo>
                      <a:lnTo>
                        <a:pt x="801" y="691"/>
                      </a:lnTo>
                      <a:lnTo>
                        <a:pt x="768" y="731"/>
                      </a:lnTo>
                      <a:lnTo>
                        <a:pt x="731" y="768"/>
                      </a:lnTo>
                      <a:lnTo>
                        <a:pt x="691" y="800"/>
                      </a:lnTo>
                      <a:lnTo>
                        <a:pt x="646" y="828"/>
                      </a:lnTo>
                      <a:lnTo>
                        <a:pt x="598" y="849"/>
                      </a:lnTo>
                      <a:lnTo>
                        <a:pt x="548" y="866"/>
                      </a:lnTo>
                      <a:lnTo>
                        <a:pt x="494" y="875"/>
                      </a:lnTo>
                      <a:lnTo>
                        <a:pt x="440" y="879"/>
                      </a:lnTo>
                      <a:lnTo>
                        <a:pt x="385" y="875"/>
                      </a:lnTo>
                      <a:lnTo>
                        <a:pt x="331" y="866"/>
                      </a:lnTo>
                      <a:lnTo>
                        <a:pt x="280" y="849"/>
                      </a:lnTo>
                      <a:lnTo>
                        <a:pt x="232" y="828"/>
                      </a:lnTo>
                      <a:lnTo>
                        <a:pt x="188" y="800"/>
                      </a:lnTo>
                      <a:lnTo>
                        <a:pt x="148" y="768"/>
                      </a:lnTo>
                      <a:lnTo>
                        <a:pt x="111" y="731"/>
                      </a:lnTo>
                      <a:lnTo>
                        <a:pt x="79" y="691"/>
                      </a:lnTo>
                      <a:lnTo>
                        <a:pt x="51" y="646"/>
                      </a:lnTo>
                      <a:lnTo>
                        <a:pt x="29" y="598"/>
                      </a:lnTo>
                      <a:lnTo>
                        <a:pt x="13" y="548"/>
                      </a:lnTo>
                      <a:lnTo>
                        <a:pt x="3" y="494"/>
                      </a:lnTo>
                      <a:lnTo>
                        <a:pt x="0" y="439"/>
                      </a:lnTo>
                      <a:lnTo>
                        <a:pt x="3" y="383"/>
                      </a:lnTo>
                      <a:lnTo>
                        <a:pt x="13" y="331"/>
                      </a:lnTo>
                      <a:lnTo>
                        <a:pt x="29" y="280"/>
                      </a:lnTo>
                      <a:lnTo>
                        <a:pt x="51" y="232"/>
                      </a:lnTo>
                      <a:lnTo>
                        <a:pt x="79" y="188"/>
                      </a:lnTo>
                      <a:lnTo>
                        <a:pt x="111" y="148"/>
                      </a:lnTo>
                      <a:lnTo>
                        <a:pt x="148" y="111"/>
                      </a:lnTo>
                      <a:lnTo>
                        <a:pt x="188" y="78"/>
                      </a:lnTo>
                      <a:lnTo>
                        <a:pt x="232" y="51"/>
                      </a:lnTo>
                      <a:lnTo>
                        <a:pt x="280" y="28"/>
                      </a:lnTo>
                      <a:lnTo>
                        <a:pt x="331" y="13"/>
                      </a:lnTo>
                      <a:lnTo>
                        <a:pt x="385" y="2"/>
                      </a:lnTo>
                      <a:lnTo>
                        <a:pt x="4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45" name="Freeform 30"/>
                <p:cNvSpPr>
                  <a:spLocks/>
                </p:cNvSpPr>
                <p:nvPr/>
              </p:nvSpPr>
              <p:spPr bwMode="auto">
                <a:xfrm>
                  <a:off x="311" y="1342"/>
                  <a:ext cx="342" cy="568"/>
                </a:xfrm>
                <a:custGeom>
                  <a:avLst/>
                  <a:gdLst>
                    <a:gd name="T0" fmla="*/ 448 w 1709"/>
                    <a:gd name="T1" fmla="*/ 3 h 2837"/>
                    <a:gd name="T2" fmla="*/ 492 w 1709"/>
                    <a:gd name="T3" fmla="*/ 11 h 2837"/>
                    <a:gd name="T4" fmla="*/ 544 w 1709"/>
                    <a:gd name="T5" fmla="*/ 25 h 2837"/>
                    <a:gd name="T6" fmla="*/ 665 w 1709"/>
                    <a:gd name="T7" fmla="*/ 90 h 2837"/>
                    <a:gd name="T8" fmla="*/ 760 w 1709"/>
                    <a:gd name="T9" fmla="*/ 189 h 2837"/>
                    <a:gd name="T10" fmla="*/ 846 w 1709"/>
                    <a:gd name="T11" fmla="*/ 305 h 2837"/>
                    <a:gd name="T12" fmla="*/ 953 w 1709"/>
                    <a:gd name="T13" fmla="*/ 440 h 2837"/>
                    <a:gd name="T14" fmla="*/ 1045 w 1709"/>
                    <a:gd name="T15" fmla="*/ 533 h 2837"/>
                    <a:gd name="T16" fmla="*/ 1133 w 1709"/>
                    <a:gd name="T17" fmla="*/ 588 h 2837"/>
                    <a:gd name="T18" fmla="*/ 1228 w 1709"/>
                    <a:gd name="T19" fmla="*/ 607 h 2837"/>
                    <a:gd name="T20" fmla="*/ 1339 w 1709"/>
                    <a:gd name="T21" fmla="*/ 592 h 2837"/>
                    <a:gd name="T22" fmla="*/ 1477 w 1709"/>
                    <a:gd name="T23" fmla="*/ 547 h 2837"/>
                    <a:gd name="T24" fmla="*/ 1566 w 1709"/>
                    <a:gd name="T25" fmla="*/ 538 h 2837"/>
                    <a:gd name="T26" fmla="*/ 1645 w 1709"/>
                    <a:gd name="T27" fmla="*/ 573 h 2837"/>
                    <a:gd name="T28" fmla="*/ 1697 w 1709"/>
                    <a:gd name="T29" fmla="*/ 645 h 2837"/>
                    <a:gd name="T30" fmla="*/ 1707 w 1709"/>
                    <a:gd name="T31" fmla="*/ 734 h 2837"/>
                    <a:gd name="T32" fmla="*/ 1671 w 1709"/>
                    <a:gd name="T33" fmla="*/ 813 h 2837"/>
                    <a:gd name="T34" fmla="*/ 1600 w 1709"/>
                    <a:gd name="T35" fmla="*/ 866 h 2837"/>
                    <a:gd name="T36" fmla="*/ 1402 w 1709"/>
                    <a:gd name="T37" fmla="*/ 926 h 2837"/>
                    <a:gd name="T38" fmla="*/ 1230 w 1709"/>
                    <a:gd name="T39" fmla="*/ 944 h 2837"/>
                    <a:gd name="T40" fmla="*/ 1071 w 1709"/>
                    <a:gd name="T41" fmla="*/ 924 h 2837"/>
                    <a:gd name="T42" fmla="*/ 931 w 1709"/>
                    <a:gd name="T43" fmla="*/ 865 h 2837"/>
                    <a:gd name="T44" fmla="*/ 808 w 1709"/>
                    <a:gd name="T45" fmla="*/ 777 h 2837"/>
                    <a:gd name="T46" fmla="*/ 1158 w 1709"/>
                    <a:gd name="T47" fmla="*/ 1257 h 2837"/>
                    <a:gd name="T48" fmla="*/ 1262 w 1709"/>
                    <a:gd name="T49" fmla="*/ 1287 h 2837"/>
                    <a:gd name="T50" fmla="*/ 1336 w 1709"/>
                    <a:gd name="T51" fmla="*/ 1364 h 2837"/>
                    <a:gd name="T52" fmla="*/ 1495 w 1709"/>
                    <a:gd name="T53" fmla="*/ 2612 h 2837"/>
                    <a:gd name="T54" fmla="*/ 1478 w 1709"/>
                    <a:gd name="T55" fmla="*/ 2715 h 2837"/>
                    <a:gd name="T56" fmla="*/ 1415 w 1709"/>
                    <a:gd name="T57" fmla="*/ 2796 h 2837"/>
                    <a:gd name="T58" fmla="*/ 1317 w 1709"/>
                    <a:gd name="T59" fmla="*/ 2836 h 2837"/>
                    <a:gd name="T60" fmla="*/ 1229 w 1709"/>
                    <a:gd name="T61" fmla="*/ 2826 h 2837"/>
                    <a:gd name="T62" fmla="*/ 1148 w 1709"/>
                    <a:gd name="T63" fmla="*/ 2775 h 2837"/>
                    <a:gd name="T64" fmla="*/ 1101 w 1709"/>
                    <a:gd name="T65" fmla="*/ 2692 h 2837"/>
                    <a:gd name="T66" fmla="*/ 436 w 1709"/>
                    <a:gd name="T67" fmla="*/ 1661 h 2837"/>
                    <a:gd name="T68" fmla="*/ 320 w 1709"/>
                    <a:gd name="T69" fmla="*/ 1655 h 2837"/>
                    <a:gd name="T70" fmla="*/ 200 w 1709"/>
                    <a:gd name="T71" fmla="*/ 1616 h 2837"/>
                    <a:gd name="T72" fmla="*/ 98 w 1709"/>
                    <a:gd name="T73" fmla="*/ 1544 h 2837"/>
                    <a:gd name="T74" fmla="*/ 28 w 1709"/>
                    <a:gd name="T75" fmla="*/ 1445 h 2837"/>
                    <a:gd name="T76" fmla="*/ 0 w 1709"/>
                    <a:gd name="T77" fmla="*/ 1322 h 2837"/>
                    <a:gd name="T78" fmla="*/ 13 w 1709"/>
                    <a:gd name="T79" fmla="*/ 265 h 2837"/>
                    <a:gd name="T80" fmla="*/ 70 w 1709"/>
                    <a:gd name="T81" fmla="*/ 158 h 2837"/>
                    <a:gd name="T82" fmla="*/ 161 w 1709"/>
                    <a:gd name="T83" fmla="*/ 77 h 2837"/>
                    <a:gd name="T84" fmla="*/ 269 w 1709"/>
                    <a:gd name="T85" fmla="*/ 23 h 2837"/>
                    <a:gd name="T86" fmla="*/ 310 w 1709"/>
                    <a:gd name="T87" fmla="*/ 12 h 2837"/>
                    <a:gd name="T88" fmla="*/ 348 w 1709"/>
                    <a:gd name="T89" fmla="*/ 5 h 2837"/>
                    <a:gd name="T90" fmla="*/ 407 w 1709"/>
                    <a:gd name="T91" fmla="*/ 0 h 2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9" h="2837">
                      <a:moveTo>
                        <a:pt x="407" y="0"/>
                      </a:moveTo>
                      <a:lnTo>
                        <a:pt x="428" y="0"/>
                      </a:lnTo>
                      <a:lnTo>
                        <a:pt x="448" y="3"/>
                      </a:lnTo>
                      <a:lnTo>
                        <a:pt x="466" y="5"/>
                      </a:lnTo>
                      <a:lnTo>
                        <a:pt x="480" y="8"/>
                      </a:lnTo>
                      <a:lnTo>
                        <a:pt x="492" y="11"/>
                      </a:lnTo>
                      <a:lnTo>
                        <a:pt x="500" y="12"/>
                      </a:lnTo>
                      <a:lnTo>
                        <a:pt x="503" y="13"/>
                      </a:lnTo>
                      <a:lnTo>
                        <a:pt x="544" y="25"/>
                      </a:lnTo>
                      <a:lnTo>
                        <a:pt x="586" y="43"/>
                      </a:lnTo>
                      <a:lnTo>
                        <a:pt x="627" y="63"/>
                      </a:lnTo>
                      <a:lnTo>
                        <a:pt x="665" y="90"/>
                      </a:lnTo>
                      <a:lnTo>
                        <a:pt x="700" y="118"/>
                      </a:lnTo>
                      <a:lnTo>
                        <a:pt x="733" y="152"/>
                      </a:lnTo>
                      <a:lnTo>
                        <a:pt x="760" y="189"/>
                      </a:lnTo>
                      <a:lnTo>
                        <a:pt x="761" y="191"/>
                      </a:lnTo>
                      <a:lnTo>
                        <a:pt x="805" y="251"/>
                      </a:lnTo>
                      <a:lnTo>
                        <a:pt x="846" y="305"/>
                      </a:lnTo>
                      <a:lnTo>
                        <a:pt x="884" y="355"/>
                      </a:lnTo>
                      <a:lnTo>
                        <a:pt x="919" y="399"/>
                      </a:lnTo>
                      <a:lnTo>
                        <a:pt x="953" y="440"/>
                      </a:lnTo>
                      <a:lnTo>
                        <a:pt x="985" y="476"/>
                      </a:lnTo>
                      <a:lnTo>
                        <a:pt x="1015" y="507"/>
                      </a:lnTo>
                      <a:lnTo>
                        <a:pt x="1045" y="533"/>
                      </a:lnTo>
                      <a:lnTo>
                        <a:pt x="1074" y="556"/>
                      </a:lnTo>
                      <a:lnTo>
                        <a:pt x="1104" y="573"/>
                      </a:lnTo>
                      <a:lnTo>
                        <a:pt x="1133" y="588"/>
                      </a:lnTo>
                      <a:lnTo>
                        <a:pt x="1164" y="598"/>
                      </a:lnTo>
                      <a:lnTo>
                        <a:pt x="1195" y="604"/>
                      </a:lnTo>
                      <a:lnTo>
                        <a:pt x="1228" y="607"/>
                      </a:lnTo>
                      <a:lnTo>
                        <a:pt x="1262" y="606"/>
                      </a:lnTo>
                      <a:lnTo>
                        <a:pt x="1299" y="601"/>
                      </a:lnTo>
                      <a:lnTo>
                        <a:pt x="1339" y="592"/>
                      </a:lnTo>
                      <a:lnTo>
                        <a:pt x="1382" y="581"/>
                      </a:lnTo>
                      <a:lnTo>
                        <a:pt x="1427" y="565"/>
                      </a:lnTo>
                      <a:lnTo>
                        <a:pt x="1477" y="547"/>
                      </a:lnTo>
                      <a:lnTo>
                        <a:pt x="1507" y="539"/>
                      </a:lnTo>
                      <a:lnTo>
                        <a:pt x="1536" y="535"/>
                      </a:lnTo>
                      <a:lnTo>
                        <a:pt x="1566" y="538"/>
                      </a:lnTo>
                      <a:lnTo>
                        <a:pt x="1594" y="545"/>
                      </a:lnTo>
                      <a:lnTo>
                        <a:pt x="1621" y="557"/>
                      </a:lnTo>
                      <a:lnTo>
                        <a:pt x="1645" y="573"/>
                      </a:lnTo>
                      <a:lnTo>
                        <a:pt x="1666" y="594"/>
                      </a:lnTo>
                      <a:lnTo>
                        <a:pt x="1684" y="617"/>
                      </a:lnTo>
                      <a:lnTo>
                        <a:pt x="1697" y="645"/>
                      </a:lnTo>
                      <a:lnTo>
                        <a:pt x="1705" y="675"/>
                      </a:lnTo>
                      <a:lnTo>
                        <a:pt x="1709" y="704"/>
                      </a:lnTo>
                      <a:lnTo>
                        <a:pt x="1707" y="734"/>
                      </a:lnTo>
                      <a:lnTo>
                        <a:pt x="1700" y="763"/>
                      </a:lnTo>
                      <a:lnTo>
                        <a:pt x="1688" y="789"/>
                      </a:lnTo>
                      <a:lnTo>
                        <a:pt x="1671" y="813"/>
                      </a:lnTo>
                      <a:lnTo>
                        <a:pt x="1651" y="834"/>
                      </a:lnTo>
                      <a:lnTo>
                        <a:pt x="1627" y="852"/>
                      </a:lnTo>
                      <a:lnTo>
                        <a:pt x="1600" y="866"/>
                      </a:lnTo>
                      <a:lnTo>
                        <a:pt x="1530" y="890"/>
                      </a:lnTo>
                      <a:lnTo>
                        <a:pt x="1464" y="911"/>
                      </a:lnTo>
                      <a:lnTo>
                        <a:pt x="1402" y="926"/>
                      </a:lnTo>
                      <a:lnTo>
                        <a:pt x="1342" y="936"/>
                      </a:lnTo>
                      <a:lnTo>
                        <a:pt x="1285" y="943"/>
                      </a:lnTo>
                      <a:lnTo>
                        <a:pt x="1230" y="944"/>
                      </a:lnTo>
                      <a:lnTo>
                        <a:pt x="1174" y="942"/>
                      </a:lnTo>
                      <a:lnTo>
                        <a:pt x="1121" y="936"/>
                      </a:lnTo>
                      <a:lnTo>
                        <a:pt x="1071" y="924"/>
                      </a:lnTo>
                      <a:lnTo>
                        <a:pt x="1022" y="908"/>
                      </a:lnTo>
                      <a:lnTo>
                        <a:pt x="975" y="889"/>
                      </a:lnTo>
                      <a:lnTo>
                        <a:pt x="931" y="865"/>
                      </a:lnTo>
                      <a:lnTo>
                        <a:pt x="889" y="839"/>
                      </a:lnTo>
                      <a:lnTo>
                        <a:pt x="847" y="809"/>
                      </a:lnTo>
                      <a:lnTo>
                        <a:pt x="808" y="777"/>
                      </a:lnTo>
                      <a:lnTo>
                        <a:pt x="808" y="1257"/>
                      </a:lnTo>
                      <a:lnTo>
                        <a:pt x="1158" y="1257"/>
                      </a:lnTo>
                      <a:lnTo>
                        <a:pt x="1158" y="1257"/>
                      </a:lnTo>
                      <a:lnTo>
                        <a:pt x="1195" y="1261"/>
                      </a:lnTo>
                      <a:lnTo>
                        <a:pt x="1230" y="1270"/>
                      </a:lnTo>
                      <a:lnTo>
                        <a:pt x="1262" y="1287"/>
                      </a:lnTo>
                      <a:lnTo>
                        <a:pt x="1291" y="1308"/>
                      </a:lnTo>
                      <a:lnTo>
                        <a:pt x="1316" y="1335"/>
                      </a:lnTo>
                      <a:lnTo>
                        <a:pt x="1336" y="1364"/>
                      </a:lnTo>
                      <a:lnTo>
                        <a:pt x="1351" y="1399"/>
                      </a:lnTo>
                      <a:lnTo>
                        <a:pt x="1358" y="1436"/>
                      </a:lnTo>
                      <a:lnTo>
                        <a:pt x="1495" y="2612"/>
                      </a:lnTo>
                      <a:lnTo>
                        <a:pt x="1495" y="2648"/>
                      </a:lnTo>
                      <a:lnTo>
                        <a:pt x="1490" y="2683"/>
                      </a:lnTo>
                      <a:lnTo>
                        <a:pt x="1478" y="2715"/>
                      </a:lnTo>
                      <a:lnTo>
                        <a:pt x="1463" y="2746"/>
                      </a:lnTo>
                      <a:lnTo>
                        <a:pt x="1441" y="2773"/>
                      </a:lnTo>
                      <a:lnTo>
                        <a:pt x="1415" y="2796"/>
                      </a:lnTo>
                      <a:lnTo>
                        <a:pt x="1385" y="2814"/>
                      </a:lnTo>
                      <a:lnTo>
                        <a:pt x="1353" y="2827"/>
                      </a:lnTo>
                      <a:lnTo>
                        <a:pt x="1317" y="2836"/>
                      </a:lnTo>
                      <a:lnTo>
                        <a:pt x="1293" y="2837"/>
                      </a:lnTo>
                      <a:lnTo>
                        <a:pt x="1260" y="2835"/>
                      </a:lnTo>
                      <a:lnTo>
                        <a:pt x="1229" y="2826"/>
                      </a:lnTo>
                      <a:lnTo>
                        <a:pt x="1199" y="2813"/>
                      </a:lnTo>
                      <a:lnTo>
                        <a:pt x="1172" y="2796"/>
                      </a:lnTo>
                      <a:lnTo>
                        <a:pt x="1148" y="2775"/>
                      </a:lnTo>
                      <a:lnTo>
                        <a:pt x="1128" y="2750"/>
                      </a:lnTo>
                      <a:lnTo>
                        <a:pt x="1111" y="2723"/>
                      </a:lnTo>
                      <a:lnTo>
                        <a:pt x="1101" y="2692"/>
                      </a:lnTo>
                      <a:lnTo>
                        <a:pt x="1093" y="2658"/>
                      </a:lnTo>
                      <a:lnTo>
                        <a:pt x="978" y="1661"/>
                      </a:lnTo>
                      <a:lnTo>
                        <a:pt x="436" y="1661"/>
                      </a:lnTo>
                      <a:lnTo>
                        <a:pt x="404" y="1664"/>
                      </a:lnTo>
                      <a:lnTo>
                        <a:pt x="362" y="1661"/>
                      </a:lnTo>
                      <a:lnTo>
                        <a:pt x="320" y="1655"/>
                      </a:lnTo>
                      <a:lnTo>
                        <a:pt x="280" y="1646"/>
                      </a:lnTo>
                      <a:lnTo>
                        <a:pt x="239" y="1633"/>
                      </a:lnTo>
                      <a:lnTo>
                        <a:pt x="200" y="1616"/>
                      </a:lnTo>
                      <a:lnTo>
                        <a:pt x="163" y="1596"/>
                      </a:lnTo>
                      <a:lnTo>
                        <a:pt x="130" y="1572"/>
                      </a:lnTo>
                      <a:lnTo>
                        <a:pt x="98" y="1544"/>
                      </a:lnTo>
                      <a:lnTo>
                        <a:pt x="70" y="1515"/>
                      </a:lnTo>
                      <a:lnTo>
                        <a:pt x="47" y="1481"/>
                      </a:lnTo>
                      <a:lnTo>
                        <a:pt x="28" y="1445"/>
                      </a:lnTo>
                      <a:lnTo>
                        <a:pt x="13" y="1407"/>
                      </a:lnTo>
                      <a:lnTo>
                        <a:pt x="4" y="1366"/>
                      </a:lnTo>
                      <a:lnTo>
                        <a:pt x="0" y="1322"/>
                      </a:lnTo>
                      <a:lnTo>
                        <a:pt x="0" y="351"/>
                      </a:lnTo>
                      <a:lnTo>
                        <a:pt x="4" y="307"/>
                      </a:lnTo>
                      <a:lnTo>
                        <a:pt x="13" y="265"/>
                      </a:lnTo>
                      <a:lnTo>
                        <a:pt x="28" y="227"/>
                      </a:lnTo>
                      <a:lnTo>
                        <a:pt x="47" y="191"/>
                      </a:lnTo>
                      <a:lnTo>
                        <a:pt x="70" y="158"/>
                      </a:lnTo>
                      <a:lnTo>
                        <a:pt x="98" y="128"/>
                      </a:lnTo>
                      <a:lnTo>
                        <a:pt x="128" y="100"/>
                      </a:lnTo>
                      <a:lnTo>
                        <a:pt x="161" y="77"/>
                      </a:lnTo>
                      <a:lnTo>
                        <a:pt x="195" y="55"/>
                      </a:lnTo>
                      <a:lnTo>
                        <a:pt x="232" y="37"/>
                      </a:lnTo>
                      <a:lnTo>
                        <a:pt x="269" y="23"/>
                      </a:lnTo>
                      <a:lnTo>
                        <a:pt x="306" y="12"/>
                      </a:lnTo>
                      <a:lnTo>
                        <a:pt x="307" y="12"/>
                      </a:lnTo>
                      <a:lnTo>
                        <a:pt x="310" y="12"/>
                      </a:lnTo>
                      <a:lnTo>
                        <a:pt x="319" y="10"/>
                      </a:lnTo>
                      <a:lnTo>
                        <a:pt x="331" y="9"/>
                      </a:lnTo>
                      <a:lnTo>
                        <a:pt x="348" y="5"/>
                      </a:lnTo>
                      <a:lnTo>
                        <a:pt x="367" y="4"/>
                      </a:lnTo>
                      <a:lnTo>
                        <a:pt x="387" y="2"/>
                      </a:lnTo>
                      <a:lnTo>
                        <a:pt x="4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46" name="Freeform 31"/>
                <p:cNvSpPr>
                  <a:spLocks/>
                </p:cNvSpPr>
                <p:nvPr/>
              </p:nvSpPr>
              <p:spPr bwMode="auto">
                <a:xfrm>
                  <a:off x="225" y="1381"/>
                  <a:ext cx="271" cy="532"/>
                </a:xfrm>
                <a:custGeom>
                  <a:avLst/>
                  <a:gdLst>
                    <a:gd name="T0" fmla="*/ 205 w 1355"/>
                    <a:gd name="T1" fmla="*/ 4 h 2661"/>
                    <a:gd name="T2" fmla="*/ 267 w 1355"/>
                    <a:gd name="T3" fmla="*/ 30 h 2661"/>
                    <a:gd name="T4" fmla="*/ 312 w 1355"/>
                    <a:gd name="T5" fmla="*/ 77 h 2661"/>
                    <a:gd name="T6" fmla="*/ 338 w 1355"/>
                    <a:gd name="T7" fmla="*/ 137 h 2661"/>
                    <a:gd name="T8" fmla="*/ 342 w 1355"/>
                    <a:gd name="T9" fmla="*/ 1527 h 2661"/>
                    <a:gd name="T10" fmla="*/ 1219 w 1355"/>
                    <a:gd name="T11" fmla="*/ 1530 h 2661"/>
                    <a:gd name="T12" fmla="*/ 1280 w 1355"/>
                    <a:gd name="T13" fmla="*/ 1555 h 2661"/>
                    <a:gd name="T14" fmla="*/ 1327 w 1355"/>
                    <a:gd name="T15" fmla="*/ 1602 h 2661"/>
                    <a:gd name="T16" fmla="*/ 1352 w 1355"/>
                    <a:gd name="T17" fmla="*/ 1662 h 2661"/>
                    <a:gd name="T18" fmla="*/ 1353 w 1355"/>
                    <a:gd name="T19" fmla="*/ 1729 h 2661"/>
                    <a:gd name="T20" fmla="*/ 1331 w 1355"/>
                    <a:gd name="T21" fmla="*/ 1785 h 2661"/>
                    <a:gd name="T22" fmla="*/ 1291 w 1355"/>
                    <a:gd name="T23" fmla="*/ 1830 h 2661"/>
                    <a:gd name="T24" fmla="*/ 1287 w 1355"/>
                    <a:gd name="T25" fmla="*/ 1891 h 2661"/>
                    <a:gd name="T26" fmla="*/ 1312 w 1355"/>
                    <a:gd name="T27" fmla="*/ 1989 h 2661"/>
                    <a:gd name="T28" fmla="*/ 1316 w 1355"/>
                    <a:gd name="T29" fmla="*/ 2518 h 2661"/>
                    <a:gd name="T30" fmla="*/ 1304 w 1355"/>
                    <a:gd name="T31" fmla="*/ 2573 h 2661"/>
                    <a:gd name="T32" fmla="*/ 1274 w 1355"/>
                    <a:gd name="T33" fmla="*/ 2619 h 2661"/>
                    <a:gd name="T34" fmla="*/ 1229 w 1355"/>
                    <a:gd name="T35" fmla="*/ 2649 h 2661"/>
                    <a:gd name="T36" fmla="*/ 1173 w 1355"/>
                    <a:gd name="T37" fmla="*/ 2661 h 2661"/>
                    <a:gd name="T38" fmla="*/ 1117 w 1355"/>
                    <a:gd name="T39" fmla="*/ 2649 h 2661"/>
                    <a:gd name="T40" fmla="*/ 1072 w 1355"/>
                    <a:gd name="T41" fmla="*/ 2619 h 2661"/>
                    <a:gd name="T42" fmla="*/ 1041 w 1355"/>
                    <a:gd name="T43" fmla="*/ 2573 h 2661"/>
                    <a:gd name="T44" fmla="*/ 1030 w 1355"/>
                    <a:gd name="T45" fmla="*/ 2518 h 2661"/>
                    <a:gd name="T46" fmla="*/ 1027 w 1355"/>
                    <a:gd name="T47" fmla="*/ 2013 h 2661"/>
                    <a:gd name="T48" fmla="*/ 1004 w 1355"/>
                    <a:gd name="T49" fmla="*/ 1967 h 2661"/>
                    <a:gd name="T50" fmla="*/ 965 w 1355"/>
                    <a:gd name="T51" fmla="*/ 1935 h 2661"/>
                    <a:gd name="T52" fmla="*/ 913 w 1355"/>
                    <a:gd name="T53" fmla="*/ 1923 h 2661"/>
                    <a:gd name="T54" fmla="*/ 408 w 1355"/>
                    <a:gd name="T55" fmla="*/ 1926 h 2661"/>
                    <a:gd name="T56" fmla="*/ 362 w 1355"/>
                    <a:gd name="T57" fmla="*/ 1948 h 2661"/>
                    <a:gd name="T58" fmla="*/ 331 w 1355"/>
                    <a:gd name="T59" fmla="*/ 1989 h 2661"/>
                    <a:gd name="T60" fmla="*/ 319 w 1355"/>
                    <a:gd name="T61" fmla="*/ 2040 h 2661"/>
                    <a:gd name="T62" fmla="*/ 316 w 1355"/>
                    <a:gd name="T63" fmla="*/ 2546 h 2661"/>
                    <a:gd name="T64" fmla="*/ 294 w 1355"/>
                    <a:gd name="T65" fmla="*/ 2598 h 2661"/>
                    <a:gd name="T66" fmla="*/ 256 w 1355"/>
                    <a:gd name="T67" fmla="*/ 2636 h 2661"/>
                    <a:gd name="T68" fmla="*/ 205 w 1355"/>
                    <a:gd name="T69" fmla="*/ 2657 h 2661"/>
                    <a:gd name="T70" fmla="*/ 146 w 1355"/>
                    <a:gd name="T71" fmla="*/ 2657 h 2661"/>
                    <a:gd name="T72" fmla="*/ 95 w 1355"/>
                    <a:gd name="T73" fmla="*/ 2636 h 2661"/>
                    <a:gd name="T74" fmla="*/ 57 w 1355"/>
                    <a:gd name="T75" fmla="*/ 2598 h 2661"/>
                    <a:gd name="T76" fmla="*/ 36 w 1355"/>
                    <a:gd name="T77" fmla="*/ 2546 h 2661"/>
                    <a:gd name="T78" fmla="*/ 32 w 1355"/>
                    <a:gd name="T79" fmla="*/ 2040 h 2661"/>
                    <a:gd name="T80" fmla="*/ 46 w 1355"/>
                    <a:gd name="T81" fmla="*/ 1938 h 2661"/>
                    <a:gd name="T82" fmla="*/ 83 w 1355"/>
                    <a:gd name="T83" fmla="*/ 1843 h 2661"/>
                    <a:gd name="T84" fmla="*/ 39 w 1355"/>
                    <a:gd name="T85" fmla="*/ 1806 h 2661"/>
                    <a:gd name="T86" fmla="*/ 11 w 1355"/>
                    <a:gd name="T87" fmla="*/ 1756 h 2661"/>
                    <a:gd name="T88" fmla="*/ 0 w 1355"/>
                    <a:gd name="T89" fmla="*/ 1697 h 2661"/>
                    <a:gd name="T90" fmla="*/ 4 w 1355"/>
                    <a:gd name="T91" fmla="*/ 137 h 2661"/>
                    <a:gd name="T92" fmla="*/ 29 w 1355"/>
                    <a:gd name="T93" fmla="*/ 77 h 2661"/>
                    <a:gd name="T94" fmla="*/ 75 w 1355"/>
                    <a:gd name="T95" fmla="*/ 30 h 2661"/>
                    <a:gd name="T96" fmla="*/ 136 w 1355"/>
                    <a:gd name="T97" fmla="*/ 4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5" h="2661">
                      <a:moveTo>
                        <a:pt x="170" y="0"/>
                      </a:moveTo>
                      <a:lnTo>
                        <a:pt x="205" y="4"/>
                      </a:lnTo>
                      <a:lnTo>
                        <a:pt x="237" y="15"/>
                      </a:lnTo>
                      <a:lnTo>
                        <a:pt x="267" y="30"/>
                      </a:lnTo>
                      <a:lnTo>
                        <a:pt x="292" y="50"/>
                      </a:lnTo>
                      <a:lnTo>
                        <a:pt x="312" y="77"/>
                      </a:lnTo>
                      <a:lnTo>
                        <a:pt x="328" y="105"/>
                      </a:lnTo>
                      <a:lnTo>
                        <a:pt x="338" y="137"/>
                      </a:lnTo>
                      <a:lnTo>
                        <a:pt x="342" y="172"/>
                      </a:lnTo>
                      <a:lnTo>
                        <a:pt x="342" y="1527"/>
                      </a:lnTo>
                      <a:lnTo>
                        <a:pt x="1185" y="1527"/>
                      </a:lnTo>
                      <a:lnTo>
                        <a:pt x="1219" y="1530"/>
                      </a:lnTo>
                      <a:lnTo>
                        <a:pt x="1252" y="1540"/>
                      </a:lnTo>
                      <a:lnTo>
                        <a:pt x="1280" y="1555"/>
                      </a:lnTo>
                      <a:lnTo>
                        <a:pt x="1305" y="1577"/>
                      </a:lnTo>
                      <a:lnTo>
                        <a:pt x="1327" y="1602"/>
                      </a:lnTo>
                      <a:lnTo>
                        <a:pt x="1342" y="1630"/>
                      </a:lnTo>
                      <a:lnTo>
                        <a:pt x="1352" y="1662"/>
                      </a:lnTo>
                      <a:lnTo>
                        <a:pt x="1355" y="1697"/>
                      </a:lnTo>
                      <a:lnTo>
                        <a:pt x="1353" y="1729"/>
                      </a:lnTo>
                      <a:lnTo>
                        <a:pt x="1345" y="1759"/>
                      </a:lnTo>
                      <a:lnTo>
                        <a:pt x="1331" y="1785"/>
                      </a:lnTo>
                      <a:lnTo>
                        <a:pt x="1314" y="1810"/>
                      </a:lnTo>
                      <a:lnTo>
                        <a:pt x="1291" y="1830"/>
                      </a:lnTo>
                      <a:lnTo>
                        <a:pt x="1266" y="1847"/>
                      </a:lnTo>
                      <a:lnTo>
                        <a:pt x="1287" y="1891"/>
                      </a:lnTo>
                      <a:lnTo>
                        <a:pt x="1303" y="1939"/>
                      </a:lnTo>
                      <a:lnTo>
                        <a:pt x="1312" y="1989"/>
                      </a:lnTo>
                      <a:lnTo>
                        <a:pt x="1316" y="2040"/>
                      </a:lnTo>
                      <a:lnTo>
                        <a:pt x="1316" y="2518"/>
                      </a:lnTo>
                      <a:lnTo>
                        <a:pt x="1312" y="2546"/>
                      </a:lnTo>
                      <a:lnTo>
                        <a:pt x="1304" y="2573"/>
                      </a:lnTo>
                      <a:lnTo>
                        <a:pt x="1291" y="2598"/>
                      </a:lnTo>
                      <a:lnTo>
                        <a:pt x="1274" y="2619"/>
                      </a:lnTo>
                      <a:lnTo>
                        <a:pt x="1253" y="2636"/>
                      </a:lnTo>
                      <a:lnTo>
                        <a:pt x="1229" y="2649"/>
                      </a:lnTo>
                      <a:lnTo>
                        <a:pt x="1202" y="2657"/>
                      </a:lnTo>
                      <a:lnTo>
                        <a:pt x="1173" y="2661"/>
                      </a:lnTo>
                      <a:lnTo>
                        <a:pt x="1144" y="2657"/>
                      </a:lnTo>
                      <a:lnTo>
                        <a:pt x="1117" y="2649"/>
                      </a:lnTo>
                      <a:lnTo>
                        <a:pt x="1093" y="2636"/>
                      </a:lnTo>
                      <a:lnTo>
                        <a:pt x="1072" y="2619"/>
                      </a:lnTo>
                      <a:lnTo>
                        <a:pt x="1054" y="2598"/>
                      </a:lnTo>
                      <a:lnTo>
                        <a:pt x="1041" y="2573"/>
                      </a:lnTo>
                      <a:lnTo>
                        <a:pt x="1033" y="2546"/>
                      </a:lnTo>
                      <a:lnTo>
                        <a:pt x="1030" y="2518"/>
                      </a:lnTo>
                      <a:lnTo>
                        <a:pt x="1030" y="2040"/>
                      </a:lnTo>
                      <a:lnTo>
                        <a:pt x="1027" y="2013"/>
                      </a:lnTo>
                      <a:lnTo>
                        <a:pt x="1018" y="1989"/>
                      </a:lnTo>
                      <a:lnTo>
                        <a:pt x="1004" y="1967"/>
                      </a:lnTo>
                      <a:lnTo>
                        <a:pt x="986" y="1948"/>
                      </a:lnTo>
                      <a:lnTo>
                        <a:pt x="965" y="1935"/>
                      </a:lnTo>
                      <a:lnTo>
                        <a:pt x="940" y="1926"/>
                      </a:lnTo>
                      <a:lnTo>
                        <a:pt x="913" y="1923"/>
                      </a:lnTo>
                      <a:lnTo>
                        <a:pt x="436" y="1923"/>
                      </a:lnTo>
                      <a:lnTo>
                        <a:pt x="408" y="1926"/>
                      </a:lnTo>
                      <a:lnTo>
                        <a:pt x="385" y="1935"/>
                      </a:lnTo>
                      <a:lnTo>
                        <a:pt x="362" y="1948"/>
                      </a:lnTo>
                      <a:lnTo>
                        <a:pt x="344" y="1967"/>
                      </a:lnTo>
                      <a:lnTo>
                        <a:pt x="331" y="1989"/>
                      </a:lnTo>
                      <a:lnTo>
                        <a:pt x="322" y="2013"/>
                      </a:lnTo>
                      <a:lnTo>
                        <a:pt x="319" y="2040"/>
                      </a:lnTo>
                      <a:lnTo>
                        <a:pt x="319" y="2518"/>
                      </a:lnTo>
                      <a:lnTo>
                        <a:pt x="316" y="2546"/>
                      </a:lnTo>
                      <a:lnTo>
                        <a:pt x="307" y="2573"/>
                      </a:lnTo>
                      <a:lnTo>
                        <a:pt x="294" y="2598"/>
                      </a:lnTo>
                      <a:lnTo>
                        <a:pt x="276" y="2619"/>
                      </a:lnTo>
                      <a:lnTo>
                        <a:pt x="256" y="2636"/>
                      </a:lnTo>
                      <a:lnTo>
                        <a:pt x="231" y="2649"/>
                      </a:lnTo>
                      <a:lnTo>
                        <a:pt x="205" y="2657"/>
                      </a:lnTo>
                      <a:lnTo>
                        <a:pt x="175" y="2661"/>
                      </a:lnTo>
                      <a:lnTo>
                        <a:pt x="146" y="2657"/>
                      </a:lnTo>
                      <a:lnTo>
                        <a:pt x="120" y="2649"/>
                      </a:lnTo>
                      <a:lnTo>
                        <a:pt x="95" y="2636"/>
                      </a:lnTo>
                      <a:lnTo>
                        <a:pt x="75" y="2619"/>
                      </a:lnTo>
                      <a:lnTo>
                        <a:pt x="57" y="2598"/>
                      </a:lnTo>
                      <a:lnTo>
                        <a:pt x="44" y="2573"/>
                      </a:lnTo>
                      <a:lnTo>
                        <a:pt x="36" y="2546"/>
                      </a:lnTo>
                      <a:lnTo>
                        <a:pt x="32" y="2518"/>
                      </a:lnTo>
                      <a:lnTo>
                        <a:pt x="32" y="2040"/>
                      </a:lnTo>
                      <a:lnTo>
                        <a:pt x="36" y="1988"/>
                      </a:lnTo>
                      <a:lnTo>
                        <a:pt x="46" y="1938"/>
                      </a:lnTo>
                      <a:lnTo>
                        <a:pt x="62" y="1889"/>
                      </a:lnTo>
                      <a:lnTo>
                        <a:pt x="83" y="1843"/>
                      </a:lnTo>
                      <a:lnTo>
                        <a:pt x="61" y="1827"/>
                      </a:lnTo>
                      <a:lnTo>
                        <a:pt x="39" y="1806"/>
                      </a:lnTo>
                      <a:lnTo>
                        <a:pt x="23" y="1783"/>
                      </a:lnTo>
                      <a:lnTo>
                        <a:pt x="11" y="1756"/>
                      </a:lnTo>
                      <a:lnTo>
                        <a:pt x="2" y="1728"/>
                      </a:lnTo>
                      <a:lnTo>
                        <a:pt x="0" y="1697"/>
                      </a:lnTo>
                      <a:lnTo>
                        <a:pt x="0" y="172"/>
                      </a:lnTo>
                      <a:lnTo>
                        <a:pt x="4" y="137"/>
                      </a:lnTo>
                      <a:lnTo>
                        <a:pt x="13" y="105"/>
                      </a:lnTo>
                      <a:lnTo>
                        <a:pt x="29" y="77"/>
                      </a:lnTo>
                      <a:lnTo>
                        <a:pt x="50" y="50"/>
                      </a:lnTo>
                      <a:lnTo>
                        <a:pt x="75" y="30"/>
                      </a:lnTo>
                      <a:lnTo>
                        <a:pt x="105" y="15"/>
                      </a:lnTo>
                      <a:lnTo>
                        <a:pt x="136" y="4"/>
                      </a:lnTo>
                      <a:lnTo>
                        <a:pt x="1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47" name="Freeform 32"/>
                <p:cNvSpPr>
                  <a:spLocks/>
                </p:cNvSpPr>
                <p:nvPr/>
              </p:nvSpPr>
              <p:spPr bwMode="auto">
                <a:xfrm>
                  <a:off x="564" y="1538"/>
                  <a:ext cx="445" cy="357"/>
                </a:xfrm>
                <a:custGeom>
                  <a:avLst/>
                  <a:gdLst>
                    <a:gd name="T0" fmla="*/ 163 w 2225"/>
                    <a:gd name="T1" fmla="*/ 0 h 1781"/>
                    <a:gd name="T2" fmla="*/ 2062 w 2225"/>
                    <a:gd name="T3" fmla="*/ 0 h 1781"/>
                    <a:gd name="T4" fmla="*/ 2094 w 2225"/>
                    <a:gd name="T5" fmla="*/ 3 h 1781"/>
                    <a:gd name="T6" fmla="*/ 2125 w 2225"/>
                    <a:gd name="T7" fmla="*/ 13 h 1781"/>
                    <a:gd name="T8" fmla="*/ 2153 w 2225"/>
                    <a:gd name="T9" fmla="*/ 28 h 1781"/>
                    <a:gd name="T10" fmla="*/ 2177 w 2225"/>
                    <a:gd name="T11" fmla="*/ 47 h 1781"/>
                    <a:gd name="T12" fmla="*/ 2197 w 2225"/>
                    <a:gd name="T13" fmla="*/ 72 h 1781"/>
                    <a:gd name="T14" fmla="*/ 2212 w 2225"/>
                    <a:gd name="T15" fmla="*/ 100 h 1781"/>
                    <a:gd name="T16" fmla="*/ 2221 w 2225"/>
                    <a:gd name="T17" fmla="*/ 131 h 1781"/>
                    <a:gd name="T18" fmla="*/ 2225 w 2225"/>
                    <a:gd name="T19" fmla="*/ 163 h 1781"/>
                    <a:gd name="T20" fmla="*/ 2221 w 2225"/>
                    <a:gd name="T21" fmla="*/ 196 h 1781"/>
                    <a:gd name="T22" fmla="*/ 2212 w 2225"/>
                    <a:gd name="T23" fmla="*/ 227 h 1781"/>
                    <a:gd name="T24" fmla="*/ 2197 w 2225"/>
                    <a:gd name="T25" fmla="*/ 255 h 1781"/>
                    <a:gd name="T26" fmla="*/ 2177 w 2225"/>
                    <a:gd name="T27" fmla="*/ 280 h 1781"/>
                    <a:gd name="T28" fmla="*/ 2153 w 2225"/>
                    <a:gd name="T29" fmla="*/ 299 h 1781"/>
                    <a:gd name="T30" fmla="*/ 2125 w 2225"/>
                    <a:gd name="T31" fmla="*/ 314 h 1781"/>
                    <a:gd name="T32" fmla="*/ 2094 w 2225"/>
                    <a:gd name="T33" fmla="*/ 324 h 1781"/>
                    <a:gd name="T34" fmla="*/ 2062 w 2225"/>
                    <a:gd name="T35" fmla="*/ 327 h 1781"/>
                    <a:gd name="T36" fmla="*/ 1836 w 2225"/>
                    <a:gd name="T37" fmla="*/ 327 h 1781"/>
                    <a:gd name="T38" fmla="*/ 1836 w 2225"/>
                    <a:gd name="T39" fmla="*/ 1781 h 1781"/>
                    <a:gd name="T40" fmla="*/ 388 w 2225"/>
                    <a:gd name="T41" fmla="*/ 1781 h 1781"/>
                    <a:gd name="T42" fmla="*/ 388 w 2225"/>
                    <a:gd name="T43" fmla="*/ 327 h 1781"/>
                    <a:gd name="T44" fmla="*/ 163 w 2225"/>
                    <a:gd name="T45" fmla="*/ 327 h 1781"/>
                    <a:gd name="T46" fmla="*/ 131 w 2225"/>
                    <a:gd name="T47" fmla="*/ 324 h 1781"/>
                    <a:gd name="T48" fmla="*/ 100 w 2225"/>
                    <a:gd name="T49" fmla="*/ 314 h 1781"/>
                    <a:gd name="T50" fmla="*/ 73 w 2225"/>
                    <a:gd name="T51" fmla="*/ 299 h 1781"/>
                    <a:gd name="T52" fmla="*/ 48 w 2225"/>
                    <a:gd name="T53" fmla="*/ 280 h 1781"/>
                    <a:gd name="T54" fmla="*/ 27 w 2225"/>
                    <a:gd name="T55" fmla="*/ 255 h 1781"/>
                    <a:gd name="T56" fmla="*/ 13 w 2225"/>
                    <a:gd name="T57" fmla="*/ 227 h 1781"/>
                    <a:gd name="T58" fmla="*/ 4 w 2225"/>
                    <a:gd name="T59" fmla="*/ 196 h 1781"/>
                    <a:gd name="T60" fmla="*/ 0 w 2225"/>
                    <a:gd name="T61" fmla="*/ 163 h 1781"/>
                    <a:gd name="T62" fmla="*/ 4 w 2225"/>
                    <a:gd name="T63" fmla="*/ 131 h 1781"/>
                    <a:gd name="T64" fmla="*/ 13 w 2225"/>
                    <a:gd name="T65" fmla="*/ 100 h 1781"/>
                    <a:gd name="T66" fmla="*/ 27 w 2225"/>
                    <a:gd name="T67" fmla="*/ 72 h 1781"/>
                    <a:gd name="T68" fmla="*/ 48 w 2225"/>
                    <a:gd name="T69" fmla="*/ 47 h 1781"/>
                    <a:gd name="T70" fmla="*/ 73 w 2225"/>
                    <a:gd name="T71" fmla="*/ 28 h 1781"/>
                    <a:gd name="T72" fmla="*/ 100 w 2225"/>
                    <a:gd name="T73" fmla="*/ 13 h 1781"/>
                    <a:gd name="T74" fmla="*/ 131 w 2225"/>
                    <a:gd name="T75" fmla="*/ 3 h 1781"/>
                    <a:gd name="T76" fmla="*/ 163 w 2225"/>
                    <a:gd name="T77"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5" h="1781">
                      <a:moveTo>
                        <a:pt x="163" y="0"/>
                      </a:moveTo>
                      <a:lnTo>
                        <a:pt x="2062" y="0"/>
                      </a:lnTo>
                      <a:lnTo>
                        <a:pt x="2094" y="3"/>
                      </a:lnTo>
                      <a:lnTo>
                        <a:pt x="2125" y="13"/>
                      </a:lnTo>
                      <a:lnTo>
                        <a:pt x="2153" y="28"/>
                      </a:lnTo>
                      <a:lnTo>
                        <a:pt x="2177" y="47"/>
                      </a:lnTo>
                      <a:lnTo>
                        <a:pt x="2197" y="72"/>
                      </a:lnTo>
                      <a:lnTo>
                        <a:pt x="2212" y="100"/>
                      </a:lnTo>
                      <a:lnTo>
                        <a:pt x="2221" y="131"/>
                      </a:lnTo>
                      <a:lnTo>
                        <a:pt x="2225" y="163"/>
                      </a:lnTo>
                      <a:lnTo>
                        <a:pt x="2221" y="196"/>
                      </a:lnTo>
                      <a:lnTo>
                        <a:pt x="2212" y="227"/>
                      </a:lnTo>
                      <a:lnTo>
                        <a:pt x="2197" y="255"/>
                      </a:lnTo>
                      <a:lnTo>
                        <a:pt x="2177" y="280"/>
                      </a:lnTo>
                      <a:lnTo>
                        <a:pt x="2153" y="299"/>
                      </a:lnTo>
                      <a:lnTo>
                        <a:pt x="2125" y="314"/>
                      </a:lnTo>
                      <a:lnTo>
                        <a:pt x="2094" y="324"/>
                      </a:lnTo>
                      <a:lnTo>
                        <a:pt x="2062" y="327"/>
                      </a:lnTo>
                      <a:lnTo>
                        <a:pt x="1836" y="327"/>
                      </a:lnTo>
                      <a:lnTo>
                        <a:pt x="1836" y="1781"/>
                      </a:lnTo>
                      <a:lnTo>
                        <a:pt x="388" y="1781"/>
                      </a:lnTo>
                      <a:lnTo>
                        <a:pt x="388" y="327"/>
                      </a:lnTo>
                      <a:lnTo>
                        <a:pt x="163" y="327"/>
                      </a:lnTo>
                      <a:lnTo>
                        <a:pt x="131" y="324"/>
                      </a:lnTo>
                      <a:lnTo>
                        <a:pt x="100" y="314"/>
                      </a:lnTo>
                      <a:lnTo>
                        <a:pt x="73" y="299"/>
                      </a:lnTo>
                      <a:lnTo>
                        <a:pt x="48" y="280"/>
                      </a:lnTo>
                      <a:lnTo>
                        <a:pt x="27" y="255"/>
                      </a:lnTo>
                      <a:lnTo>
                        <a:pt x="13" y="227"/>
                      </a:lnTo>
                      <a:lnTo>
                        <a:pt x="4" y="196"/>
                      </a:lnTo>
                      <a:lnTo>
                        <a:pt x="0" y="163"/>
                      </a:lnTo>
                      <a:lnTo>
                        <a:pt x="4" y="131"/>
                      </a:lnTo>
                      <a:lnTo>
                        <a:pt x="13" y="100"/>
                      </a:lnTo>
                      <a:lnTo>
                        <a:pt x="27" y="72"/>
                      </a:lnTo>
                      <a:lnTo>
                        <a:pt x="48" y="47"/>
                      </a:lnTo>
                      <a:lnTo>
                        <a:pt x="73" y="28"/>
                      </a:lnTo>
                      <a:lnTo>
                        <a:pt x="100" y="13"/>
                      </a:lnTo>
                      <a:lnTo>
                        <a:pt x="131" y="3"/>
                      </a:lnTo>
                      <a:lnTo>
                        <a:pt x="1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48" name="Freeform 33"/>
                <p:cNvSpPr>
                  <a:spLocks noEditPoints="1"/>
                </p:cNvSpPr>
                <p:nvPr/>
              </p:nvSpPr>
              <p:spPr bwMode="auto">
                <a:xfrm>
                  <a:off x="679" y="1286"/>
                  <a:ext cx="306" cy="242"/>
                </a:xfrm>
                <a:custGeom>
                  <a:avLst/>
                  <a:gdLst>
                    <a:gd name="T0" fmla="*/ 824 w 1530"/>
                    <a:gd name="T1" fmla="*/ 449 h 1209"/>
                    <a:gd name="T2" fmla="*/ 900 w 1530"/>
                    <a:gd name="T3" fmla="*/ 456 h 1209"/>
                    <a:gd name="T4" fmla="*/ 888 w 1530"/>
                    <a:gd name="T5" fmla="*/ 411 h 1209"/>
                    <a:gd name="T6" fmla="*/ 856 w 1530"/>
                    <a:gd name="T7" fmla="*/ 375 h 1209"/>
                    <a:gd name="T8" fmla="*/ 1126 w 1530"/>
                    <a:gd name="T9" fmla="*/ 297 h 1209"/>
                    <a:gd name="T10" fmla="*/ 1079 w 1530"/>
                    <a:gd name="T11" fmla="*/ 315 h 1209"/>
                    <a:gd name="T12" fmla="*/ 1042 w 1530"/>
                    <a:gd name="T13" fmla="*/ 350 h 1209"/>
                    <a:gd name="T14" fmla="*/ 1020 w 1530"/>
                    <a:gd name="T15" fmla="*/ 398 h 1209"/>
                    <a:gd name="T16" fmla="*/ 1020 w 1530"/>
                    <a:gd name="T17" fmla="*/ 449 h 1209"/>
                    <a:gd name="T18" fmla="*/ 1038 w 1530"/>
                    <a:gd name="T19" fmla="*/ 497 h 1209"/>
                    <a:gd name="T20" fmla="*/ 1073 w 1530"/>
                    <a:gd name="T21" fmla="*/ 534 h 1209"/>
                    <a:gd name="T22" fmla="*/ 1124 w 1530"/>
                    <a:gd name="T23" fmla="*/ 555 h 1209"/>
                    <a:gd name="T24" fmla="*/ 1179 w 1530"/>
                    <a:gd name="T25" fmla="*/ 554 h 1209"/>
                    <a:gd name="T26" fmla="*/ 1228 w 1530"/>
                    <a:gd name="T27" fmla="*/ 531 h 1209"/>
                    <a:gd name="T28" fmla="*/ 1280 w 1530"/>
                    <a:gd name="T29" fmla="*/ 411 h 1209"/>
                    <a:gd name="T30" fmla="*/ 1263 w 1530"/>
                    <a:gd name="T31" fmla="*/ 360 h 1209"/>
                    <a:gd name="T32" fmla="*/ 1226 w 1530"/>
                    <a:gd name="T33" fmla="*/ 319 h 1209"/>
                    <a:gd name="T34" fmla="*/ 1177 w 1530"/>
                    <a:gd name="T35" fmla="*/ 298 h 1209"/>
                    <a:gd name="T36" fmla="*/ 946 w 1530"/>
                    <a:gd name="T37" fmla="*/ 170 h 1209"/>
                    <a:gd name="T38" fmla="*/ 938 w 1530"/>
                    <a:gd name="T39" fmla="*/ 247 h 1209"/>
                    <a:gd name="T40" fmla="*/ 985 w 1530"/>
                    <a:gd name="T41" fmla="*/ 235 h 1209"/>
                    <a:gd name="T42" fmla="*/ 1019 w 1530"/>
                    <a:gd name="T43" fmla="*/ 203 h 1209"/>
                    <a:gd name="T44" fmla="*/ 1461 w 1530"/>
                    <a:gd name="T45" fmla="*/ 0 h 1209"/>
                    <a:gd name="T46" fmla="*/ 1498 w 1530"/>
                    <a:gd name="T47" fmla="*/ 12 h 1209"/>
                    <a:gd name="T48" fmla="*/ 1522 w 1530"/>
                    <a:gd name="T49" fmla="*/ 38 h 1209"/>
                    <a:gd name="T50" fmla="*/ 1530 w 1530"/>
                    <a:gd name="T51" fmla="*/ 74 h 1209"/>
                    <a:gd name="T52" fmla="*/ 1195 w 1530"/>
                    <a:gd name="T53" fmla="*/ 1159 h 1209"/>
                    <a:gd name="T54" fmla="*/ 1176 w 1530"/>
                    <a:gd name="T55" fmla="*/ 1189 h 1209"/>
                    <a:gd name="T56" fmla="*/ 1145 w 1530"/>
                    <a:gd name="T57" fmla="*/ 1207 h 1209"/>
                    <a:gd name="T58" fmla="*/ 71 w 1530"/>
                    <a:gd name="T59" fmla="*/ 1209 h 1209"/>
                    <a:gd name="T60" fmla="*/ 28 w 1530"/>
                    <a:gd name="T61" fmla="*/ 1195 h 1209"/>
                    <a:gd name="T62" fmla="*/ 3 w 1530"/>
                    <a:gd name="T63" fmla="*/ 1160 h 1209"/>
                    <a:gd name="T64" fmla="*/ 3 w 1530"/>
                    <a:gd name="T65" fmla="*/ 1115 h 1209"/>
                    <a:gd name="T66" fmla="*/ 28 w 1530"/>
                    <a:gd name="T67" fmla="*/ 1081 h 1209"/>
                    <a:gd name="T68" fmla="*/ 71 w 1530"/>
                    <a:gd name="T69" fmla="*/ 1067 h 1209"/>
                    <a:gd name="T70" fmla="*/ 1205 w 1530"/>
                    <a:gd name="T71" fmla="*/ 650 h 1209"/>
                    <a:gd name="T72" fmla="*/ 930 w 1530"/>
                    <a:gd name="T73" fmla="*/ 130 h 1209"/>
                    <a:gd name="T74" fmla="*/ 1392 w 1530"/>
                    <a:gd name="T75" fmla="*/ 50 h 1209"/>
                    <a:gd name="T76" fmla="*/ 1411 w 1530"/>
                    <a:gd name="T77" fmla="*/ 19 h 1209"/>
                    <a:gd name="T78" fmla="*/ 1443 w 1530"/>
                    <a:gd name="T79" fmla="*/ 2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0" h="1209">
                      <a:moveTo>
                        <a:pt x="856" y="375"/>
                      </a:moveTo>
                      <a:lnTo>
                        <a:pt x="824" y="449"/>
                      </a:lnTo>
                      <a:lnTo>
                        <a:pt x="896" y="481"/>
                      </a:lnTo>
                      <a:lnTo>
                        <a:pt x="900" y="456"/>
                      </a:lnTo>
                      <a:lnTo>
                        <a:pt x="896" y="434"/>
                      </a:lnTo>
                      <a:lnTo>
                        <a:pt x="888" y="411"/>
                      </a:lnTo>
                      <a:lnTo>
                        <a:pt x="875" y="392"/>
                      </a:lnTo>
                      <a:lnTo>
                        <a:pt x="856" y="375"/>
                      </a:lnTo>
                      <a:close/>
                      <a:moveTo>
                        <a:pt x="1151" y="294"/>
                      </a:moveTo>
                      <a:lnTo>
                        <a:pt x="1126" y="297"/>
                      </a:lnTo>
                      <a:lnTo>
                        <a:pt x="1101" y="304"/>
                      </a:lnTo>
                      <a:lnTo>
                        <a:pt x="1079" y="315"/>
                      </a:lnTo>
                      <a:lnTo>
                        <a:pt x="1060" y="330"/>
                      </a:lnTo>
                      <a:lnTo>
                        <a:pt x="1042" y="350"/>
                      </a:lnTo>
                      <a:lnTo>
                        <a:pt x="1029" y="373"/>
                      </a:lnTo>
                      <a:lnTo>
                        <a:pt x="1020" y="398"/>
                      </a:lnTo>
                      <a:lnTo>
                        <a:pt x="1018" y="424"/>
                      </a:lnTo>
                      <a:lnTo>
                        <a:pt x="1020" y="449"/>
                      </a:lnTo>
                      <a:lnTo>
                        <a:pt x="1026" y="474"/>
                      </a:lnTo>
                      <a:lnTo>
                        <a:pt x="1038" y="497"/>
                      </a:lnTo>
                      <a:lnTo>
                        <a:pt x="1054" y="516"/>
                      </a:lnTo>
                      <a:lnTo>
                        <a:pt x="1073" y="534"/>
                      </a:lnTo>
                      <a:lnTo>
                        <a:pt x="1097" y="547"/>
                      </a:lnTo>
                      <a:lnTo>
                        <a:pt x="1124" y="555"/>
                      </a:lnTo>
                      <a:lnTo>
                        <a:pt x="1151" y="558"/>
                      </a:lnTo>
                      <a:lnTo>
                        <a:pt x="1179" y="554"/>
                      </a:lnTo>
                      <a:lnTo>
                        <a:pt x="1204" y="546"/>
                      </a:lnTo>
                      <a:lnTo>
                        <a:pt x="1228" y="531"/>
                      </a:lnTo>
                      <a:lnTo>
                        <a:pt x="1248" y="512"/>
                      </a:lnTo>
                      <a:lnTo>
                        <a:pt x="1280" y="411"/>
                      </a:lnTo>
                      <a:lnTo>
                        <a:pt x="1274" y="385"/>
                      </a:lnTo>
                      <a:lnTo>
                        <a:pt x="1263" y="360"/>
                      </a:lnTo>
                      <a:lnTo>
                        <a:pt x="1247" y="338"/>
                      </a:lnTo>
                      <a:lnTo>
                        <a:pt x="1226" y="319"/>
                      </a:lnTo>
                      <a:lnTo>
                        <a:pt x="1203" y="305"/>
                      </a:lnTo>
                      <a:lnTo>
                        <a:pt x="1177" y="298"/>
                      </a:lnTo>
                      <a:lnTo>
                        <a:pt x="1151" y="294"/>
                      </a:lnTo>
                      <a:close/>
                      <a:moveTo>
                        <a:pt x="946" y="170"/>
                      </a:moveTo>
                      <a:lnTo>
                        <a:pt x="914" y="243"/>
                      </a:lnTo>
                      <a:lnTo>
                        <a:pt x="938" y="247"/>
                      </a:lnTo>
                      <a:lnTo>
                        <a:pt x="962" y="243"/>
                      </a:lnTo>
                      <a:lnTo>
                        <a:pt x="985" y="235"/>
                      </a:lnTo>
                      <a:lnTo>
                        <a:pt x="1004" y="222"/>
                      </a:lnTo>
                      <a:lnTo>
                        <a:pt x="1019" y="203"/>
                      </a:lnTo>
                      <a:lnTo>
                        <a:pt x="946" y="170"/>
                      </a:lnTo>
                      <a:close/>
                      <a:moveTo>
                        <a:pt x="1461" y="0"/>
                      </a:moveTo>
                      <a:lnTo>
                        <a:pt x="1480" y="4"/>
                      </a:lnTo>
                      <a:lnTo>
                        <a:pt x="1498" y="12"/>
                      </a:lnTo>
                      <a:lnTo>
                        <a:pt x="1512" y="24"/>
                      </a:lnTo>
                      <a:lnTo>
                        <a:pt x="1522" y="38"/>
                      </a:lnTo>
                      <a:lnTo>
                        <a:pt x="1529" y="55"/>
                      </a:lnTo>
                      <a:lnTo>
                        <a:pt x="1530" y="74"/>
                      </a:lnTo>
                      <a:lnTo>
                        <a:pt x="1528" y="93"/>
                      </a:lnTo>
                      <a:lnTo>
                        <a:pt x="1195" y="1159"/>
                      </a:lnTo>
                      <a:lnTo>
                        <a:pt x="1188" y="1176"/>
                      </a:lnTo>
                      <a:lnTo>
                        <a:pt x="1176" y="1189"/>
                      </a:lnTo>
                      <a:lnTo>
                        <a:pt x="1162" y="1200"/>
                      </a:lnTo>
                      <a:lnTo>
                        <a:pt x="1145" y="1207"/>
                      </a:lnTo>
                      <a:lnTo>
                        <a:pt x="1127" y="1209"/>
                      </a:lnTo>
                      <a:lnTo>
                        <a:pt x="71" y="1209"/>
                      </a:lnTo>
                      <a:lnTo>
                        <a:pt x="49" y="1206"/>
                      </a:lnTo>
                      <a:lnTo>
                        <a:pt x="28" y="1195"/>
                      </a:lnTo>
                      <a:lnTo>
                        <a:pt x="13" y="1181"/>
                      </a:lnTo>
                      <a:lnTo>
                        <a:pt x="3" y="1160"/>
                      </a:lnTo>
                      <a:lnTo>
                        <a:pt x="0" y="1138"/>
                      </a:lnTo>
                      <a:lnTo>
                        <a:pt x="3" y="1115"/>
                      </a:lnTo>
                      <a:lnTo>
                        <a:pt x="13" y="1096"/>
                      </a:lnTo>
                      <a:lnTo>
                        <a:pt x="28" y="1081"/>
                      </a:lnTo>
                      <a:lnTo>
                        <a:pt x="49" y="1071"/>
                      </a:lnTo>
                      <a:lnTo>
                        <a:pt x="71" y="1067"/>
                      </a:lnTo>
                      <a:lnTo>
                        <a:pt x="1075" y="1067"/>
                      </a:lnTo>
                      <a:lnTo>
                        <a:pt x="1205" y="650"/>
                      </a:lnTo>
                      <a:lnTo>
                        <a:pt x="783" y="465"/>
                      </a:lnTo>
                      <a:lnTo>
                        <a:pt x="930" y="130"/>
                      </a:lnTo>
                      <a:lnTo>
                        <a:pt x="1314" y="298"/>
                      </a:lnTo>
                      <a:lnTo>
                        <a:pt x="1392" y="50"/>
                      </a:lnTo>
                      <a:lnTo>
                        <a:pt x="1399" y="33"/>
                      </a:lnTo>
                      <a:lnTo>
                        <a:pt x="1411" y="19"/>
                      </a:lnTo>
                      <a:lnTo>
                        <a:pt x="1426" y="8"/>
                      </a:lnTo>
                      <a:lnTo>
                        <a:pt x="1443" y="2"/>
                      </a:lnTo>
                      <a:lnTo>
                        <a:pt x="14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49" name="Freeform 34"/>
                <p:cNvSpPr>
                  <a:spLocks noEditPoints="1"/>
                </p:cNvSpPr>
                <p:nvPr/>
              </p:nvSpPr>
              <p:spPr bwMode="auto">
                <a:xfrm>
                  <a:off x="893" y="1352"/>
                  <a:ext cx="32" cy="38"/>
                </a:xfrm>
                <a:custGeom>
                  <a:avLst/>
                  <a:gdLst>
                    <a:gd name="T0" fmla="*/ 71 w 159"/>
                    <a:gd name="T1" fmla="*/ 143 h 192"/>
                    <a:gd name="T2" fmla="*/ 79 w 159"/>
                    <a:gd name="T3" fmla="*/ 143 h 192"/>
                    <a:gd name="T4" fmla="*/ 85 w 159"/>
                    <a:gd name="T5" fmla="*/ 141 h 192"/>
                    <a:gd name="T6" fmla="*/ 87 w 159"/>
                    <a:gd name="T7" fmla="*/ 138 h 192"/>
                    <a:gd name="T8" fmla="*/ 90 w 159"/>
                    <a:gd name="T9" fmla="*/ 136 h 192"/>
                    <a:gd name="T10" fmla="*/ 90 w 159"/>
                    <a:gd name="T11" fmla="*/ 129 h 192"/>
                    <a:gd name="T12" fmla="*/ 87 w 159"/>
                    <a:gd name="T13" fmla="*/ 123 h 192"/>
                    <a:gd name="T14" fmla="*/ 82 w 159"/>
                    <a:gd name="T15" fmla="*/ 116 h 192"/>
                    <a:gd name="T16" fmla="*/ 82 w 159"/>
                    <a:gd name="T17" fmla="*/ 44 h 192"/>
                    <a:gd name="T18" fmla="*/ 77 w 159"/>
                    <a:gd name="T19" fmla="*/ 46 h 192"/>
                    <a:gd name="T20" fmla="*/ 73 w 159"/>
                    <a:gd name="T21" fmla="*/ 51 h 192"/>
                    <a:gd name="T22" fmla="*/ 72 w 159"/>
                    <a:gd name="T23" fmla="*/ 57 h 192"/>
                    <a:gd name="T24" fmla="*/ 74 w 159"/>
                    <a:gd name="T25" fmla="*/ 63 h 192"/>
                    <a:gd name="T26" fmla="*/ 79 w 159"/>
                    <a:gd name="T27" fmla="*/ 70 h 192"/>
                    <a:gd name="T28" fmla="*/ 86 w 159"/>
                    <a:gd name="T29" fmla="*/ 44 h 192"/>
                    <a:gd name="T30" fmla="*/ 129 w 159"/>
                    <a:gd name="T31" fmla="*/ 10 h 192"/>
                    <a:gd name="T32" fmla="*/ 140 w 159"/>
                    <a:gd name="T33" fmla="*/ 38 h 192"/>
                    <a:gd name="T34" fmla="*/ 159 w 159"/>
                    <a:gd name="T35" fmla="*/ 55 h 192"/>
                    <a:gd name="T36" fmla="*/ 136 w 159"/>
                    <a:gd name="T37" fmla="*/ 73 h 192"/>
                    <a:gd name="T38" fmla="*/ 110 w 159"/>
                    <a:gd name="T39" fmla="*/ 52 h 192"/>
                    <a:gd name="T40" fmla="*/ 100 w 159"/>
                    <a:gd name="T41" fmla="*/ 91 h 192"/>
                    <a:gd name="T42" fmla="*/ 117 w 159"/>
                    <a:gd name="T43" fmla="*/ 112 h 192"/>
                    <a:gd name="T44" fmla="*/ 123 w 159"/>
                    <a:gd name="T45" fmla="*/ 133 h 192"/>
                    <a:gd name="T46" fmla="*/ 115 w 159"/>
                    <a:gd name="T47" fmla="*/ 157 h 192"/>
                    <a:gd name="T48" fmla="*/ 96 w 159"/>
                    <a:gd name="T49" fmla="*/ 169 h 192"/>
                    <a:gd name="T50" fmla="*/ 59 w 159"/>
                    <a:gd name="T51" fmla="*/ 168 h 192"/>
                    <a:gd name="T52" fmla="*/ 29 w 159"/>
                    <a:gd name="T53" fmla="*/ 182 h 192"/>
                    <a:gd name="T54" fmla="*/ 17 w 159"/>
                    <a:gd name="T55" fmla="*/ 148 h 192"/>
                    <a:gd name="T56" fmla="*/ 0 w 159"/>
                    <a:gd name="T57" fmla="*/ 132 h 192"/>
                    <a:gd name="T58" fmla="*/ 16 w 159"/>
                    <a:gd name="T59" fmla="*/ 107 h 192"/>
                    <a:gd name="T60" fmla="*/ 32 w 159"/>
                    <a:gd name="T61" fmla="*/ 124 h 192"/>
                    <a:gd name="T62" fmla="*/ 50 w 159"/>
                    <a:gd name="T63" fmla="*/ 136 h 192"/>
                    <a:gd name="T64" fmla="*/ 60 w 159"/>
                    <a:gd name="T65" fmla="*/ 94 h 192"/>
                    <a:gd name="T66" fmla="*/ 41 w 159"/>
                    <a:gd name="T67" fmla="*/ 67 h 192"/>
                    <a:gd name="T68" fmla="*/ 43 w 159"/>
                    <a:gd name="T69" fmla="*/ 38 h 192"/>
                    <a:gd name="T70" fmla="*/ 56 w 159"/>
                    <a:gd name="T71" fmla="*/ 21 h 192"/>
                    <a:gd name="T72" fmla="*/ 82 w 159"/>
                    <a:gd name="T73" fmla="*/ 15 h 192"/>
                    <a:gd name="T74" fmla="*/ 110 w 159"/>
                    <a:gd name="T7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92">
                      <a:moveTo>
                        <a:pt x="82" y="116"/>
                      </a:moveTo>
                      <a:lnTo>
                        <a:pt x="71" y="143"/>
                      </a:lnTo>
                      <a:lnTo>
                        <a:pt x="75" y="143"/>
                      </a:lnTo>
                      <a:lnTo>
                        <a:pt x="79" y="143"/>
                      </a:lnTo>
                      <a:lnTo>
                        <a:pt x="82" y="142"/>
                      </a:lnTo>
                      <a:lnTo>
                        <a:pt x="85" y="141"/>
                      </a:lnTo>
                      <a:lnTo>
                        <a:pt x="86" y="139"/>
                      </a:lnTo>
                      <a:lnTo>
                        <a:pt x="87" y="138"/>
                      </a:lnTo>
                      <a:lnTo>
                        <a:pt x="88" y="137"/>
                      </a:lnTo>
                      <a:lnTo>
                        <a:pt x="90" y="136"/>
                      </a:lnTo>
                      <a:lnTo>
                        <a:pt x="90" y="132"/>
                      </a:lnTo>
                      <a:lnTo>
                        <a:pt x="90" y="129"/>
                      </a:lnTo>
                      <a:lnTo>
                        <a:pt x="90" y="126"/>
                      </a:lnTo>
                      <a:lnTo>
                        <a:pt x="87" y="123"/>
                      </a:lnTo>
                      <a:lnTo>
                        <a:pt x="85" y="119"/>
                      </a:lnTo>
                      <a:lnTo>
                        <a:pt x="82" y="116"/>
                      </a:lnTo>
                      <a:close/>
                      <a:moveTo>
                        <a:pt x="86" y="44"/>
                      </a:moveTo>
                      <a:lnTo>
                        <a:pt x="82" y="44"/>
                      </a:lnTo>
                      <a:lnTo>
                        <a:pt x="80" y="44"/>
                      </a:lnTo>
                      <a:lnTo>
                        <a:pt x="77" y="46"/>
                      </a:lnTo>
                      <a:lnTo>
                        <a:pt x="74" y="48"/>
                      </a:lnTo>
                      <a:lnTo>
                        <a:pt x="73" y="51"/>
                      </a:lnTo>
                      <a:lnTo>
                        <a:pt x="72" y="54"/>
                      </a:lnTo>
                      <a:lnTo>
                        <a:pt x="72" y="57"/>
                      </a:lnTo>
                      <a:lnTo>
                        <a:pt x="72" y="61"/>
                      </a:lnTo>
                      <a:lnTo>
                        <a:pt x="74" y="63"/>
                      </a:lnTo>
                      <a:lnTo>
                        <a:pt x="75" y="67"/>
                      </a:lnTo>
                      <a:lnTo>
                        <a:pt x="79" y="70"/>
                      </a:lnTo>
                      <a:lnTo>
                        <a:pt x="90" y="44"/>
                      </a:lnTo>
                      <a:lnTo>
                        <a:pt x="86" y="44"/>
                      </a:lnTo>
                      <a:close/>
                      <a:moveTo>
                        <a:pt x="110" y="0"/>
                      </a:moveTo>
                      <a:lnTo>
                        <a:pt x="129" y="10"/>
                      </a:lnTo>
                      <a:lnTo>
                        <a:pt x="121" y="26"/>
                      </a:lnTo>
                      <a:lnTo>
                        <a:pt x="140" y="38"/>
                      </a:lnTo>
                      <a:lnTo>
                        <a:pt x="156" y="52"/>
                      </a:lnTo>
                      <a:lnTo>
                        <a:pt x="159" y="55"/>
                      </a:lnTo>
                      <a:lnTo>
                        <a:pt x="138" y="75"/>
                      </a:lnTo>
                      <a:lnTo>
                        <a:pt x="136" y="73"/>
                      </a:lnTo>
                      <a:lnTo>
                        <a:pt x="123" y="61"/>
                      </a:lnTo>
                      <a:lnTo>
                        <a:pt x="110" y="52"/>
                      </a:lnTo>
                      <a:lnTo>
                        <a:pt x="96" y="86"/>
                      </a:lnTo>
                      <a:lnTo>
                        <a:pt x="100" y="91"/>
                      </a:lnTo>
                      <a:lnTo>
                        <a:pt x="110" y="102"/>
                      </a:lnTo>
                      <a:lnTo>
                        <a:pt x="117" y="112"/>
                      </a:lnTo>
                      <a:lnTo>
                        <a:pt x="122" y="120"/>
                      </a:lnTo>
                      <a:lnTo>
                        <a:pt x="123" y="133"/>
                      </a:lnTo>
                      <a:lnTo>
                        <a:pt x="119" y="148"/>
                      </a:lnTo>
                      <a:lnTo>
                        <a:pt x="115" y="157"/>
                      </a:lnTo>
                      <a:lnTo>
                        <a:pt x="106" y="164"/>
                      </a:lnTo>
                      <a:lnTo>
                        <a:pt x="96" y="169"/>
                      </a:lnTo>
                      <a:lnTo>
                        <a:pt x="79" y="172"/>
                      </a:lnTo>
                      <a:lnTo>
                        <a:pt x="59" y="168"/>
                      </a:lnTo>
                      <a:lnTo>
                        <a:pt x="49" y="192"/>
                      </a:lnTo>
                      <a:lnTo>
                        <a:pt x="29" y="182"/>
                      </a:lnTo>
                      <a:lnTo>
                        <a:pt x="40" y="161"/>
                      </a:lnTo>
                      <a:lnTo>
                        <a:pt x="17" y="148"/>
                      </a:lnTo>
                      <a:lnTo>
                        <a:pt x="2" y="133"/>
                      </a:lnTo>
                      <a:lnTo>
                        <a:pt x="0" y="132"/>
                      </a:lnTo>
                      <a:lnTo>
                        <a:pt x="12" y="104"/>
                      </a:lnTo>
                      <a:lnTo>
                        <a:pt x="16" y="107"/>
                      </a:lnTo>
                      <a:lnTo>
                        <a:pt x="23" y="116"/>
                      </a:lnTo>
                      <a:lnTo>
                        <a:pt x="32" y="124"/>
                      </a:lnTo>
                      <a:lnTo>
                        <a:pt x="42" y="130"/>
                      </a:lnTo>
                      <a:lnTo>
                        <a:pt x="50" y="136"/>
                      </a:lnTo>
                      <a:lnTo>
                        <a:pt x="66" y="100"/>
                      </a:lnTo>
                      <a:lnTo>
                        <a:pt x="60" y="94"/>
                      </a:lnTo>
                      <a:lnTo>
                        <a:pt x="48" y="80"/>
                      </a:lnTo>
                      <a:lnTo>
                        <a:pt x="41" y="67"/>
                      </a:lnTo>
                      <a:lnTo>
                        <a:pt x="38" y="52"/>
                      </a:lnTo>
                      <a:lnTo>
                        <a:pt x="43" y="38"/>
                      </a:lnTo>
                      <a:lnTo>
                        <a:pt x="48" y="29"/>
                      </a:lnTo>
                      <a:lnTo>
                        <a:pt x="56" y="21"/>
                      </a:lnTo>
                      <a:lnTo>
                        <a:pt x="67" y="17"/>
                      </a:lnTo>
                      <a:lnTo>
                        <a:pt x="82" y="15"/>
                      </a:lnTo>
                      <a:lnTo>
                        <a:pt x="102" y="19"/>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50" name="Freeform 35"/>
                <p:cNvSpPr>
                  <a:spLocks noEditPoints="1"/>
                </p:cNvSpPr>
                <p:nvPr/>
              </p:nvSpPr>
              <p:spPr bwMode="auto">
                <a:xfrm>
                  <a:off x="783" y="1227"/>
                  <a:ext cx="164" cy="87"/>
                </a:xfrm>
                <a:custGeom>
                  <a:avLst/>
                  <a:gdLst>
                    <a:gd name="T0" fmla="*/ 663 w 820"/>
                    <a:gd name="T1" fmla="*/ 331 h 432"/>
                    <a:gd name="T2" fmla="*/ 613 w 820"/>
                    <a:gd name="T3" fmla="*/ 350 h 432"/>
                    <a:gd name="T4" fmla="*/ 576 w 820"/>
                    <a:gd name="T5" fmla="*/ 386 h 432"/>
                    <a:gd name="T6" fmla="*/ 692 w 820"/>
                    <a:gd name="T7" fmla="*/ 330 h 432"/>
                    <a:gd name="T8" fmla="*/ 44 w 820"/>
                    <a:gd name="T9" fmla="*/ 299 h 432"/>
                    <a:gd name="T10" fmla="*/ 131 w 820"/>
                    <a:gd name="T11" fmla="*/ 295 h 432"/>
                    <a:gd name="T12" fmla="*/ 120 w 820"/>
                    <a:gd name="T13" fmla="*/ 262 h 432"/>
                    <a:gd name="T14" fmla="*/ 94 w 820"/>
                    <a:gd name="T15" fmla="*/ 237 h 432"/>
                    <a:gd name="T16" fmla="*/ 691 w 820"/>
                    <a:gd name="T17" fmla="*/ 119 h 432"/>
                    <a:gd name="T18" fmla="*/ 692 w 820"/>
                    <a:gd name="T19" fmla="*/ 155 h 432"/>
                    <a:gd name="T20" fmla="*/ 711 w 820"/>
                    <a:gd name="T21" fmla="*/ 183 h 432"/>
                    <a:gd name="T22" fmla="*/ 745 w 820"/>
                    <a:gd name="T23" fmla="*/ 202 h 432"/>
                    <a:gd name="T24" fmla="*/ 691 w 820"/>
                    <a:gd name="T25" fmla="*/ 119 h 432"/>
                    <a:gd name="T26" fmla="*/ 401 w 820"/>
                    <a:gd name="T27" fmla="*/ 101 h 432"/>
                    <a:gd name="T28" fmla="*/ 345 w 820"/>
                    <a:gd name="T29" fmla="*/ 118 h 432"/>
                    <a:gd name="T30" fmla="*/ 300 w 820"/>
                    <a:gd name="T31" fmla="*/ 150 h 432"/>
                    <a:gd name="T32" fmla="*/ 269 w 820"/>
                    <a:gd name="T33" fmla="*/ 193 h 432"/>
                    <a:gd name="T34" fmla="*/ 262 w 820"/>
                    <a:gd name="T35" fmla="*/ 239 h 432"/>
                    <a:gd name="T36" fmla="*/ 276 w 820"/>
                    <a:gd name="T37" fmla="*/ 281 h 432"/>
                    <a:gd name="T38" fmla="*/ 310 w 820"/>
                    <a:gd name="T39" fmla="*/ 313 h 432"/>
                    <a:gd name="T40" fmla="*/ 361 w 820"/>
                    <a:gd name="T41" fmla="*/ 331 h 432"/>
                    <a:gd name="T42" fmla="*/ 419 w 820"/>
                    <a:gd name="T43" fmla="*/ 331 h 432"/>
                    <a:gd name="T44" fmla="*/ 475 w 820"/>
                    <a:gd name="T45" fmla="*/ 313 h 432"/>
                    <a:gd name="T46" fmla="*/ 520 w 820"/>
                    <a:gd name="T47" fmla="*/ 282 h 432"/>
                    <a:gd name="T48" fmla="*/ 550 w 820"/>
                    <a:gd name="T49" fmla="*/ 238 h 432"/>
                    <a:gd name="T50" fmla="*/ 558 w 820"/>
                    <a:gd name="T51" fmla="*/ 192 h 432"/>
                    <a:gd name="T52" fmla="*/ 544 w 820"/>
                    <a:gd name="T53" fmla="*/ 151 h 432"/>
                    <a:gd name="T54" fmla="*/ 511 w 820"/>
                    <a:gd name="T55" fmla="*/ 119 h 432"/>
                    <a:gd name="T56" fmla="*/ 460 w 820"/>
                    <a:gd name="T57" fmla="*/ 101 h 432"/>
                    <a:gd name="T58" fmla="*/ 158 w 820"/>
                    <a:gd name="T59" fmla="*/ 32 h 432"/>
                    <a:gd name="T60" fmla="*/ 156 w 820"/>
                    <a:gd name="T61" fmla="*/ 101 h 432"/>
                    <a:gd name="T62" fmla="*/ 207 w 820"/>
                    <a:gd name="T63" fmla="*/ 82 h 432"/>
                    <a:gd name="T64" fmla="*/ 244 w 820"/>
                    <a:gd name="T65" fmla="*/ 46 h 432"/>
                    <a:gd name="T66" fmla="*/ 137 w 820"/>
                    <a:gd name="T67" fmla="*/ 0 h 432"/>
                    <a:gd name="T68" fmla="*/ 682 w 820"/>
                    <a:gd name="T69" fmla="*/ 432 h 432"/>
                    <a:gd name="T70" fmla="*/ 137 w 820"/>
                    <a:gd name="T7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0" h="432">
                      <a:moveTo>
                        <a:pt x="692" y="330"/>
                      </a:moveTo>
                      <a:lnTo>
                        <a:pt x="663" y="331"/>
                      </a:lnTo>
                      <a:lnTo>
                        <a:pt x="637" y="338"/>
                      </a:lnTo>
                      <a:lnTo>
                        <a:pt x="613" y="350"/>
                      </a:lnTo>
                      <a:lnTo>
                        <a:pt x="592" y="365"/>
                      </a:lnTo>
                      <a:lnTo>
                        <a:pt x="576" y="386"/>
                      </a:lnTo>
                      <a:lnTo>
                        <a:pt x="661" y="399"/>
                      </a:lnTo>
                      <a:lnTo>
                        <a:pt x="692" y="330"/>
                      </a:lnTo>
                      <a:close/>
                      <a:moveTo>
                        <a:pt x="75" y="230"/>
                      </a:moveTo>
                      <a:lnTo>
                        <a:pt x="44" y="299"/>
                      </a:lnTo>
                      <a:lnTo>
                        <a:pt x="130" y="313"/>
                      </a:lnTo>
                      <a:lnTo>
                        <a:pt x="131" y="295"/>
                      </a:lnTo>
                      <a:lnTo>
                        <a:pt x="129" y="277"/>
                      </a:lnTo>
                      <a:lnTo>
                        <a:pt x="120" y="262"/>
                      </a:lnTo>
                      <a:lnTo>
                        <a:pt x="109" y="249"/>
                      </a:lnTo>
                      <a:lnTo>
                        <a:pt x="94" y="237"/>
                      </a:lnTo>
                      <a:lnTo>
                        <a:pt x="75" y="230"/>
                      </a:lnTo>
                      <a:close/>
                      <a:moveTo>
                        <a:pt x="691" y="119"/>
                      </a:moveTo>
                      <a:lnTo>
                        <a:pt x="689" y="137"/>
                      </a:lnTo>
                      <a:lnTo>
                        <a:pt x="692" y="155"/>
                      </a:lnTo>
                      <a:lnTo>
                        <a:pt x="699" y="170"/>
                      </a:lnTo>
                      <a:lnTo>
                        <a:pt x="711" y="183"/>
                      </a:lnTo>
                      <a:lnTo>
                        <a:pt x="726" y="194"/>
                      </a:lnTo>
                      <a:lnTo>
                        <a:pt x="745" y="202"/>
                      </a:lnTo>
                      <a:lnTo>
                        <a:pt x="776" y="133"/>
                      </a:lnTo>
                      <a:lnTo>
                        <a:pt x="691" y="119"/>
                      </a:lnTo>
                      <a:close/>
                      <a:moveTo>
                        <a:pt x="430" y="99"/>
                      </a:moveTo>
                      <a:lnTo>
                        <a:pt x="401" y="101"/>
                      </a:lnTo>
                      <a:lnTo>
                        <a:pt x="373" y="107"/>
                      </a:lnTo>
                      <a:lnTo>
                        <a:pt x="345" y="118"/>
                      </a:lnTo>
                      <a:lnTo>
                        <a:pt x="321" y="132"/>
                      </a:lnTo>
                      <a:lnTo>
                        <a:pt x="300" y="150"/>
                      </a:lnTo>
                      <a:lnTo>
                        <a:pt x="282" y="170"/>
                      </a:lnTo>
                      <a:lnTo>
                        <a:pt x="269" y="193"/>
                      </a:lnTo>
                      <a:lnTo>
                        <a:pt x="263" y="217"/>
                      </a:lnTo>
                      <a:lnTo>
                        <a:pt x="262" y="239"/>
                      </a:lnTo>
                      <a:lnTo>
                        <a:pt x="265" y="262"/>
                      </a:lnTo>
                      <a:lnTo>
                        <a:pt x="276" y="281"/>
                      </a:lnTo>
                      <a:lnTo>
                        <a:pt x="291" y="299"/>
                      </a:lnTo>
                      <a:lnTo>
                        <a:pt x="310" y="313"/>
                      </a:lnTo>
                      <a:lnTo>
                        <a:pt x="333" y="324"/>
                      </a:lnTo>
                      <a:lnTo>
                        <a:pt x="361" y="331"/>
                      </a:lnTo>
                      <a:lnTo>
                        <a:pt x="391" y="333"/>
                      </a:lnTo>
                      <a:lnTo>
                        <a:pt x="419" y="331"/>
                      </a:lnTo>
                      <a:lnTo>
                        <a:pt x="448" y="324"/>
                      </a:lnTo>
                      <a:lnTo>
                        <a:pt x="475" y="313"/>
                      </a:lnTo>
                      <a:lnTo>
                        <a:pt x="499" y="299"/>
                      </a:lnTo>
                      <a:lnTo>
                        <a:pt x="520" y="282"/>
                      </a:lnTo>
                      <a:lnTo>
                        <a:pt x="538" y="262"/>
                      </a:lnTo>
                      <a:lnTo>
                        <a:pt x="550" y="238"/>
                      </a:lnTo>
                      <a:lnTo>
                        <a:pt x="557" y="215"/>
                      </a:lnTo>
                      <a:lnTo>
                        <a:pt x="558" y="192"/>
                      </a:lnTo>
                      <a:lnTo>
                        <a:pt x="554" y="170"/>
                      </a:lnTo>
                      <a:lnTo>
                        <a:pt x="544" y="151"/>
                      </a:lnTo>
                      <a:lnTo>
                        <a:pt x="530" y="133"/>
                      </a:lnTo>
                      <a:lnTo>
                        <a:pt x="511" y="119"/>
                      </a:lnTo>
                      <a:lnTo>
                        <a:pt x="487" y="108"/>
                      </a:lnTo>
                      <a:lnTo>
                        <a:pt x="460" y="101"/>
                      </a:lnTo>
                      <a:lnTo>
                        <a:pt x="430" y="99"/>
                      </a:lnTo>
                      <a:close/>
                      <a:moveTo>
                        <a:pt x="158" y="32"/>
                      </a:moveTo>
                      <a:lnTo>
                        <a:pt x="129" y="102"/>
                      </a:lnTo>
                      <a:lnTo>
                        <a:pt x="156" y="101"/>
                      </a:lnTo>
                      <a:lnTo>
                        <a:pt x="183" y="94"/>
                      </a:lnTo>
                      <a:lnTo>
                        <a:pt x="207" y="82"/>
                      </a:lnTo>
                      <a:lnTo>
                        <a:pt x="229" y="65"/>
                      </a:lnTo>
                      <a:lnTo>
                        <a:pt x="244" y="46"/>
                      </a:lnTo>
                      <a:lnTo>
                        <a:pt x="158" y="32"/>
                      </a:lnTo>
                      <a:close/>
                      <a:moveTo>
                        <a:pt x="137" y="0"/>
                      </a:moveTo>
                      <a:lnTo>
                        <a:pt x="820" y="111"/>
                      </a:lnTo>
                      <a:lnTo>
                        <a:pt x="682" y="432"/>
                      </a:lnTo>
                      <a:lnTo>
                        <a:pt x="0" y="321"/>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51" name="Freeform 36"/>
                <p:cNvSpPr>
                  <a:spLocks noEditPoints="1"/>
                </p:cNvSpPr>
                <p:nvPr/>
              </p:nvSpPr>
              <p:spPr bwMode="auto">
                <a:xfrm>
                  <a:off x="847" y="1253"/>
                  <a:ext cx="35" cy="35"/>
                </a:xfrm>
                <a:custGeom>
                  <a:avLst/>
                  <a:gdLst>
                    <a:gd name="T0" fmla="*/ 80 w 171"/>
                    <a:gd name="T1" fmla="*/ 131 h 178"/>
                    <a:gd name="T2" fmla="*/ 96 w 171"/>
                    <a:gd name="T3" fmla="*/ 128 h 178"/>
                    <a:gd name="T4" fmla="*/ 101 w 171"/>
                    <a:gd name="T5" fmla="*/ 122 h 178"/>
                    <a:gd name="T6" fmla="*/ 101 w 171"/>
                    <a:gd name="T7" fmla="*/ 116 h 178"/>
                    <a:gd name="T8" fmla="*/ 98 w 171"/>
                    <a:gd name="T9" fmla="*/ 111 h 178"/>
                    <a:gd name="T10" fmla="*/ 90 w 171"/>
                    <a:gd name="T11" fmla="*/ 105 h 178"/>
                    <a:gd name="T12" fmla="*/ 88 w 171"/>
                    <a:gd name="T13" fmla="*/ 42 h 178"/>
                    <a:gd name="T14" fmla="*/ 80 w 171"/>
                    <a:gd name="T15" fmla="*/ 45 h 178"/>
                    <a:gd name="T16" fmla="*/ 75 w 171"/>
                    <a:gd name="T17" fmla="*/ 50 h 178"/>
                    <a:gd name="T18" fmla="*/ 74 w 171"/>
                    <a:gd name="T19" fmla="*/ 56 h 178"/>
                    <a:gd name="T20" fmla="*/ 77 w 171"/>
                    <a:gd name="T21" fmla="*/ 62 h 178"/>
                    <a:gd name="T22" fmla="*/ 83 w 171"/>
                    <a:gd name="T23" fmla="*/ 67 h 178"/>
                    <a:gd name="T24" fmla="*/ 112 w 171"/>
                    <a:gd name="T25" fmla="*/ 0 h 178"/>
                    <a:gd name="T26" fmla="*/ 127 w 171"/>
                    <a:gd name="T27" fmla="*/ 20 h 178"/>
                    <a:gd name="T28" fmla="*/ 169 w 171"/>
                    <a:gd name="T29" fmla="*/ 36 h 178"/>
                    <a:gd name="T30" fmla="*/ 151 w 171"/>
                    <a:gd name="T31" fmla="*/ 59 h 178"/>
                    <a:gd name="T32" fmla="*/ 133 w 171"/>
                    <a:gd name="T33" fmla="*/ 50 h 178"/>
                    <a:gd name="T34" fmla="*/ 103 w 171"/>
                    <a:gd name="T35" fmla="*/ 78 h 178"/>
                    <a:gd name="T36" fmla="*/ 126 w 171"/>
                    <a:gd name="T37" fmla="*/ 92 h 178"/>
                    <a:gd name="T38" fmla="*/ 139 w 171"/>
                    <a:gd name="T39" fmla="*/ 113 h 178"/>
                    <a:gd name="T40" fmla="*/ 131 w 171"/>
                    <a:gd name="T41" fmla="*/ 135 h 178"/>
                    <a:gd name="T42" fmla="*/ 112 w 171"/>
                    <a:gd name="T43" fmla="*/ 149 h 178"/>
                    <a:gd name="T44" fmla="*/ 69 w 171"/>
                    <a:gd name="T45" fmla="*/ 155 h 178"/>
                    <a:gd name="T46" fmla="*/ 37 w 171"/>
                    <a:gd name="T47" fmla="*/ 174 h 178"/>
                    <a:gd name="T48" fmla="*/ 21 w 171"/>
                    <a:gd name="T49" fmla="*/ 146 h 178"/>
                    <a:gd name="T50" fmla="*/ 0 w 171"/>
                    <a:gd name="T51" fmla="*/ 136 h 178"/>
                    <a:gd name="T52" fmla="*/ 15 w 171"/>
                    <a:gd name="T53" fmla="*/ 111 h 178"/>
                    <a:gd name="T54" fmla="*/ 37 w 171"/>
                    <a:gd name="T55" fmla="*/ 123 h 178"/>
                    <a:gd name="T56" fmla="*/ 57 w 171"/>
                    <a:gd name="T57" fmla="*/ 129 h 178"/>
                    <a:gd name="T58" fmla="*/ 64 w 171"/>
                    <a:gd name="T59" fmla="*/ 91 h 178"/>
                    <a:gd name="T60" fmla="*/ 40 w 171"/>
                    <a:gd name="T61" fmla="*/ 70 h 178"/>
                    <a:gd name="T62" fmla="*/ 40 w 171"/>
                    <a:gd name="T63" fmla="*/ 45 h 178"/>
                    <a:gd name="T64" fmla="*/ 53 w 171"/>
                    <a:gd name="T65" fmla="*/ 29 h 178"/>
                    <a:gd name="T66" fmla="*/ 83 w 171"/>
                    <a:gd name="T67" fmla="*/ 18 h 178"/>
                    <a:gd name="T68" fmla="*/ 112 w 171"/>
                    <a:gd name="T6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78">
                      <a:moveTo>
                        <a:pt x="90" y="105"/>
                      </a:moveTo>
                      <a:lnTo>
                        <a:pt x="80" y="131"/>
                      </a:lnTo>
                      <a:lnTo>
                        <a:pt x="90" y="130"/>
                      </a:lnTo>
                      <a:lnTo>
                        <a:pt x="96" y="128"/>
                      </a:lnTo>
                      <a:lnTo>
                        <a:pt x="99" y="124"/>
                      </a:lnTo>
                      <a:lnTo>
                        <a:pt x="101" y="122"/>
                      </a:lnTo>
                      <a:lnTo>
                        <a:pt x="101" y="118"/>
                      </a:lnTo>
                      <a:lnTo>
                        <a:pt x="101" y="116"/>
                      </a:lnTo>
                      <a:lnTo>
                        <a:pt x="100" y="113"/>
                      </a:lnTo>
                      <a:lnTo>
                        <a:pt x="98" y="111"/>
                      </a:lnTo>
                      <a:lnTo>
                        <a:pt x="95" y="109"/>
                      </a:lnTo>
                      <a:lnTo>
                        <a:pt x="90" y="105"/>
                      </a:lnTo>
                      <a:close/>
                      <a:moveTo>
                        <a:pt x="94" y="42"/>
                      </a:moveTo>
                      <a:lnTo>
                        <a:pt x="88" y="42"/>
                      </a:lnTo>
                      <a:lnTo>
                        <a:pt x="82" y="44"/>
                      </a:lnTo>
                      <a:lnTo>
                        <a:pt x="80" y="45"/>
                      </a:lnTo>
                      <a:lnTo>
                        <a:pt x="77" y="48"/>
                      </a:lnTo>
                      <a:lnTo>
                        <a:pt x="75" y="50"/>
                      </a:lnTo>
                      <a:lnTo>
                        <a:pt x="74" y="54"/>
                      </a:lnTo>
                      <a:lnTo>
                        <a:pt x="74" y="56"/>
                      </a:lnTo>
                      <a:lnTo>
                        <a:pt x="75" y="60"/>
                      </a:lnTo>
                      <a:lnTo>
                        <a:pt x="77" y="62"/>
                      </a:lnTo>
                      <a:lnTo>
                        <a:pt x="80" y="65"/>
                      </a:lnTo>
                      <a:lnTo>
                        <a:pt x="83" y="67"/>
                      </a:lnTo>
                      <a:lnTo>
                        <a:pt x="94" y="42"/>
                      </a:lnTo>
                      <a:close/>
                      <a:moveTo>
                        <a:pt x="112" y="0"/>
                      </a:moveTo>
                      <a:lnTo>
                        <a:pt x="134" y="4"/>
                      </a:lnTo>
                      <a:lnTo>
                        <a:pt x="127" y="20"/>
                      </a:lnTo>
                      <a:lnTo>
                        <a:pt x="150" y="26"/>
                      </a:lnTo>
                      <a:lnTo>
                        <a:pt x="169" y="36"/>
                      </a:lnTo>
                      <a:lnTo>
                        <a:pt x="171" y="37"/>
                      </a:lnTo>
                      <a:lnTo>
                        <a:pt x="151" y="59"/>
                      </a:lnTo>
                      <a:lnTo>
                        <a:pt x="149" y="57"/>
                      </a:lnTo>
                      <a:lnTo>
                        <a:pt x="133" y="50"/>
                      </a:lnTo>
                      <a:lnTo>
                        <a:pt x="117" y="44"/>
                      </a:lnTo>
                      <a:lnTo>
                        <a:pt x="103" y="78"/>
                      </a:lnTo>
                      <a:lnTo>
                        <a:pt x="109" y="80"/>
                      </a:lnTo>
                      <a:lnTo>
                        <a:pt x="126" y="92"/>
                      </a:lnTo>
                      <a:lnTo>
                        <a:pt x="136" y="103"/>
                      </a:lnTo>
                      <a:lnTo>
                        <a:pt x="139" y="113"/>
                      </a:lnTo>
                      <a:lnTo>
                        <a:pt x="137" y="125"/>
                      </a:lnTo>
                      <a:lnTo>
                        <a:pt x="131" y="135"/>
                      </a:lnTo>
                      <a:lnTo>
                        <a:pt x="123" y="143"/>
                      </a:lnTo>
                      <a:lnTo>
                        <a:pt x="112" y="149"/>
                      </a:lnTo>
                      <a:lnTo>
                        <a:pt x="93" y="155"/>
                      </a:lnTo>
                      <a:lnTo>
                        <a:pt x="69" y="155"/>
                      </a:lnTo>
                      <a:lnTo>
                        <a:pt x="59" y="178"/>
                      </a:lnTo>
                      <a:lnTo>
                        <a:pt x="37" y="174"/>
                      </a:lnTo>
                      <a:lnTo>
                        <a:pt x="46" y="153"/>
                      </a:lnTo>
                      <a:lnTo>
                        <a:pt x="21" y="146"/>
                      </a:lnTo>
                      <a:lnTo>
                        <a:pt x="1" y="137"/>
                      </a:lnTo>
                      <a:lnTo>
                        <a:pt x="0" y="136"/>
                      </a:lnTo>
                      <a:lnTo>
                        <a:pt x="12" y="109"/>
                      </a:lnTo>
                      <a:lnTo>
                        <a:pt x="15" y="111"/>
                      </a:lnTo>
                      <a:lnTo>
                        <a:pt x="25" y="117"/>
                      </a:lnTo>
                      <a:lnTo>
                        <a:pt x="37" y="123"/>
                      </a:lnTo>
                      <a:lnTo>
                        <a:pt x="46" y="126"/>
                      </a:lnTo>
                      <a:lnTo>
                        <a:pt x="57" y="129"/>
                      </a:lnTo>
                      <a:lnTo>
                        <a:pt x="71" y="96"/>
                      </a:lnTo>
                      <a:lnTo>
                        <a:pt x="64" y="91"/>
                      </a:lnTo>
                      <a:lnTo>
                        <a:pt x="49" y="81"/>
                      </a:lnTo>
                      <a:lnTo>
                        <a:pt x="40" y="70"/>
                      </a:lnTo>
                      <a:lnTo>
                        <a:pt x="37" y="59"/>
                      </a:lnTo>
                      <a:lnTo>
                        <a:pt x="40" y="45"/>
                      </a:lnTo>
                      <a:lnTo>
                        <a:pt x="45" y="36"/>
                      </a:lnTo>
                      <a:lnTo>
                        <a:pt x="53" y="29"/>
                      </a:lnTo>
                      <a:lnTo>
                        <a:pt x="65" y="23"/>
                      </a:lnTo>
                      <a:lnTo>
                        <a:pt x="83" y="18"/>
                      </a:lnTo>
                      <a:lnTo>
                        <a:pt x="105" y="17"/>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52" name="Freeform 37"/>
                <p:cNvSpPr>
                  <a:spLocks noEditPoints="1"/>
                </p:cNvSpPr>
                <p:nvPr/>
              </p:nvSpPr>
              <p:spPr bwMode="auto">
                <a:xfrm>
                  <a:off x="672" y="1263"/>
                  <a:ext cx="146" cy="168"/>
                </a:xfrm>
                <a:custGeom>
                  <a:avLst/>
                  <a:gdLst>
                    <a:gd name="T0" fmla="*/ 534 w 730"/>
                    <a:gd name="T1" fmla="*/ 696 h 840"/>
                    <a:gd name="T2" fmla="*/ 501 w 730"/>
                    <a:gd name="T3" fmla="*/ 711 h 840"/>
                    <a:gd name="T4" fmla="*/ 559 w 730"/>
                    <a:gd name="T5" fmla="*/ 787 h 840"/>
                    <a:gd name="T6" fmla="*/ 573 w 730"/>
                    <a:gd name="T7" fmla="*/ 700 h 840"/>
                    <a:gd name="T8" fmla="*/ 617 w 730"/>
                    <a:gd name="T9" fmla="*/ 433 h 840"/>
                    <a:gd name="T10" fmla="*/ 616 w 730"/>
                    <a:gd name="T11" fmla="*/ 490 h 840"/>
                    <a:gd name="T12" fmla="*/ 637 w 730"/>
                    <a:gd name="T13" fmla="*/ 546 h 840"/>
                    <a:gd name="T14" fmla="*/ 689 w 730"/>
                    <a:gd name="T15" fmla="*/ 493 h 840"/>
                    <a:gd name="T16" fmla="*/ 77 w 730"/>
                    <a:gd name="T17" fmla="*/ 271 h 840"/>
                    <a:gd name="T18" fmla="*/ 113 w 730"/>
                    <a:gd name="T19" fmla="*/ 409 h 840"/>
                    <a:gd name="T20" fmla="*/ 115 w 730"/>
                    <a:gd name="T21" fmla="*/ 352 h 840"/>
                    <a:gd name="T22" fmla="*/ 94 w 730"/>
                    <a:gd name="T23" fmla="*/ 296 h 840"/>
                    <a:gd name="T24" fmla="*/ 333 w 730"/>
                    <a:gd name="T25" fmla="*/ 259 h 840"/>
                    <a:gd name="T26" fmla="*/ 292 w 730"/>
                    <a:gd name="T27" fmla="*/ 271 h 840"/>
                    <a:gd name="T28" fmla="*/ 260 w 730"/>
                    <a:gd name="T29" fmla="*/ 299 h 840"/>
                    <a:gd name="T30" fmla="*/ 239 w 730"/>
                    <a:gd name="T31" fmla="*/ 348 h 840"/>
                    <a:gd name="T32" fmla="*/ 236 w 730"/>
                    <a:gd name="T33" fmla="*/ 409 h 840"/>
                    <a:gd name="T34" fmla="*/ 253 w 730"/>
                    <a:gd name="T35" fmla="*/ 470 h 840"/>
                    <a:gd name="T36" fmla="*/ 286 w 730"/>
                    <a:gd name="T37" fmla="*/ 524 h 840"/>
                    <a:gd name="T38" fmla="*/ 331 w 730"/>
                    <a:gd name="T39" fmla="*/ 564 h 840"/>
                    <a:gd name="T40" fmla="*/ 377 w 730"/>
                    <a:gd name="T41" fmla="*/ 580 h 840"/>
                    <a:gd name="T42" fmla="*/ 420 w 730"/>
                    <a:gd name="T43" fmla="*/ 579 h 840"/>
                    <a:gd name="T44" fmla="*/ 456 w 730"/>
                    <a:gd name="T45" fmla="*/ 559 h 840"/>
                    <a:gd name="T46" fmla="*/ 483 w 730"/>
                    <a:gd name="T47" fmla="*/ 521 h 840"/>
                    <a:gd name="T48" fmla="*/ 496 w 730"/>
                    <a:gd name="T49" fmla="*/ 464 h 840"/>
                    <a:gd name="T50" fmla="*/ 489 w 730"/>
                    <a:gd name="T51" fmla="*/ 402 h 840"/>
                    <a:gd name="T52" fmla="*/ 464 w 730"/>
                    <a:gd name="T53" fmla="*/ 342 h 840"/>
                    <a:gd name="T54" fmla="*/ 422 w 730"/>
                    <a:gd name="T55" fmla="*/ 293 h 840"/>
                    <a:gd name="T56" fmla="*/ 377 w 730"/>
                    <a:gd name="T57" fmla="*/ 267 h 840"/>
                    <a:gd name="T58" fmla="*/ 333 w 730"/>
                    <a:gd name="T59" fmla="*/ 259 h 840"/>
                    <a:gd name="T60" fmla="*/ 138 w 730"/>
                    <a:gd name="T61" fmla="*/ 131 h 840"/>
                    <a:gd name="T62" fmla="*/ 178 w 730"/>
                    <a:gd name="T63" fmla="*/ 146 h 840"/>
                    <a:gd name="T64" fmla="*/ 215 w 730"/>
                    <a:gd name="T65" fmla="*/ 140 h 840"/>
                    <a:gd name="T66" fmla="*/ 243 w 730"/>
                    <a:gd name="T67" fmla="*/ 115 h 840"/>
                    <a:gd name="T68" fmla="*/ 158 w 730"/>
                    <a:gd name="T69" fmla="*/ 0 h 840"/>
                    <a:gd name="T70" fmla="*/ 573 w 730"/>
                    <a:gd name="T71" fmla="*/ 840 h 840"/>
                    <a:gd name="T72" fmla="*/ 158 w 730"/>
                    <a:gd name="T73"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0" h="840">
                      <a:moveTo>
                        <a:pt x="553" y="696"/>
                      </a:moveTo>
                      <a:lnTo>
                        <a:pt x="534" y="696"/>
                      </a:lnTo>
                      <a:lnTo>
                        <a:pt x="516" y="701"/>
                      </a:lnTo>
                      <a:lnTo>
                        <a:pt x="501" y="711"/>
                      </a:lnTo>
                      <a:lnTo>
                        <a:pt x="487" y="726"/>
                      </a:lnTo>
                      <a:lnTo>
                        <a:pt x="559" y="787"/>
                      </a:lnTo>
                      <a:lnTo>
                        <a:pt x="593" y="710"/>
                      </a:lnTo>
                      <a:lnTo>
                        <a:pt x="573" y="700"/>
                      </a:lnTo>
                      <a:lnTo>
                        <a:pt x="553" y="696"/>
                      </a:lnTo>
                      <a:close/>
                      <a:moveTo>
                        <a:pt x="617" y="433"/>
                      </a:moveTo>
                      <a:lnTo>
                        <a:pt x="614" y="460"/>
                      </a:lnTo>
                      <a:lnTo>
                        <a:pt x="616" y="490"/>
                      </a:lnTo>
                      <a:lnTo>
                        <a:pt x="624" y="518"/>
                      </a:lnTo>
                      <a:lnTo>
                        <a:pt x="637" y="546"/>
                      </a:lnTo>
                      <a:lnTo>
                        <a:pt x="655" y="570"/>
                      </a:lnTo>
                      <a:lnTo>
                        <a:pt x="689" y="493"/>
                      </a:lnTo>
                      <a:lnTo>
                        <a:pt x="617" y="433"/>
                      </a:lnTo>
                      <a:close/>
                      <a:moveTo>
                        <a:pt x="77" y="271"/>
                      </a:moveTo>
                      <a:lnTo>
                        <a:pt x="42" y="348"/>
                      </a:lnTo>
                      <a:lnTo>
                        <a:pt x="113" y="409"/>
                      </a:lnTo>
                      <a:lnTo>
                        <a:pt x="117" y="380"/>
                      </a:lnTo>
                      <a:lnTo>
                        <a:pt x="115" y="352"/>
                      </a:lnTo>
                      <a:lnTo>
                        <a:pt x="108" y="323"/>
                      </a:lnTo>
                      <a:lnTo>
                        <a:pt x="94" y="296"/>
                      </a:lnTo>
                      <a:lnTo>
                        <a:pt x="77" y="271"/>
                      </a:lnTo>
                      <a:close/>
                      <a:moveTo>
                        <a:pt x="333" y="259"/>
                      </a:moveTo>
                      <a:lnTo>
                        <a:pt x="311" y="262"/>
                      </a:lnTo>
                      <a:lnTo>
                        <a:pt x="292" y="271"/>
                      </a:lnTo>
                      <a:lnTo>
                        <a:pt x="274" y="283"/>
                      </a:lnTo>
                      <a:lnTo>
                        <a:pt x="260" y="299"/>
                      </a:lnTo>
                      <a:lnTo>
                        <a:pt x="248" y="321"/>
                      </a:lnTo>
                      <a:lnTo>
                        <a:pt x="239" y="348"/>
                      </a:lnTo>
                      <a:lnTo>
                        <a:pt x="235" y="378"/>
                      </a:lnTo>
                      <a:lnTo>
                        <a:pt x="236" y="409"/>
                      </a:lnTo>
                      <a:lnTo>
                        <a:pt x="242" y="440"/>
                      </a:lnTo>
                      <a:lnTo>
                        <a:pt x="253" y="470"/>
                      </a:lnTo>
                      <a:lnTo>
                        <a:pt x="268" y="498"/>
                      </a:lnTo>
                      <a:lnTo>
                        <a:pt x="286" y="524"/>
                      </a:lnTo>
                      <a:lnTo>
                        <a:pt x="309" y="547"/>
                      </a:lnTo>
                      <a:lnTo>
                        <a:pt x="331" y="564"/>
                      </a:lnTo>
                      <a:lnTo>
                        <a:pt x="354" y="574"/>
                      </a:lnTo>
                      <a:lnTo>
                        <a:pt x="377" y="580"/>
                      </a:lnTo>
                      <a:lnTo>
                        <a:pt x="398" y="582"/>
                      </a:lnTo>
                      <a:lnTo>
                        <a:pt x="420" y="579"/>
                      </a:lnTo>
                      <a:lnTo>
                        <a:pt x="439" y="571"/>
                      </a:lnTo>
                      <a:lnTo>
                        <a:pt x="456" y="559"/>
                      </a:lnTo>
                      <a:lnTo>
                        <a:pt x="471" y="541"/>
                      </a:lnTo>
                      <a:lnTo>
                        <a:pt x="483" y="521"/>
                      </a:lnTo>
                      <a:lnTo>
                        <a:pt x="492" y="492"/>
                      </a:lnTo>
                      <a:lnTo>
                        <a:pt x="496" y="464"/>
                      </a:lnTo>
                      <a:lnTo>
                        <a:pt x="495" y="433"/>
                      </a:lnTo>
                      <a:lnTo>
                        <a:pt x="489" y="402"/>
                      </a:lnTo>
                      <a:lnTo>
                        <a:pt x="478" y="371"/>
                      </a:lnTo>
                      <a:lnTo>
                        <a:pt x="464" y="342"/>
                      </a:lnTo>
                      <a:lnTo>
                        <a:pt x="445" y="316"/>
                      </a:lnTo>
                      <a:lnTo>
                        <a:pt x="422" y="293"/>
                      </a:lnTo>
                      <a:lnTo>
                        <a:pt x="399" y="278"/>
                      </a:lnTo>
                      <a:lnTo>
                        <a:pt x="377" y="267"/>
                      </a:lnTo>
                      <a:lnTo>
                        <a:pt x="355" y="260"/>
                      </a:lnTo>
                      <a:lnTo>
                        <a:pt x="333" y="259"/>
                      </a:lnTo>
                      <a:close/>
                      <a:moveTo>
                        <a:pt x="172" y="54"/>
                      </a:moveTo>
                      <a:lnTo>
                        <a:pt x="138" y="131"/>
                      </a:lnTo>
                      <a:lnTo>
                        <a:pt x="158" y="141"/>
                      </a:lnTo>
                      <a:lnTo>
                        <a:pt x="178" y="146"/>
                      </a:lnTo>
                      <a:lnTo>
                        <a:pt x="197" y="146"/>
                      </a:lnTo>
                      <a:lnTo>
                        <a:pt x="215" y="140"/>
                      </a:lnTo>
                      <a:lnTo>
                        <a:pt x="230" y="130"/>
                      </a:lnTo>
                      <a:lnTo>
                        <a:pt x="243" y="115"/>
                      </a:lnTo>
                      <a:lnTo>
                        <a:pt x="172" y="54"/>
                      </a:lnTo>
                      <a:close/>
                      <a:moveTo>
                        <a:pt x="158" y="0"/>
                      </a:moveTo>
                      <a:lnTo>
                        <a:pt x="730" y="486"/>
                      </a:lnTo>
                      <a:lnTo>
                        <a:pt x="573" y="840"/>
                      </a:lnTo>
                      <a:lnTo>
                        <a:pt x="0" y="354"/>
                      </a:lnTo>
                      <a:lnTo>
                        <a:pt x="1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53" name="Freeform 38"/>
                <p:cNvSpPr>
                  <a:spLocks noEditPoints="1"/>
                </p:cNvSpPr>
                <p:nvPr/>
              </p:nvSpPr>
              <p:spPr bwMode="auto">
                <a:xfrm>
                  <a:off x="729" y="1326"/>
                  <a:ext cx="32" cy="41"/>
                </a:xfrm>
                <a:custGeom>
                  <a:avLst/>
                  <a:gdLst>
                    <a:gd name="T0" fmla="*/ 69 w 159"/>
                    <a:gd name="T1" fmla="*/ 157 h 208"/>
                    <a:gd name="T2" fmla="*/ 81 w 159"/>
                    <a:gd name="T3" fmla="*/ 161 h 208"/>
                    <a:gd name="T4" fmla="*/ 87 w 159"/>
                    <a:gd name="T5" fmla="*/ 156 h 208"/>
                    <a:gd name="T6" fmla="*/ 89 w 159"/>
                    <a:gd name="T7" fmla="*/ 151 h 208"/>
                    <a:gd name="T8" fmla="*/ 88 w 159"/>
                    <a:gd name="T9" fmla="*/ 143 h 208"/>
                    <a:gd name="T10" fmla="*/ 85 w 159"/>
                    <a:gd name="T11" fmla="*/ 135 h 208"/>
                    <a:gd name="T12" fmla="*/ 81 w 159"/>
                    <a:gd name="T13" fmla="*/ 44 h 208"/>
                    <a:gd name="T14" fmla="*/ 76 w 159"/>
                    <a:gd name="T15" fmla="*/ 46 h 208"/>
                    <a:gd name="T16" fmla="*/ 73 w 159"/>
                    <a:gd name="T17" fmla="*/ 55 h 208"/>
                    <a:gd name="T18" fmla="*/ 75 w 159"/>
                    <a:gd name="T19" fmla="*/ 64 h 208"/>
                    <a:gd name="T20" fmla="*/ 80 w 159"/>
                    <a:gd name="T21" fmla="*/ 74 h 208"/>
                    <a:gd name="T22" fmla="*/ 88 w 159"/>
                    <a:gd name="T23" fmla="*/ 45 h 208"/>
                    <a:gd name="T24" fmla="*/ 81 w 159"/>
                    <a:gd name="T25" fmla="*/ 44 h 208"/>
                    <a:gd name="T26" fmla="*/ 131 w 159"/>
                    <a:gd name="T27" fmla="*/ 17 h 208"/>
                    <a:gd name="T28" fmla="*/ 142 w 159"/>
                    <a:gd name="T29" fmla="*/ 55 h 208"/>
                    <a:gd name="T30" fmla="*/ 159 w 159"/>
                    <a:gd name="T31" fmla="*/ 80 h 208"/>
                    <a:gd name="T32" fmla="*/ 136 w 159"/>
                    <a:gd name="T33" fmla="*/ 94 h 208"/>
                    <a:gd name="T34" fmla="*/ 111 w 159"/>
                    <a:gd name="T35" fmla="*/ 62 h 208"/>
                    <a:gd name="T36" fmla="*/ 100 w 159"/>
                    <a:gd name="T37" fmla="*/ 105 h 208"/>
                    <a:gd name="T38" fmla="*/ 117 w 159"/>
                    <a:gd name="T39" fmla="*/ 135 h 208"/>
                    <a:gd name="T40" fmla="*/ 122 w 159"/>
                    <a:gd name="T41" fmla="*/ 163 h 208"/>
                    <a:gd name="T42" fmla="*/ 112 w 159"/>
                    <a:gd name="T43" fmla="*/ 188 h 208"/>
                    <a:gd name="T44" fmla="*/ 93 w 159"/>
                    <a:gd name="T45" fmla="*/ 197 h 208"/>
                    <a:gd name="T46" fmla="*/ 70 w 159"/>
                    <a:gd name="T47" fmla="*/ 192 h 208"/>
                    <a:gd name="T48" fmla="*/ 47 w 159"/>
                    <a:gd name="T49" fmla="*/ 208 h 208"/>
                    <a:gd name="T50" fmla="*/ 38 w 159"/>
                    <a:gd name="T51" fmla="*/ 169 h 208"/>
                    <a:gd name="T52" fmla="*/ 1 w 159"/>
                    <a:gd name="T53" fmla="*/ 125 h 208"/>
                    <a:gd name="T54" fmla="*/ 13 w 159"/>
                    <a:gd name="T55" fmla="*/ 94 h 208"/>
                    <a:gd name="T56" fmla="*/ 32 w 159"/>
                    <a:gd name="T57" fmla="*/ 124 h 208"/>
                    <a:gd name="T58" fmla="*/ 49 w 159"/>
                    <a:gd name="T59" fmla="*/ 142 h 208"/>
                    <a:gd name="T60" fmla="*/ 60 w 159"/>
                    <a:gd name="T61" fmla="*/ 96 h 208"/>
                    <a:gd name="T62" fmla="*/ 42 w 159"/>
                    <a:gd name="T63" fmla="*/ 57 h 208"/>
                    <a:gd name="T64" fmla="*/ 45 w 159"/>
                    <a:gd name="T65" fmla="*/ 24 h 208"/>
                    <a:gd name="T66" fmla="*/ 59 w 159"/>
                    <a:gd name="T67" fmla="*/ 9 h 208"/>
                    <a:gd name="T68" fmla="*/ 86 w 159"/>
                    <a:gd name="T69" fmla="*/ 9 h 208"/>
                    <a:gd name="T70" fmla="*/ 112 w 159"/>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208">
                      <a:moveTo>
                        <a:pt x="81" y="129"/>
                      </a:moveTo>
                      <a:lnTo>
                        <a:pt x="69" y="157"/>
                      </a:lnTo>
                      <a:lnTo>
                        <a:pt x="76" y="160"/>
                      </a:lnTo>
                      <a:lnTo>
                        <a:pt x="81" y="161"/>
                      </a:lnTo>
                      <a:lnTo>
                        <a:pt x="85" y="158"/>
                      </a:lnTo>
                      <a:lnTo>
                        <a:pt x="87" y="156"/>
                      </a:lnTo>
                      <a:lnTo>
                        <a:pt x="88" y="155"/>
                      </a:lnTo>
                      <a:lnTo>
                        <a:pt x="89" y="151"/>
                      </a:lnTo>
                      <a:lnTo>
                        <a:pt x="89" y="146"/>
                      </a:lnTo>
                      <a:lnTo>
                        <a:pt x="88" y="143"/>
                      </a:lnTo>
                      <a:lnTo>
                        <a:pt x="87" y="139"/>
                      </a:lnTo>
                      <a:lnTo>
                        <a:pt x="85" y="135"/>
                      </a:lnTo>
                      <a:lnTo>
                        <a:pt x="81" y="129"/>
                      </a:lnTo>
                      <a:close/>
                      <a:moveTo>
                        <a:pt x="81" y="44"/>
                      </a:moveTo>
                      <a:lnTo>
                        <a:pt x="79" y="44"/>
                      </a:lnTo>
                      <a:lnTo>
                        <a:pt x="76" y="46"/>
                      </a:lnTo>
                      <a:lnTo>
                        <a:pt x="75" y="49"/>
                      </a:lnTo>
                      <a:lnTo>
                        <a:pt x="73" y="55"/>
                      </a:lnTo>
                      <a:lnTo>
                        <a:pt x="74" y="60"/>
                      </a:lnTo>
                      <a:lnTo>
                        <a:pt x="75" y="64"/>
                      </a:lnTo>
                      <a:lnTo>
                        <a:pt x="76" y="68"/>
                      </a:lnTo>
                      <a:lnTo>
                        <a:pt x="80" y="74"/>
                      </a:lnTo>
                      <a:lnTo>
                        <a:pt x="92" y="46"/>
                      </a:lnTo>
                      <a:lnTo>
                        <a:pt x="88" y="45"/>
                      </a:lnTo>
                      <a:lnTo>
                        <a:pt x="85" y="44"/>
                      </a:lnTo>
                      <a:lnTo>
                        <a:pt x="81" y="44"/>
                      </a:lnTo>
                      <a:close/>
                      <a:moveTo>
                        <a:pt x="112" y="0"/>
                      </a:moveTo>
                      <a:lnTo>
                        <a:pt x="131" y="17"/>
                      </a:lnTo>
                      <a:lnTo>
                        <a:pt x="123" y="35"/>
                      </a:lnTo>
                      <a:lnTo>
                        <a:pt x="142" y="55"/>
                      </a:lnTo>
                      <a:lnTo>
                        <a:pt x="157" y="76"/>
                      </a:lnTo>
                      <a:lnTo>
                        <a:pt x="159" y="80"/>
                      </a:lnTo>
                      <a:lnTo>
                        <a:pt x="138" y="98"/>
                      </a:lnTo>
                      <a:lnTo>
                        <a:pt x="136" y="94"/>
                      </a:lnTo>
                      <a:lnTo>
                        <a:pt x="124" y="76"/>
                      </a:lnTo>
                      <a:lnTo>
                        <a:pt x="111" y="62"/>
                      </a:lnTo>
                      <a:lnTo>
                        <a:pt x="95" y="98"/>
                      </a:lnTo>
                      <a:lnTo>
                        <a:pt x="100" y="105"/>
                      </a:lnTo>
                      <a:lnTo>
                        <a:pt x="110" y="121"/>
                      </a:lnTo>
                      <a:lnTo>
                        <a:pt x="117" y="135"/>
                      </a:lnTo>
                      <a:lnTo>
                        <a:pt x="120" y="146"/>
                      </a:lnTo>
                      <a:lnTo>
                        <a:pt x="122" y="163"/>
                      </a:lnTo>
                      <a:lnTo>
                        <a:pt x="118" y="177"/>
                      </a:lnTo>
                      <a:lnTo>
                        <a:pt x="112" y="188"/>
                      </a:lnTo>
                      <a:lnTo>
                        <a:pt x="104" y="194"/>
                      </a:lnTo>
                      <a:lnTo>
                        <a:pt x="93" y="197"/>
                      </a:lnTo>
                      <a:lnTo>
                        <a:pt x="82" y="195"/>
                      </a:lnTo>
                      <a:lnTo>
                        <a:pt x="70" y="192"/>
                      </a:lnTo>
                      <a:lnTo>
                        <a:pt x="57" y="183"/>
                      </a:lnTo>
                      <a:lnTo>
                        <a:pt x="47" y="208"/>
                      </a:lnTo>
                      <a:lnTo>
                        <a:pt x="28" y="192"/>
                      </a:lnTo>
                      <a:lnTo>
                        <a:pt x="38" y="169"/>
                      </a:lnTo>
                      <a:lnTo>
                        <a:pt x="17" y="148"/>
                      </a:lnTo>
                      <a:lnTo>
                        <a:pt x="1" y="125"/>
                      </a:lnTo>
                      <a:lnTo>
                        <a:pt x="0" y="124"/>
                      </a:lnTo>
                      <a:lnTo>
                        <a:pt x="13" y="94"/>
                      </a:lnTo>
                      <a:lnTo>
                        <a:pt x="16" y="99"/>
                      </a:lnTo>
                      <a:lnTo>
                        <a:pt x="32" y="124"/>
                      </a:lnTo>
                      <a:lnTo>
                        <a:pt x="42" y="133"/>
                      </a:lnTo>
                      <a:lnTo>
                        <a:pt x="49" y="142"/>
                      </a:lnTo>
                      <a:lnTo>
                        <a:pt x="66" y="105"/>
                      </a:lnTo>
                      <a:lnTo>
                        <a:pt x="60" y="96"/>
                      </a:lnTo>
                      <a:lnTo>
                        <a:pt x="48" y="76"/>
                      </a:lnTo>
                      <a:lnTo>
                        <a:pt x="42" y="57"/>
                      </a:lnTo>
                      <a:lnTo>
                        <a:pt x="41" y="40"/>
                      </a:lnTo>
                      <a:lnTo>
                        <a:pt x="45" y="24"/>
                      </a:lnTo>
                      <a:lnTo>
                        <a:pt x="51" y="14"/>
                      </a:lnTo>
                      <a:lnTo>
                        <a:pt x="59" y="9"/>
                      </a:lnTo>
                      <a:lnTo>
                        <a:pt x="69" y="7"/>
                      </a:lnTo>
                      <a:lnTo>
                        <a:pt x="86" y="9"/>
                      </a:lnTo>
                      <a:lnTo>
                        <a:pt x="104" y="19"/>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grpSp>
        </p:grpSp>
      </p:grpSp>
      <p:grpSp>
        <p:nvGrpSpPr>
          <p:cNvPr id="28" name="Group 27"/>
          <p:cNvGrpSpPr/>
          <p:nvPr/>
        </p:nvGrpSpPr>
        <p:grpSpPr>
          <a:xfrm>
            <a:off x="5096417" y="1880274"/>
            <a:ext cx="2910490" cy="1277273"/>
            <a:chOff x="6795226" y="2507031"/>
            <a:chExt cx="3880655" cy="1703031"/>
          </a:xfrm>
        </p:grpSpPr>
        <p:sp>
          <p:nvSpPr>
            <p:cNvPr id="21" name="Rectangle 20"/>
            <p:cNvSpPr/>
            <p:nvPr/>
          </p:nvSpPr>
          <p:spPr>
            <a:xfrm>
              <a:off x="6795226" y="2507031"/>
              <a:ext cx="2459422" cy="1703031"/>
            </a:xfrm>
            <a:prstGeom prst="rect">
              <a:avLst/>
            </a:prstGeom>
          </p:spPr>
          <p:txBody>
            <a:bodyPr wrap="square">
              <a:spAutoFit/>
            </a:bodyPr>
            <a:lstStyle/>
            <a:p>
              <a:pPr algn="r" defTabSz="685783">
                <a:spcAft>
                  <a:spcPts val="900"/>
                </a:spcAft>
                <a:buClr>
                  <a:srgbClr val="404040"/>
                </a:buClr>
                <a:buSzPct val="100000"/>
              </a:pPr>
              <a:r>
                <a:rPr lang="zh-TW" altLang="en-US" sz="1100" dirty="0" smtClean="0">
                  <a:solidFill>
                    <a:prstClr val="white"/>
                  </a:solidFill>
                  <a:ea typeface="儷黑 Pro"/>
                  <a:cs typeface="儷黑 Pro"/>
                  <a:sym typeface="Century Gothic"/>
                </a:rPr>
                <a:t>購物年金使新超連鎖店主更快賺取佣金和晉升到新超連鎖級別</a:t>
              </a:r>
              <a:r>
                <a:rPr lang="en-US" sz="1100" dirty="0" smtClean="0">
                  <a:solidFill>
                    <a:prstClr val="white"/>
                  </a:solidFill>
                  <a:ea typeface="儷黑 Pro"/>
                  <a:cs typeface="儷黑 Pro"/>
                  <a:sym typeface="Century Gothic"/>
                </a:rPr>
                <a:t>New UFOs </a:t>
              </a:r>
              <a:r>
                <a:rPr lang="en-US" sz="1100" dirty="0">
                  <a:solidFill>
                    <a:prstClr val="white"/>
                  </a:solidFill>
                  <a:ea typeface="儷黑 Pro"/>
                  <a:cs typeface="儷黑 Pro"/>
                  <a:sym typeface="Century Gothic"/>
                </a:rPr>
                <a:t>will earn commissions and </a:t>
              </a:r>
              <a:r>
                <a:rPr lang="en-US" sz="1100" dirty="0" smtClean="0">
                  <a:solidFill>
                    <a:prstClr val="white"/>
                  </a:solidFill>
                  <a:ea typeface="儷黑 Pro"/>
                  <a:cs typeface="儷黑 Pro"/>
                  <a:sym typeface="Century Gothic"/>
                </a:rPr>
                <a:t>achieve new </a:t>
              </a:r>
              <a:r>
                <a:rPr lang="en-US" sz="1100" dirty="0">
                  <a:solidFill>
                    <a:prstClr val="white"/>
                  </a:solidFill>
                  <a:ea typeface="儷黑 Pro"/>
                  <a:cs typeface="儷黑 Pro"/>
                  <a:sym typeface="Century Gothic"/>
                </a:rPr>
                <a:t>UnFranchise Levels faster by leveraging the </a:t>
              </a:r>
              <a:r>
                <a:rPr lang="en-US" sz="1100" dirty="0" smtClean="0">
                  <a:solidFill>
                    <a:prstClr val="white"/>
                  </a:solidFill>
                  <a:ea typeface="儷黑 Pro"/>
                  <a:cs typeface="儷黑 Pro"/>
                  <a:sym typeface="Century Gothic"/>
                </a:rPr>
                <a:t>Shopping </a:t>
              </a:r>
              <a:r>
                <a:rPr lang="en-US" sz="1100" dirty="0">
                  <a:solidFill>
                    <a:prstClr val="white"/>
                  </a:solidFill>
                  <a:ea typeface="儷黑 Pro"/>
                  <a:cs typeface="儷黑 Pro"/>
                  <a:sym typeface="Century Gothic"/>
                </a:rPr>
                <a:t>A</a:t>
              </a:r>
              <a:r>
                <a:rPr lang="en-US" sz="1100" dirty="0" smtClean="0">
                  <a:solidFill>
                    <a:prstClr val="white"/>
                  </a:solidFill>
                  <a:ea typeface="儷黑 Pro"/>
                  <a:cs typeface="儷黑 Pro"/>
                  <a:sym typeface="Century Gothic"/>
                </a:rPr>
                <a:t>nnuity</a:t>
              </a:r>
              <a:r>
                <a:rPr lang="en-US" sz="1100" dirty="0">
                  <a:solidFill>
                    <a:prstClr val="white"/>
                  </a:solidFill>
                  <a:ea typeface="儷黑 Pro"/>
                  <a:cs typeface="儷黑 Pro"/>
                  <a:sym typeface="Century Gothic"/>
                </a:rPr>
                <a:t>.  </a:t>
              </a:r>
            </a:p>
          </p:txBody>
        </p:sp>
        <p:grpSp>
          <p:nvGrpSpPr>
            <p:cNvPr id="64" name="Group 63"/>
            <p:cNvGrpSpPr/>
            <p:nvPr/>
          </p:nvGrpSpPr>
          <p:grpSpPr>
            <a:xfrm>
              <a:off x="9320047" y="2624959"/>
              <a:ext cx="1355834" cy="1387366"/>
              <a:chOff x="9320047" y="2624959"/>
              <a:chExt cx="1355834" cy="1387366"/>
            </a:xfrm>
          </p:grpSpPr>
          <p:sp>
            <p:nvSpPr>
              <p:cNvPr id="6" name="Oval 5"/>
              <p:cNvSpPr/>
              <p:nvPr/>
            </p:nvSpPr>
            <p:spPr>
              <a:xfrm>
                <a:off x="9320047" y="2624959"/>
                <a:ext cx="1355834" cy="13873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儷黑 Pro"/>
                  <a:cs typeface="儷黑 Pro"/>
                </a:endParaRPr>
              </a:p>
            </p:txBody>
          </p:sp>
          <p:grpSp>
            <p:nvGrpSpPr>
              <p:cNvPr id="59" name="Group 41"/>
              <p:cNvGrpSpPr>
                <a:grpSpLocks noChangeAspect="1"/>
              </p:cNvGrpSpPr>
              <p:nvPr/>
            </p:nvGrpSpPr>
            <p:grpSpPr bwMode="auto">
              <a:xfrm>
                <a:off x="9726936" y="2960006"/>
                <a:ext cx="542056" cy="717273"/>
                <a:chOff x="2648" y="584"/>
                <a:chExt cx="2379" cy="3148"/>
              </a:xfrm>
              <a:solidFill>
                <a:schemeClr val="accent6">
                  <a:lumMod val="50000"/>
                </a:schemeClr>
              </a:solidFill>
            </p:grpSpPr>
            <p:sp>
              <p:nvSpPr>
                <p:cNvPr id="62" name="Freeform 43"/>
                <p:cNvSpPr>
                  <a:spLocks/>
                </p:cNvSpPr>
                <p:nvPr/>
              </p:nvSpPr>
              <p:spPr bwMode="auto">
                <a:xfrm>
                  <a:off x="3648" y="584"/>
                  <a:ext cx="546" cy="520"/>
                </a:xfrm>
                <a:custGeom>
                  <a:avLst/>
                  <a:gdLst>
                    <a:gd name="T0" fmla="*/ 517 w 1091"/>
                    <a:gd name="T1" fmla="*/ 0 h 1040"/>
                    <a:gd name="T2" fmla="*/ 592 w 1091"/>
                    <a:gd name="T3" fmla="*/ 1 h 1040"/>
                    <a:gd name="T4" fmla="*/ 662 w 1091"/>
                    <a:gd name="T5" fmla="*/ 11 h 1040"/>
                    <a:gd name="T6" fmla="*/ 731 w 1091"/>
                    <a:gd name="T7" fmla="*/ 30 h 1040"/>
                    <a:gd name="T8" fmla="*/ 796 w 1091"/>
                    <a:gd name="T9" fmla="*/ 55 h 1040"/>
                    <a:gd name="T10" fmla="*/ 856 w 1091"/>
                    <a:gd name="T11" fmla="*/ 90 h 1040"/>
                    <a:gd name="T12" fmla="*/ 911 w 1091"/>
                    <a:gd name="T13" fmla="*/ 132 h 1040"/>
                    <a:gd name="T14" fmla="*/ 961 w 1091"/>
                    <a:gd name="T15" fmla="*/ 180 h 1040"/>
                    <a:gd name="T16" fmla="*/ 1007 w 1091"/>
                    <a:gd name="T17" fmla="*/ 235 h 1040"/>
                    <a:gd name="T18" fmla="*/ 1041 w 1091"/>
                    <a:gd name="T19" fmla="*/ 293 h 1040"/>
                    <a:gd name="T20" fmla="*/ 1068 w 1091"/>
                    <a:gd name="T21" fmla="*/ 356 h 1040"/>
                    <a:gd name="T22" fmla="*/ 1084 w 1091"/>
                    <a:gd name="T23" fmla="*/ 419 h 1040"/>
                    <a:gd name="T24" fmla="*/ 1091 w 1091"/>
                    <a:gd name="T25" fmla="*/ 488 h 1040"/>
                    <a:gd name="T26" fmla="*/ 1089 w 1091"/>
                    <a:gd name="T27" fmla="*/ 559 h 1040"/>
                    <a:gd name="T28" fmla="*/ 1080 w 1091"/>
                    <a:gd name="T29" fmla="*/ 628 h 1040"/>
                    <a:gd name="T30" fmla="*/ 1061 w 1091"/>
                    <a:gd name="T31" fmla="*/ 695 h 1040"/>
                    <a:gd name="T32" fmla="*/ 1034 w 1091"/>
                    <a:gd name="T33" fmla="*/ 757 h 1040"/>
                    <a:gd name="T34" fmla="*/ 999 w 1091"/>
                    <a:gd name="T35" fmla="*/ 814 h 1040"/>
                    <a:gd name="T36" fmla="*/ 955 w 1091"/>
                    <a:gd name="T37" fmla="*/ 868 h 1040"/>
                    <a:gd name="T38" fmla="*/ 904 w 1091"/>
                    <a:gd name="T39" fmla="*/ 918 h 1040"/>
                    <a:gd name="T40" fmla="*/ 846 w 1091"/>
                    <a:gd name="T41" fmla="*/ 960 h 1040"/>
                    <a:gd name="T42" fmla="*/ 787 w 1091"/>
                    <a:gd name="T43" fmla="*/ 992 h 1040"/>
                    <a:gd name="T44" fmla="*/ 722 w 1091"/>
                    <a:gd name="T45" fmla="*/ 1017 h 1040"/>
                    <a:gd name="T46" fmla="*/ 655 w 1091"/>
                    <a:gd name="T47" fmla="*/ 1034 h 1040"/>
                    <a:gd name="T48" fmla="*/ 582 w 1091"/>
                    <a:gd name="T49" fmla="*/ 1040 h 1040"/>
                    <a:gd name="T50" fmla="*/ 507 w 1091"/>
                    <a:gd name="T51" fmla="*/ 1038 h 1040"/>
                    <a:gd name="T52" fmla="*/ 433 w 1091"/>
                    <a:gd name="T53" fmla="*/ 1029 h 1040"/>
                    <a:gd name="T54" fmla="*/ 364 w 1091"/>
                    <a:gd name="T55" fmla="*/ 1010 h 1040"/>
                    <a:gd name="T56" fmla="*/ 299 w 1091"/>
                    <a:gd name="T57" fmla="*/ 985 h 1040"/>
                    <a:gd name="T58" fmla="*/ 238 w 1091"/>
                    <a:gd name="T59" fmla="*/ 950 h 1040"/>
                    <a:gd name="T60" fmla="*/ 182 w 1091"/>
                    <a:gd name="T61" fmla="*/ 908 h 1040"/>
                    <a:gd name="T62" fmla="*/ 130 w 1091"/>
                    <a:gd name="T63" fmla="*/ 860 h 1040"/>
                    <a:gd name="T64" fmla="*/ 86 w 1091"/>
                    <a:gd name="T65" fmla="*/ 804 h 1040"/>
                    <a:gd name="T66" fmla="*/ 50 w 1091"/>
                    <a:gd name="T67" fmla="*/ 747 h 1040"/>
                    <a:gd name="T68" fmla="*/ 25 w 1091"/>
                    <a:gd name="T69" fmla="*/ 686 h 1040"/>
                    <a:gd name="T70" fmla="*/ 8 w 1091"/>
                    <a:gd name="T71" fmla="*/ 620 h 1040"/>
                    <a:gd name="T72" fmla="*/ 0 w 1091"/>
                    <a:gd name="T73" fmla="*/ 553 h 1040"/>
                    <a:gd name="T74" fmla="*/ 2 w 1091"/>
                    <a:gd name="T75" fmla="*/ 483 h 1040"/>
                    <a:gd name="T76" fmla="*/ 14 w 1091"/>
                    <a:gd name="T77" fmla="*/ 412 h 1040"/>
                    <a:gd name="T78" fmla="*/ 33 w 1091"/>
                    <a:gd name="T79" fmla="*/ 345 h 1040"/>
                    <a:gd name="T80" fmla="*/ 60 w 1091"/>
                    <a:gd name="T81" fmla="*/ 283 h 1040"/>
                    <a:gd name="T82" fmla="*/ 96 w 1091"/>
                    <a:gd name="T83" fmla="*/ 226 h 1040"/>
                    <a:gd name="T84" fmla="*/ 142 w 1091"/>
                    <a:gd name="T85" fmla="*/ 172 h 1040"/>
                    <a:gd name="T86" fmla="*/ 194 w 1091"/>
                    <a:gd name="T87" fmla="*/ 122 h 1040"/>
                    <a:gd name="T88" fmla="*/ 253 w 1091"/>
                    <a:gd name="T89" fmla="*/ 80 h 1040"/>
                    <a:gd name="T90" fmla="*/ 316 w 1091"/>
                    <a:gd name="T91" fmla="*/ 47 h 1040"/>
                    <a:gd name="T92" fmla="*/ 379 w 1091"/>
                    <a:gd name="T93" fmla="*/ 23 h 1040"/>
                    <a:gd name="T94" fmla="*/ 448 w 1091"/>
                    <a:gd name="T95" fmla="*/ 7 h 1040"/>
                    <a:gd name="T96" fmla="*/ 517 w 1091"/>
                    <a:gd name="T97" fmla="*/ 0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91" h="1040">
                      <a:moveTo>
                        <a:pt x="517" y="0"/>
                      </a:moveTo>
                      <a:lnTo>
                        <a:pt x="592" y="1"/>
                      </a:lnTo>
                      <a:lnTo>
                        <a:pt x="662" y="11"/>
                      </a:lnTo>
                      <a:lnTo>
                        <a:pt x="731" y="30"/>
                      </a:lnTo>
                      <a:lnTo>
                        <a:pt x="796" y="55"/>
                      </a:lnTo>
                      <a:lnTo>
                        <a:pt x="856" y="90"/>
                      </a:lnTo>
                      <a:lnTo>
                        <a:pt x="911" y="132"/>
                      </a:lnTo>
                      <a:lnTo>
                        <a:pt x="961" y="180"/>
                      </a:lnTo>
                      <a:lnTo>
                        <a:pt x="1007" y="235"/>
                      </a:lnTo>
                      <a:lnTo>
                        <a:pt x="1041" y="293"/>
                      </a:lnTo>
                      <a:lnTo>
                        <a:pt x="1068" y="356"/>
                      </a:lnTo>
                      <a:lnTo>
                        <a:pt x="1084" y="419"/>
                      </a:lnTo>
                      <a:lnTo>
                        <a:pt x="1091" y="488"/>
                      </a:lnTo>
                      <a:lnTo>
                        <a:pt x="1089" y="559"/>
                      </a:lnTo>
                      <a:lnTo>
                        <a:pt x="1080" y="628"/>
                      </a:lnTo>
                      <a:lnTo>
                        <a:pt x="1061" y="695"/>
                      </a:lnTo>
                      <a:lnTo>
                        <a:pt x="1034" y="757"/>
                      </a:lnTo>
                      <a:lnTo>
                        <a:pt x="999" y="814"/>
                      </a:lnTo>
                      <a:lnTo>
                        <a:pt x="955" y="868"/>
                      </a:lnTo>
                      <a:lnTo>
                        <a:pt x="904" y="918"/>
                      </a:lnTo>
                      <a:lnTo>
                        <a:pt x="846" y="960"/>
                      </a:lnTo>
                      <a:lnTo>
                        <a:pt x="787" y="992"/>
                      </a:lnTo>
                      <a:lnTo>
                        <a:pt x="722" y="1017"/>
                      </a:lnTo>
                      <a:lnTo>
                        <a:pt x="655" y="1034"/>
                      </a:lnTo>
                      <a:lnTo>
                        <a:pt x="582" y="1040"/>
                      </a:lnTo>
                      <a:lnTo>
                        <a:pt x="507" y="1038"/>
                      </a:lnTo>
                      <a:lnTo>
                        <a:pt x="433" y="1029"/>
                      </a:lnTo>
                      <a:lnTo>
                        <a:pt x="364" y="1010"/>
                      </a:lnTo>
                      <a:lnTo>
                        <a:pt x="299" y="985"/>
                      </a:lnTo>
                      <a:lnTo>
                        <a:pt x="238" y="950"/>
                      </a:lnTo>
                      <a:lnTo>
                        <a:pt x="182" y="908"/>
                      </a:lnTo>
                      <a:lnTo>
                        <a:pt x="130" y="860"/>
                      </a:lnTo>
                      <a:lnTo>
                        <a:pt x="86" y="804"/>
                      </a:lnTo>
                      <a:lnTo>
                        <a:pt x="50" y="747"/>
                      </a:lnTo>
                      <a:lnTo>
                        <a:pt x="25" y="686"/>
                      </a:lnTo>
                      <a:lnTo>
                        <a:pt x="8" y="620"/>
                      </a:lnTo>
                      <a:lnTo>
                        <a:pt x="0" y="553"/>
                      </a:lnTo>
                      <a:lnTo>
                        <a:pt x="2" y="483"/>
                      </a:lnTo>
                      <a:lnTo>
                        <a:pt x="14" y="412"/>
                      </a:lnTo>
                      <a:lnTo>
                        <a:pt x="33" y="345"/>
                      </a:lnTo>
                      <a:lnTo>
                        <a:pt x="60" y="283"/>
                      </a:lnTo>
                      <a:lnTo>
                        <a:pt x="96" y="226"/>
                      </a:lnTo>
                      <a:lnTo>
                        <a:pt x="142" y="172"/>
                      </a:lnTo>
                      <a:lnTo>
                        <a:pt x="194" y="122"/>
                      </a:lnTo>
                      <a:lnTo>
                        <a:pt x="253" y="80"/>
                      </a:lnTo>
                      <a:lnTo>
                        <a:pt x="316" y="47"/>
                      </a:lnTo>
                      <a:lnTo>
                        <a:pt x="379" y="23"/>
                      </a:lnTo>
                      <a:lnTo>
                        <a:pt x="448" y="7"/>
                      </a:lnTo>
                      <a:lnTo>
                        <a:pt x="5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sp>
              <p:nvSpPr>
                <p:cNvPr id="63" name="Freeform 44"/>
                <p:cNvSpPr>
                  <a:spLocks noEditPoints="1"/>
                </p:cNvSpPr>
                <p:nvPr/>
              </p:nvSpPr>
              <p:spPr bwMode="auto">
                <a:xfrm>
                  <a:off x="2648" y="1158"/>
                  <a:ext cx="2379" cy="2574"/>
                </a:xfrm>
                <a:custGeom>
                  <a:avLst/>
                  <a:gdLst>
                    <a:gd name="T0" fmla="*/ 622 w 4758"/>
                    <a:gd name="T1" fmla="*/ 2310 h 5150"/>
                    <a:gd name="T2" fmla="*/ 590 w 4758"/>
                    <a:gd name="T3" fmla="*/ 2396 h 5150"/>
                    <a:gd name="T4" fmla="*/ 1101 w 4758"/>
                    <a:gd name="T5" fmla="*/ 2459 h 5150"/>
                    <a:gd name="T6" fmla="*/ 1076 w 4758"/>
                    <a:gd name="T7" fmla="*/ 2344 h 5150"/>
                    <a:gd name="T8" fmla="*/ 1049 w 4758"/>
                    <a:gd name="T9" fmla="*/ 2306 h 5150"/>
                    <a:gd name="T10" fmla="*/ 944 w 4758"/>
                    <a:gd name="T11" fmla="*/ 2377 h 5150"/>
                    <a:gd name="T12" fmla="*/ 804 w 4758"/>
                    <a:gd name="T13" fmla="*/ 2373 h 5150"/>
                    <a:gd name="T14" fmla="*/ 678 w 4758"/>
                    <a:gd name="T15" fmla="*/ 2292 h 5150"/>
                    <a:gd name="T16" fmla="*/ 4052 w 4758"/>
                    <a:gd name="T17" fmla="*/ 2281 h 5150"/>
                    <a:gd name="T18" fmla="*/ 3761 w 4758"/>
                    <a:gd name="T19" fmla="*/ 2292 h 5150"/>
                    <a:gd name="T20" fmla="*/ 3704 w 4758"/>
                    <a:gd name="T21" fmla="*/ 2331 h 5150"/>
                    <a:gd name="T22" fmla="*/ 3685 w 4758"/>
                    <a:gd name="T23" fmla="*/ 2524 h 5150"/>
                    <a:gd name="T24" fmla="*/ 4192 w 4758"/>
                    <a:gd name="T25" fmla="*/ 2398 h 5150"/>
                    <a:gd name="T26" fmla="*/ 4150 w 4758"/>
                    <a:gd name="T27" fmla="*/ 2294 h 5150"/>
                    <a:gd name="T28" fmla="*/ 2789 w 4758"/>
                    <a:gd name="T29" fmla="*/ 1179 h 5150"/>
                    <a:gd name="T30" fmla="*/ 3275 w 4758"/>
                    <a:gd name="T31" fmla="*/ 2524 h 5150"/>
                    <a:gd name="T32" fmla="*/ 3608 w 4758"/>
                    <a:gd name="T33" fmla="*/ 2352 h 5150"/>
                    <a:gd name="T34" fmla="*/ 3616 w 4758"/>
                    <a:gd name="T35" fmla="*/ 2245 h 5150"/>
                    <a:gd name="T36" fmla="*/ 3644 w 4758"/>
                    <a:gd name="T37" fmla="*/ 2164 h 5150"/>
                    <a:gd name="T38" fmla="*/ 3698 w 4758"/>
                    <a:gd name="T39" fmla="*/ 2128 h 5150"/>
                    <a:gd name="T40" fmla="*/ 3032 w 4758"/>
                    <a:gd name="T41" fmla="*/ 1612 h 5150"/>
                    <a:gd name="T42" fmla="*/ 1702 w 4758"/>
                    <a:gd name="T43" fmla="*/ 1012 h 5150"/>
                    <a:gd name="T44" fmla="*/ 1145 w 4758"/>
                    <a:gd name="T45" fmla="*/ 2176 h 5150"/>
                    <a:gd name="T46" fmla="*/ 1177 w 4758"/>
                    <a:gd name="T47" fmla="*/ 2292 h 5150"/>
                    <a:gd name="T48" fmla="*/ 1191 w 4758"/>
                    <a:gd name="T49" fmla="*/ 2524 h 5150"/>
                    <a:gd name="T50" fmla="*/ 2431 w 4758"/>
                    <a:gd name="T51" fmla="*/ 0 h 5150"/>
                    <a:gd name="T52" fmla="*/ 2643 w 4758"/>
                    <a:gd name="T53" fmla="*/ 60 h 5150"/>
                    <a:gd name="T54" fmla="*/ 2816 w 4758"/>
                    <a:gd name="T55" fmla="*/ 196 h 5150"/>
                    <a:gd name="T56" fmla="*/ 4171 w 4758"/>
                    <a:gd name="T57" fmla="*/ 1794 h 5150"/>
                    <a:gd name="T58" fmla="*/ 4253 w 4758"/>
                    <a:gd name="T59" fmla="*/ 1905 h 5150"/>
                    <a:gd name="T60" fmla="*/ 4257 w 4758"/>
                    <a:gd name="T61" fmla="*/ 2036 h 5150"/>
                    <a:gd name="T62" fmla="*/ 4196 w 4758"/>
                    <a:gd name="T63" fmla="*/ 2139 h 5150"/>
                    <a:gd name="T64" fmla="*/ 4255 w 4758"/>
                    <a:gd name="T65" fmla="*/ 2208 h 5150"/>
                    <a:gd name="T66" fmla="*/ 4280 w 4758"/>
                    <a:gd name="T67" fmla="*/ 2360 h 5150"/>
                    <a:gd name="T68" fmla="*/ 4580 w 4758"/>
                    <a:gd name="T69" fmla="*/ 2524 h 5150"/>
                    <a:gd name="T70" fmla="*/ 3826 w 4758"/>
                    <a:gd name="T71" fmla="*/ 4753 h 5150"/>
                    <a:gd name="T72" fmla="*/ 3799 w 4758"/>
                    <a:gd name="T73" fmla="*/ 4929 h 5150"/>
                    <a:gd name="T74" fmla="*/ 3698 w 4758"/>
                    <a:gd name="T75" fmla="*/ 5065 h 5150"/>
                    <a:gd name="T76" fmla="*/ 3545 w 4758"/>
                    <a:gd name="T77" fmla="*/ 5142 h 5150"/>
                    <a:gd name="T78" fmla="*/ 3365 w 4758"/>
                    <a:gd name="T79" fmla="*/ 5140 h 5150"/>
                    <a:gd name="T80" fmla="*/ 3212 w 4758"/>
                    <a:gd name="T81" fmla="*/ 5065 h 5150"/>
                    <a:gd name="T82" fmla="*/ 3116 w 4758"/>
                    <a:gd name="T83" fmla="*/ 4927 h 5150"/>
                    <a:gd name="T84" fmla="*/ 2060 w 4758"/>
                    <a:gd name="T85" fmla="*/ 2806 h 5150"/>
                    <a:gd name="T86" fmla="*/ 1650 w 4758"/>
                    <a:gd name="T87" fmla="*/ 3996 h 5150"/>
                    <a:gd name="T88" fmla="*/ 1049 w 4758"/>
                    <a:gd name="T89" fmla="*/ 4970 h 5150"/>
                    <a:gd name="T90" fmla="*/ 923 w 4758"/>
                    <a:gd name="T91" fmla="*/ 5098 h 5150"/>
                    <a:gd name="T92" fmla="*/ 764 w 4758"/>
                    <a:gd name="T93" fmla="*/ 5150 h 5150"/>
                    <a:gd name="T94" fmla="*/ 590 w 4758"/>
                    <a:gd name="T95" fmla="*/ 5123 h 5150"/>
                    <a:gd name="T96" fmla="*/ 448 w 4758"/>
                    <a:gd name="T97" fmla="*/ 5021 h 5150"/>
                    <a:gd name="T98" fmla="*/ 368 w 4758"/>
                    <a:gd name="T99" fmla="*/ 4874 h 5150"/>
                    <a:gd name="T100" fmla="*/ 369 w 4758"/>
                    <a:gd name="T101" fmla="*/ 4720 h 5150"/>
                    <a:gd name="T102" fmla="*/ 729 w 4758"/>
                    <a:gd name="T103" fmla="*/ 4100 h 5150"/>
                    <a:gd name="T104" fmla="*/ 461 w 4758"/>
                    <a:gd name="T105" fmla="*/ 2524 h 5150"/>
                    <a:gd name="T106" fmla="*/ 471 w 4758"/>
                    <a:gd name="T107" fmla="*/ 2331 h 5150"/>
                    <a:gd name="T108" fmla="*/ 511 w 4758"/>
                    <a:gd name="T109" fmla="*/ 2193 h 5150"/>
                    <a:gd name="T110" fmla="*/ 565 w 4758"/>
                    <a:gd name="T111" fmla="*/ 2131 h 5150"/>
                    <a:gd name="T112" fmla="*/ 609 w 4758"/>
                    <a:gd name="T113" fmla="*/ 2114 h 5150"/>
                    <a:gd name="T114" fmla="*/ 890 w 4758"/>
                    <a:gd name="T115" fmla="*/ 1024 h 5150"/>
                    <a:gd name="T116" fmla="*/ 2048 w 4758"/>
                    <a:gd name="T117" fmla="*/ 104 h 5150"/>
                    <a:gd name="T118" fmla="*/ 2272 w 4758"/>
                    <a:gd name="T119" fmla="*/ 10 h 5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58" h="5150">
                      <a:moveTo>
                        <a:pt x="666" y="2292"/>
                      </a:moveTo>
                      <a:lnTo>
                        <a:pt x="641" y="2298"/>
                      </a:lnTo>
                      <a:lnTo>
                        <a:pt x="622" y="2310"/>
                      </a:lnTo>
                      <a:lnTo>
                        <a:pt x="607" y="2331"/>
                      </a:lnTo>
                      <a:lnTo>
                        <a:pt x="595" y="2360"/>
                      </a:lnTo>
                      <a:lnTo>
                        <a:pt x="590" y="2396"/>
                      </a:lnTo>
                      <a:lnTo>
                        <a:pt x="590" y="2524"/>
                      </a:lnTo>
                      <a:lnTo>
                        <a:pt x="1101" y="2524"/>
                      </a:lnTo>
                      <a:lnTo>
                        <a:pt x="1101" y="2459"/>
                      </a:lnTo>
                      <a:lnTo>
                        <a:pt x="1097" y="2425"/>
                      </a:lnTo>
                      <a:lnTo>
                        <a:pt x="1089" y="2386"/>
                      </a:lnTo>
                      <a:lnTo>
                        <a:pt x="1076" y="2344"/>
                      </a:lnTo>
                      <a:lnTo>
                        <a:pt x="1072" y="2329"/>
                      </a:lnTo>
                      <a:lnTo>
                        <a:pt x="1064" y="2315"/>
                      </a:lnTo>
                      <a:lnTo>
                        <a:pt x="1049" y="2306"/>
                      </a:lnTo>
                      <a:lnTo>
                        <a:pt x="1016" y="2338"/>
                      </a:lnTo>
                      <a:lnTo>
                        <a:pt x="982" y="2361"/>
                      </a:lnTo>
                      <a:lnTo>
                        <a:pt x="944" y="2377"/>
                      </a:lnTo>
                      <a:lnTo>
                        <a:pt x="902" y="2384"/>
                      </a:lnTo>
                      <a:lnTo>
                        <a:pt x="858" y="2383"/>
                      </a:lnTo>
                      <a:lnTo>
                        <a:pt x="804" y="2373"/>
                      </a:lnTo>
                      <a:lnTo>
                        <a:pt x="756" y="2354"/>
                      </a:lnTo>
                      <a:lnTo>
                        <a:pt x="714" y="2327"/>
                      </a:lnTo>
                      <a:lnTo>
                        <a:pt x="678" y="2292"/>
                      </a:lnTo>
                      <a:lnTo>
                        <a:pt x="666" y="2292"/>
                      </a:lnTo>
                      <a:close/>
                      <a:moveTo>
                        <a:pt x="4108" y="2281"/>
                      </a:moveTo>
                      <a:lnTo>
                        <a:pt x="4052" y="2281"/>
                      </a:lnTo>
                      <a:lnTo>
                        <a:pt x="3987" y="2287"/>
                      </a:lnTo>
                      <a:lnTo>
                        <a:pt x="3914" y="2292"/>
                      </a:lnTo>
                      <a:lnTo>
                        <a:pt x="3761" y="2292"/>
                      </a:lnTo>
                      <a:lnTo>
                        <a:pt x="3738" y="2298"/>
                      </a:lnTo>
                      <a:lnTo>
                        <a:pt x="3719" y="2310"/>
                      </a:lnTo>
                      <a:lnTo>
                        <a:pt x="3704" y="2331"/>
                      </a:lnTo>
                      <a:lnTo>
                        <a:pt x="3692" y="2360"/>
                      </a:lnTo>
                      <a:lnTo>
                        <a:pt x="3685" y="2396"/>
                      </a:lnTo>
                      <a:lnTo>
                        <a:pt x="3685" y="2524"/>
                      </a:lnTo>
                      <a:lnTo>
                        <a:pt x="4196" y="2524"/>
                      </a:lnTo>
                      <a:lnTo>
                        <a:pt x="4196" y="2459"/>
                      </a:lnTo>
                      <a:lnTo>
                        <a:pt x="4192" y="2398"/>
                      </a:lnTo>
                      <a:lnTo>
                        <a:pt x="4176" y="2338"/>
                      </a:lnTo>
                      <a:lnTo>
                        <a:pt x="4165" y="2314"/>
                      </a:lnTo>
                      <a:lnTo>
                        <a:pt x="4150" y="2294"/>
                      </a:lnTo>
                      <a:lnTo>
                        <a:pt x="4131" y="2285"/>
                      </a:lnTo>
                      <a:lnTo>
                        <a:pt x="4108" y="2281"/>
                      </a:lnTo>
                      <a:close/>
                      <a:moveTo>
                        <a:pt x="2789" y="1179"/>
                      </a:moveTo>
                      <a:lnTo>
                        <a:pt x="2546" y="2229"/>
                      </a:lnTo>
                      <a:lnTo>
                        <a:pt x="3223" y="2984"/>
                      </a:lnTo>
                      <a:lnTo>
                        <a:pt x="3275" y="2524"/>
                      </a:lnTo>
                      <a:lnTo>
                        <a:pt x="3608" y="2524"/>
                      </a:lnTo>
                      <a:lnTo>
                        <a:pt x="3608" y="2409"/>
                      </a:lnTo>
                      <a:lnTo>
                        <a:pt x="3608" y="2352"/>
                      </a:lnTo>
                      <a:lnTo>
                        <a:pt x="3610" y="2306"/>
                      </a:lnTo>
                      <a:lnTo>
                        <a:pt x="3612" y="2269"/>
                      </a:lnTo>
                      <a:lnTo>
                        <a:pt x="3616" y="2245"/>
                      </a:lnTo>
                      <a:lnTo>
                        <a:pt x="3621" y="2229"/>
                      </a:lnTo>
                      <a:lnTo>
                        <a:pt x="3633" y="2193"/>
                      </a:lnTo>
                      <a:lnTo>
                        <a:pt x="3644" y="2164"/>
                      </a:lnTo>
                      <a:lnTo>
                        <a:pt x="3660" y="2143"/>
                      </a:lnTo>
                      <a:lnTo>
                        <a:pt x="3679" y="2131"/>
                      </a:lnTo>
                      <a:lnTo>
                        <a:pt x="3698" y="2128"/>
                      </a:lnTo>
                      <a:lnTo>
                        <a:pt x="3799" y="2128"/>
                      </a:lnTo>
                      <a:lnTo>
                        <a:pt x="3059" y="1641"/>
                      </a:lnTo>
                      <a:lnTo>
                        <a:pt x="3032" y="1612"/>
                      </a:lnTo>
                      <a:lnTo>
                        <a:pt x="3007" y="1576"/>
                      </a:lnTo>
                      <a:lnTo>
                        <a:pt x="2789" y="1179"/>
                      </a:lnTo>
                      <a:close/>
                      <a:moveTo>
                        <a:pt x="1702" y="1012"/>
                      </a:moveTo>
                      <a:lnTo>
                        <a:pt x="1319" y="1307"/>
                      </a:lnTo>
                      <a:lnTo>
                        <a:pt x="1126" y="2153"/>
                      </a:lnTo>
                      <a:lnTo>
                        <a:pt x="1145" y="2176"/>
                      </a:lnTo>
                      <a:lnTo>
                        <a:pt x="1158" y="2206"/>
                      </a:lnTo>
                      <a:lnTo>
                        <a:pt x="1170" y="2246"/>
                      </a:lnTo>
                      <a:lnTo>
                        <a:pt x="1177" y="2292"/>
                      </a:lnTo>
                      <a:lnTo>
                        <a:pt x="1185" y="2360"/>
                      </a:lnTo>
                      <a:lnTo>
                        <a:pt x="1189" y="2436"/>
                      </a:lnTo>
                      <a:lnTo>
                        <a:pt x="1191" y="2524"/>
                      </a:lnTo>
                      <a:lnTo>
                        <a:pt x="1344" y="2524"/>
                      </a:lnTo>
                      <a:lnTo>
                        <a:pt x="1702" y="1012"/>
                      </a:lnTo>
                      <a:close/>
                      <a:moveTo>
                        <a:pt x="2431" y="0"/>
                      </a:moveTo>
                      <a:lnTo>
                        <a:pt x="2506" y="12"/>
                      </a:lnTo>
                      <a:lnTo>
                        <a:pt x="2576" y="31"/>
                      </a:lnTo>
                      <a:lnTo>
                        <a:pt x="2643" y="60"/>
                      </a:lnTo>
                      <a:lnTo>
                        <a:pt x="2705" y="96"/>
                      </a:lnTo>
                      <a:lnTo>
                        <a:pt x="2762" y="142"/>
                      </a:lnTo>
                      <a:lnTo>
                        <a:pt x="2816" y="196"/>
                      </a:lnTo>
                      <a:lnTo>
                        <a:pt x="2865" y="257"/>
                      </a:lnTo>
                      <a:lnTo>
                        <a:pt x="3417" y="1307"/>
                      </a:lnTo>
                      <a:lnTo>
                        <a:pt x="4171" y="1794"/>
                      </a:lnTo>
                      <a:lnTo>
                        <a:pt x="4207" y="1827"/>
                      </a:lnTo>
                      <a:lnTo>
                        <a:pt x="4234" y="1863"/>
                      </a:lnTo>
                      <a:lnTo>
                        <a:pt x="4253" y="1905"/>
                      </a:lnTo>
                      <a:lnTo>
                        <a:pt x="4261" y="1949"/>
                      </a:lnTo>
                      <a:lnTo>
                        <a:pt x="4261" y="1999"/>
                      </a:lnTo>
                      <a:lnTo>
                        <a:pt x="4257" y="2036"/>
                      </a:lnTo>
                      <a:lnTo>
                        <a:pt x="4243" y="2072"/>
                      </a:lnTo>
                      <a:lnTo>
                        <a:pt x="4224" y="2107"/>
                      </a:lnTo>
                      <a:lnTo>
                        <a:pt x="4196" y="2139"/>
                      </a:lnTo>
                      <a:lnTo>
                        <a:pt x="4221" y="2154"/>
                      </a:lnTo>
                      <a:lnTo>
                        <a:pt x="4240" y="2176"/>
                      </a:lnTo>
                      <a:lnTo>
                        <a:pt x="4255" y="2208"/>
                      </a:lnTo>
                      <a:lnTo>
                        <a:pt x="4266" y="2246"/>
                      </a:lnTo>
                      <a:lnTo>
                        <a:pt x="4272" y="2292"/>
                      </a:lnTo>
                      <a:lnTo>
                        <a:pt x="4280" y="2360"/>
                      </a:lnTo>
                      <a:lnTo>
                        <a:pt x="4284" y="2436"/>
                      </a:lnTo>
                      <a:lnTo>
                        <a:pt x="4286" y="2524"/>
                      </a:lnTo>
                      <a:lnTo>
                        <a:pt x="4580" y="2524"/>
                      </a:lnTo>
                      <a:lnTo>
                        <a:pt x="4758" y="4100"/>
                      </a:lnTo>
                      <a:lnTo>
                        <a:pt x="3698" y="4100"/>
                      </a:lnTo>
                      <a:lnTo>
                        <a:pt x="3826" y="4753"/>
                      </a:lnTo>
                      <a:lnTo>
                        <a:pt x="3826" y="4816"/>
                      </a:lnTo>
                      <a:lnTo>
                        <a:pt x="3817" y="4876"/>
                      </a:lnTo>
                      <a:lnTo>
                        <a:pt x="3799" y="4929"/>
                      </a:lnTo>
                      <a:lnTo>
                        <a:pt x="3773" y="4981"/>
                      </a:lnTo>
                      <a:lnTo>
                        <a:pt x="3740" y="5025"/>
                      </a:lnTo>
                      <a:lnTo>
                        <a:pt x="3698" y="5065"/>
                      </a:lnTo>
                      <a:lnTo>
                        <a:pt x="3650" y="5100"/>
                      </a:lnTo>
                      <a:lnTo>
                        <a:pt x="3598" y="5125"/>
                      </a:lnTo>
                      <a:lnTo>
                        <a:pt x="3545" y="5142"/>
                      </a:lnTo>
                      <a:lnTo>
                        <a:pt x="3489" y="5150"/>
                      </a:lnTo>
                      <a:lnTo>
                        <a:pt x="3428" y="5150"/>
                      </a:lnTo>
                      <a:lnTo>
                        <a:pt x="3365" y="5140"/>
                      </a:lnTo>
                      <a:lnTo>
                        <a:pt x="3308" y="5123"/>
                      </a:lnTo>
                      <a:lnTo>
                        <a:pt x="3256" y="5098"/>
                      </a:lnTo>
                      <a:lnTo>
                        <a:pt x="3212" y="5065"/>
                      </a:lnTo>
                      <a:lnTo>
                        <a:pt x="3174" y="5027"/>
                      </a:lnTo>
                      <a:lnTo>
                        <a:pt x="3141" y="4981"/>
                      </a:lnTo>
                      <a:lnTo>
                        <a:pt x="3116" y="4927"/>
                      </a:lnTo>
                      <a:lnTo>
                        <a:pt x="3097" y="4868"/>
                      </a:lnTo>
                      <a:lnTo>
                        <a:pt x="2854" y="3626"/>
                      </a:lnTo>
                      <a:lnTo>
                        <a:pt x="2060" y="2806"/>
                      </a:lnTo>
                      <a:lnTo>
                        <a:pt x="1882" y="3613"/>
                      </a:lnTo>
                      <a:lnTo>
                        <a:pt x="1805" y="3753"/>
                      </a:lnTo>
                      <a:lnTo>
                        <a:pt x="1650" y="3996"/>
                      </a:lnTo>
                      <a:lnTo>
                        <a:pt x="1663" y="4100"/>
                      </a:lnTo>
                      <a:lnTo>
                        <a:pt x="1587" y="4100"/>
                      </a:lnTo>
                      <a:lnTo>
                        <a:pt x="1049" y="4970"/>
                      </a:lnTo>
                      <a:lnTo>
                        <a:pt x="1011" y="5021"/>
                      </a:lnTo>
                      <a:lnTo>
                        <a:pt x="969" y="5064"/>
                      </a:lnTo>
                      <a:lnTo>
                        <a:pt x="923" y="5098"/>
                      </a:lnTo>
                      <a:lnTo>
                        <a:pt x="875" y="5123"/>
                      </a:lnTo>
                      <a:lnTo>
                        <a:pt x="821" y="5140"/>
                      </a:lnTo>
                      <a:lnTo>
                        <a:pt x="764" y="5150"/>
                      </a:lnTo>
                      <a:lnTo>
                        <a:pt x="704" y="5150"/>
                      </a:lnTo>
                      <a:lnTo>
                        <a:pt x="645" y="5140"/>
                      </a:lnTo>
                      <a:lnTo>
                        <a:pt x="590" y="5123"/>
                      </a:lnTo>
                      <a:lnTo>
                        <a:pt x="538" y="5098"/>
                      </a:lnTo>
                      <a:lnTo>
                        <a:pt x="492" y="5064"/>
                      </a:lnTo>
                      <a:lnTo>
                        <a:pt x="448" y="5021"/>
                      </a:lnTo>
                      <a:lnTo>
                        <a:pt x="412" y="4973"/>
                      </a:lnTo>
                      <a:lnTo>
                        <a:pt x="385" y="4926"/>
                      </a:lnTo>
                      <a:lnTo>
                        <a:pt x="368" y="4874"/>
                      </a:lnTo>
                      <a:lnTo>
                        <a:pt x="358" y="4820"/>
                      </a:lnTo>
                      <a:lnTo>
                        <a:pt x="358" y="4765"/>
                      </a:lnTo>
                      <a:lnTo>
                        <a:pt x="369" y="4720"/>
                      </a:lnTo>
                      <a:lnTo>
                        <a:pt x="387" y="4669"/>
                      </a:lnTo>
                      <a:lnTo>
                        <a:pt x="410" y="4611"/>
                      </a:lnTo>
                      <a:lnTo>
                        <a:pt x="729" y="4100"/>
                      </a:lnTo>
                      <a:lnTo>
                        <a:pt x="0" y="4100"/>
                      </a:lnTo>
                      <a:lnTo>
                        <a:pt x="180" y="2524"/>
                      </a:lnTo>
                      <a:lnTo>
                        <a:pt x="461" y="2524"/>
                      </a:lnTo>
                      <a:lnTo>
                        <a:pt x="461" y="2409"/>
                      </a:lnTo>
                      <a:lnTo>
                        <a:pt x="463" y="2373"/>
                      </a:lnTo>
                      <a:lnTo>
                        <a:pt x="471" y="2331"/>
                      </a:lnTo>
                      <a:lnTo>
                        <a:pt x="482" y="2283"/>
                      </a:lnTo>
                      <a:lnTo>
                        <a:pt x="500" y="2229"/>
                      </a:lnTo>
                      <a:lnTo>
                        <a:pt x="511" y="2193"/>
                      </a:lnTo>
                      <a:lnTo>
                        <a:pt x="526" y="2164"/>
                      </a:lnTo>
                      <a:lnTo>
                        <a:pt x="544" y="2143"/>
                      </a:lnTo>
                      <a:lnTo>
                        <a:pt x="565" y="2131"/>
                      </a:lnTo>
                      <a:lnTo>
                        <a:pt x="590" y="2128"/>
                      </a:lnTo>
                      <a:lnTo>
                        <a:pt x="601" y="2128"/>
                      </a:lnTo>
                      <a:lnTo>
                        <a:pt x="609" y="2114"/>
                      </a:lnTo>
                      <a:lnTo>
                        <a:pt x="614" y="2101"/>
                      </a:lnTo>
                      <a:lnTo>
                        <a:pt x="871" y="1064"/>
                      </a:lnTo>
                      <a:lnTo>
                        <a:pt x="890" y="1024"/>
                      </a:lnTo>
                      <a:lnTo>
                        <a:pt x="915" y="989"/>
                      </a:lnTo>
                      <a:lnTo>
                        <a:pt x="948" y="961"/>
                      </a:lnTo>
                      <a:lnTo>
                        <a:pt x="2048" y="104"/>
                      </a:lnTo>
                      <a:lnTo>
                        <a:pt x="2121" y="62"/>
                      </a:lnTo>
                      <a:lnTo>
                        <a:pt x="2195" y="31"/>
                      </a:lnTo>
                      <a:lnTo>
                        <a:pt x="2272" y="10"/>
                      </a:lnTo>
                      <a:lnTo>
                        <a:pt x="2351" y="0"/>
                      </a:lnTo>
                      <a:lnTo>
                        <a:pt x="24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a typeface="儷黑 Pro"/>
                    <a:cs typeface="儷黑 Pro"/>
                  </a:endParaRPr>
                </a:p>
              </p:txBody>
            </p:sp>
          </p:grpSp>
        </p:grpSp>
      </p:grpSp>
    </p:spTree>
    <p:extLst>
      <p:ext uri="{BB962C8B-B14F-4D97-AF65-F5344CB8AC3E}">
        <p14:creationId xmlns:p14="http://schemas.microsoft.com/office/powerpoint/2010/main" val="2382097091"/>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53" presetClass="entr" presetSubtype="16"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53" presetClass="entr" presetSubtype="16"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par>
                                <p:cTn id="41" presetID="53" presetClass="entr" presetSubtype="16"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tailingBDC_SRS.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descr="RetailingBDC_SRS_2.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descr="RetailingBDC_SRS_4.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ext Box 175"/>
          <p:cNvSpPr txBox="1">
            <a:spLocks noChangeArrowheads="1"/>
          </p:cNvSpPr>
          <p:nvPr>
            <p:custDataLst>
              <p:tags r:id="rId1"/>
            </p:custDataLst>
          </p:nvPr>
        </p:nvSpPr>
        <p:spPr bwMode="auto">
          <a:xfrm>
            <a:off x="0" y="745613"/>
            <a:ext cx="8910828" cy="400110"/>
          </a:xfrm>
          <a:prstGeom prst="rect">
            <a:avLst/>
          </a:prstGeom>
          <a:noFill/>
          <a:ln w="9525">
            <a:noFill/>
            <a:miter lim="800000"/>
            <a:headEnd/>
            <a:tailEnd/>
          </a:ln>
          <a:effectLst/>
        </p:spPr>
        <p:txBody>
          <a:bodyPr wrap="square">
            <a:spAutoFit/>
          </a:bodyPr>
          <a:lstStyle/>
          <a:p>
            <a:pPr marL="234950" indent="-234950" algn="ctr">
              <a:spcBef>
                <a:spcPct val="50000"/>
              </a:spcBef>
              <a:defRPr/>
            </a:pPr>
            <a:r>
              <a:rPr lang="en-US" sz="2000" b="1" u="none" dirty="0" smtClean="0">
                <a:solidFill>
                  <a:srgbClr val="122153"/>
                </a:solidFill>
                <a:latin typeface="Arial"/>
              </a:rPr>
              <a:t> $4,600 </a:t>
            </a:r>
            <a:r>
              <a:rPr lang="zh-TW" altLang="en-US" sz="2000" b="1" u="none" dirty="0" smtClean="0">
                <a:solidFill>
                  <a:srgbClr val="122153"/>
                </a:solidFill>
                <a:latin typeface="Arial"/>
              </a:rPr>
              <a:t>每月</a:t>
            </a:r>
            <a:r>
              <a:rPr lang="en-US" sz="2000" b="1" u="none" dirty="0" smtClean="0">
                <a:solidFill>
                  <a:srgbClr val="122153"/>
                </a:solidFill>
                <a:latin typeface="Arial"/>
              </a:rPr>
              <a:t>each month </a:t>
            </a:r>
            <a:r>
              <a:rPr lang="en-US" sz="2000" b="1" u="none" dirty="0">
                <a:solidFill>
                  <a:srgbClr val="C12D22"/>
                </a:solidFill>
                <a:latin typeface="Arial"/>
              </a:rPr>
              <a:t>(BV) </a:t>
            </a:r>
            <a:r>
              <a:rPr lang="en-US" sz="2000" b="1" dirty="0" smtClean="0">
                <a:solidFill>
                  <a:srgbClr val="122153"/>
                </a:solidFill>
                <a:latin typeface="Arial"/>
              </a:rPr>
              <a:t>&amp; </a:t>
            </a:r>
            <a:r>
              <a:rPr lang="en-US" sz="2000" b="1" u="none" dirty="0" smtClean="0">
                <a:solidFill>
                  <a:srgbClr val="122153"/>
                </a:solidFill>
                <a:latin typeface="Arial"/>
              </a:rPr>
              <a:t>$2,300 </a:t>
            </a:r>
            <a:r>
              <a:rPr lang="zh-TW" altLang="en-US" sz="2000" b="1" u="none" dirty="0" smtClean="0">
                <a:solidFill>
                  <a:srgbClr val="122153"/>
                </a:solidFill>
                <a:latin typeface="Arial"/>
              </a:rPr>
              <a:t>每第三個月</a:t>
            </a:r>
            <a:r>
              <a:rPr lang="en-US" sz="2000" b="1" u="none" dirty="0" smtClean="0">
                <a:solidFill>
                  <a:srgbClr val="122153"/>
                </a:solidFill>
                <a:latin typeface="Arial"/>
              </a:rPr>
              <a:t>every third </a:t>
            </a:r>
            <a:r>
              <a:rPr lang="en-US" sz="2000" b="1" u="none" dirty="0">
                <a:solidFill>
                  <a:srgbClr val="122153"/>
                </a:solidFill>
                <a:latin typeface="Arial"/>
              </a:rPr>
              <a:t>month </a:t>
            </a:r>
            <a:r>
              <a:rPr lang="en-US" sz="2000" b="1" u="none" dirty="0">
                <a:solidFill>
                  <a:srgbClr val="83B937"/>
                </a:solidFill>
                <a:latin typeface="Arial"/>
              </a:rPr>
              <a:t>(IBV)</a:t>
            </a:r>
          </a:p>
        </p:txBody>
      </p:sp>
      <p:sp>
        <p:nvSpPr>
          <p:cNvPr id="11" name="Text Box 176"/>
          <p:cNvSpPr txBox="1">
            <a:spLocks noChangeArrowheads="1"/>
          </p:cNvSpPr>
          <p:nvPr>
            <p:custDataLst>
              <p:tags r:id="rId2"/>
            </p:custDataLst>
          </p:nvPr>
        </p:nvSpPr>
        <p:spPr bwMode="auto">
          <a:xfrm>
            <a:off x="0" y="4629150"/>
            <a:ext cx="2251275" cy="307777"/>
          </a:xfrm>
          <a:prstGeom prst="rect">
            <a:avLst/>
          </a:prstGeom>
          <a:noFill/>
          <a:ln w="9525">
            <a:noFill/>
            <a:miter lim="800000"/>
            <a:headEnd/>
            <a:tailEnd/>
          </a:ln>
          <a:effectLst/>
        </p:spPr>
        <p:txBody>
          <a:bodyPr wrap="square">
            <a:spAutoFit/>
          </a:bodyPr>
          <a:lstStyle/>
          <a:p>
            <a:pPr algn="ctr">
              <a:spcBef>
                <a:spcPct val="50000"/>
              </a:spcBef>
              <a:defRPr/>
            </a:pPr>
            <a:r>
              <a:rPr lang="en-US" sz="1400" b="1" u="none" dirty="0" smtClean="0">
                <a:solidFill>
                  <a:srgbClr val="000000"/>
                </a:solidFill>
                <a:latin typeface="Arial" charset="0"/>
                <a:ea typeface="ＭＳ Ｐゴシック" pitchFamily="1" charset="-128"/>
              </a:rPr>
              <a:t>50 x 50 BV = 2,500 BV</a:t>
            </a:r>
            <a:endParaRPr lang="en-US" sz="1400" b="1" u="none" dirty="0">
              <a:solidFill>
                <a:srgbClr val="000000"/>
              </a:solidFill>
              <a:latin typeface="Arial" charset="0"/>
              <a:ea typeface="ＭＳ Ｐゴシック" pitchFamily="1" charset="-128"/>
            </a:endParaRPr>
          </a:p>
        </p:txBody>
      </p:sp>
      <p:sp>
        <p:nvSpPr>
          <p:cNvPr id="12" name="Text Box 176"/>
          <p:cNvSpPr txBox="1">
            <a:spLocks noChangeArrowheads="1"/>
          </p:cNvSpPr>
          <p:nvPr>
            <p:custDataLst>
              <p:tags r:id="rId3"/>
            </p:custDataLst>
          </p:nvPr>
        </p:nvSpPr>
        <p:spPr bwMode="auto">
          <a:xfrm>
            <a:off x="2421228" y="4629150"/>
            <a:ext cx="2121431" cy="307777"/>
          </a:xfrm>
          <a:prstGeom prst="rect">
            <a:avLst/>
          </a:prstGeom>
          <a:noFill/>
          <a:ln w="9525">
            <a:noFill/>
            <a:miter lim="800000"/>
            <a:headEnd/>
            <a:tailEnd/>
          </a:ln>
          <a:effectLst/>
        </p:spPr>
        <p:txBody>
          <a:bodyPr wrap="square">
            <a:spAutoFit/>
          </a:bodyPr>
          <a:lstStyle/>
          <a:p>
            <a:pPr algn="ctr">
              <a:spcBef>
                <a:spcPct val="50000"/>
              </a:spcBef>
              <a:defRPr/>
            </a:pPr>
            <a:r>
              <a:rPr lang="en-US" sz="1400" b="1" dirty="0">
                <a:solidFill>
                  <a:srgbClr val="000000"/>
                </a:solidFill>
                <a:latin typeface="Arial" charset="0"/>
                <a:ea typeface="ＭＳ Ｐゴシック" pitchFamily="1" charset="-128"/>
              </a:rPr>
              <a:t>50 x </a:t>
            </a:r>
            <a:r>
              <a:rPr lang="en-US" sz="1400" b="1" dirty="0" smtClean="0">
                <a:solidFill>
                  <a:srgbClr val="000000"/>
                </a:solidFill>
                <a:latin typeface="Arial" charset="0"/>
                <a:ea typeface="ＭＳ Ｐゴシック" pitchFamily="1" charset="-128"/>
              </a:rPr>
              <a:t>10 IBV = 500 </a:t>
            </a:r>
            <a:r>
              <a:rPr lang="en-US" sz="1400" b="1" dirty="0">
                <a:solidFill>
                  <a:srgbClr val="000000"/>
                </a:solidFill>
                <a:latin typeface="Arial" charset="0"/>
                <a:ea typeface="ＭＳ Ｐゴシック" pitchFamily="1" charset="-128"/>
              </a:rPr>
              <a:t>I</a:t>
            </a:r>
            <a:r>
              <a:rPr lang="en-US" sz="1400" b="1" dirty="0" smtClean="0">
                <a:solidFill>
                  <a:srgbClr val="000000"/>
                </a:solidFill>
                <a:latin typeface="Arial" charset="0"/>
                <a:ea typeface="ＭＳ Ｐゴシック" pitchFamily="1" charset="-128"/>
              </a:rPr>
              <a:t>BV</a:t>
            </a:r>
            <a:endParaRPr lang="en-US" sz="1400" b="1" dirty="0">
              <a:solidFill>
                <a:srgbClr val="000000"/>
              </a:solidFill>
              <a:latin typeface="Arial" charset="0"/>
              <a:ea typeface="ＭＳ Ｐゴシック" pitchFamily="1" charset="-128"/>
            </a:endParaRPr>
          </a:p>
        </p:txBody>
      </p:sp>
      <p:sp>
        <p:nvSpPr>
          <p:cNvPr id="13" name="Text Box 176"/>
          <p:cNvSpPr txBox="1">
            <a:spLocks noChangeArrowheads="1"/>
          </p:cNvSpPr>
          <p:nvPr>
            <p:custDataLst>
              <p:tags r:id="rId4"/>
            </p:custDataLst>
          </p:nvPr>
        </p:nvSpPr>
        <p:spPr bwMode="auto">
          <a:xfrm>
            <a:off x="4494727" y="4629150"/>
            <a:ext cx="2239548" cy="307777"/>
          </a:xfrm>
          <a:prstGeom prst="rect">
            <a:avLst/>
          </a:prstGeom>
          <a:noFill/>
          <a:ln w="9525">
            <a:noFill/>
            <a:miter lim="800000"/>
            <a:headEnd/>
            <a:tailEnd/>
          </a:ln>
          <a:effectLst/>
        </p:spPr>
        <p:txBody>
          <a:bodyPr wrap="square">
            <a:spAutoFit/>
          </a:bodyPr>
          <a:lstStyle/>
          <a:p>
            <a:pPr algn="ctr">
              <a:spcBef>
                <a:spcPct val="50000"/>
              </a:spcBef>
              <a:defRPr/>
            </a:pPr>
            <a:r>
              <a:rPr lang="en-US" sz="1400" b="1" dirty="0">
                <a:solidFill>
                  <a:srgbClr val="000000"/>
                </a:solidFill>
                <a:latin typeface="Arial" charset="0"/>
                <a:ea typeface="ＭＳ Ｐゴシック" pitchFamily="1" charset="-128"/>
              </a:rPr>
              <a:t>50 x </a:t>
            </a:r>
            <a:r>
              <a:rPr lang="en-US" sz="1400" b="1" dirty="0" smtClean="0">
                <a:solidFill>
                  <a:srgbClr val="000000"/>
                </a:solidFill>
                <a:latin typeface="Arial" charset="0"/>
                <a:ea typeface="ＭＳ Ｐゴシック" pitchFamily="1" charset="-128"/>
              </a:rPr>
              <a:t>50 BV = 2,500 BV</a:t>
            </a:r>
            <a:endParaRPr lang="en-US" sz="1400" b="1" dirty="0">
              <a:solidFill>
                <a:srgbClr val="000000"/>
              </a:solidFill>
              <a:latin typeface="Arial" charset="0"/>
              <a:ea typeface="ＭＳ Ｐゴシック" pitchFamily="1" charset="-128"/>
            </a:endParaRPr>
          </a:p>
        </p:txBody>
      </p:sp>
      <p:sp>
        <p:nvSpPr>
          <p:cNvPr id="14" name="Text Box 176"/>
          <p:cNvSpPr txBox="1">
            <a:spLocks noChangeArrowheads="1"/>
          </p:cNvSpPr>
          <p:nvPr>
            <p:custDataLst>
              <p:tags r:id="rId5"/>
            </p:custDataLst>
          </p:nvPr>
        </p:nvSpPr>
        <p:spPr bwMode="auto">
          <a:xfrm>
            <a:off x="6980349" y="4629150"/>
            <a:ext cx="2122505" cy="307777"/>
          </a:xfrm>
          <a:prstGeom prst="rect">
            <a:avLst/>
          </a:prstGeom>
          <a:noFill/>
          <a:ln w="9525">
            <a:noFill/>
            <a:miter lim="800000"/>
            <a:headEnd/>
            <a:tailEnd/>
          </a:ln>
          <a:effectLst/>
        </p:spPr>
        <p:txBody>
          <a:bodyPr wrap="square">
            <a:spAutoFit/>
          </a:bodyPr>
          <a:lstStyle/>
          <a:p>
            <a:pPr algn="ctr">
              <a:spcBef>
                <a:spcPct val="50000"/>
              </a:spcBef>
              <a:defRPr/>
            </a:pPr>
            <a:r>
              <a:rPr lang="en-US" sz="1400" b="1" dirty="0">
                <a:solidFill>
                  <a:srgbClr val="000000"/>
                </a:solidFill>
                <a:latin typeface="Arial" charset="0"/>
                <a:ea typeface="ＭＳ Ｐゴシック" pitchFamily="1" charset="-128"/>
              </a:rPr>
              <a:t>50 x </a:t>
            </a:r>
            <a:r>
              <a:rPr lang="en-US" sz="1400" b="1" dirty="0" smtClean="0">
                <a:solidFill>
                  <a:srgbClr val="000000"/>
                </a:solidFill>
                <a:latin typeface="Arial" charset="0"/>
                <a:ea typeface="ＭＳ Ｐゴシック" pitchFamily="1" charset="-128"/>
              </a:rPr>
              <a:t>10 IBV = 500 IBV</a:t>
            </a:r>
            <a:endParaRPr lang="en-US" sz="1400" b="1" dirty="0">
              <a:solidFill>
                <a:srgbClr val="000000"/>
              </a:solidFill>
              <a:latin typeface="Arial" charset="0"/>
              <a:ea typeface="ＭＳ Ｐゴシック" pitchFamily="1" charset="-128"/>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363" y="125321"/>
            <a:ext cx="7890102" cy="620291"/>
          </a:xfrm>
          <a:prstGeom prst="rect">
            <a:avLst/>
          </a:prstGeom>
        </p:spPr>
      </p:pic>
    </p:spTree>
    <p:extLst>
      <p:ext uri="{BB962C8B-B14F-4D97-AF65-F5344CB8AC3E}">
        <p14:creationId xmlns:p14="http://schemas.microsoft.com/office/powerpoint/2010/main" val="268204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2000"/>
                                        <p:tgtEl>
                                          <p:spTgt spid="5"/>
                                        </p:tgtEl>
                                      </p:cBhvr>
                                    </p:animEffect>
                                  </p:childTnLst>
                                </p:cTn>
                              </p:par>
                            </p:childTnLst>
                          </p:cTn>
                        </p:par>
                        <p:par>
                          <p:cTn id="12" fill="hold">
                            <p:stCondLst>
                              <p:cond delay="2500"/>
                            </p:stCondLst>
                            <p:childTnLst>
                              <p:par>
                                <p:cTn id="13" presetID="4" presetClass="entr" presetSubtype="3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out)">
                                      <p:cBhvr>
                                        <p:cTn id="15" dur="1000"/>
                                        <p:tgtEl>
                                          <p:spTgt spid="9"/>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50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tailingBDC_SRS.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descr="RetailingBDC_SRS_4.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descr="RetailingBDC_SRS_3.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Text Box 176"/>
          <p:cNvSpPr txBox="1">
            <a:spLocks noChangeArrowheads="1"/>
          </p:cNvSpPr>
          <p:nvPr>
            <p:custDataLst>
              <p:tags r:id="rId1"/>
            </p:custDataLst>
          </p:nvPr>
        </p:nvSpPr>
        <p:spPr bwMode="auto">
          <a:xfrm>
            <a:off x="0" y="4629150"/>
            <a:ext cx="1940053" cy="523220"/>
          </a:xfrm>
          <a:prstGeom prst="rect">
            <a:avLst/>
          </a:prstGeom>
          <a:noFill/>
          <a:ln w="9525">
            <a:noFill/>
            <a:miter lim="800000"/>
            <a:headEnd/>
            <a:tailEnd/>
          </a:ln>
          <a:effectLst/>
        </p:spPr>
        <p:txBody>
          <a:bodyPr wrap="square">
            <a:spAutoFit/>
          </a:bodyPr>
          <a:lstStyle/>
          <a:p>
            <a:pPr algn="ctr">
              <a:spcBef>
                <a:spcPct val="50000"/>
              </a:spcBef>
              <a:defRPr/>
            </a:pPr>
            <a:r>
              <a:rPr lang="en-US" sz="1400" b="1" u="none" dirty="0" smtClean="0">
                <a:solidFill>
                  <a:srgbClr val="000000"/>
                </a:solidFill>
                <a:latin typeface="Arial" charset="0"/>
                <a:ea typeface="ＭＳ Ｐゴシック" pitchFamily="1" charset="-128"/>
              </a:rPr>
              <a:t>50 x 500 BV = 25,000BV</a:t>
            </a:r>
            <a:endParaRPr lang="en-US" sz="1400" b="1" u="none" dirty="0">
              <a:solidFill>
                <a:srgbClr val="000000"/>
              </a:solidFill>
              <a:latin typeface="Arial" charset="0"/>
              <a:ea typeface="ＭＳ Ｐゴシック" pitchFamily="1" charset="-128"/>
            </a:endParaRPr>
          </a:p>
        </p:txBody>
      </p:sp>
      <p:sp>
        <p:nvSpPr>
          <p:cNvPr id="12" name="Text Box 176"/>
          <p:cNvSpPr txBox="1">
            <a:spLocks noChangeArrowheads="1"/>
          </p:cNvSpPr>
          <p:nvPr>
            <p:custDataLst>
              <p:tags r:id="rId2"/>
            </p:custDataLst>
          </p:nvPr>
        </p:nvSpPr>
        <p:spPr bwMode="auto">
          <a:xfrm>
            <a:off x="2667001" y="4629150"/>
            <a:ext cx="1940053" cy="523220"/>
          </a:xfrm>
          <a:prstGeom prst="rect">
            <a:avLst/>
          </a:prstGeom>
          <a:noFill/>
          <a:ln w="9525">
            <a:noFill/>
            <a:miter lim="800000"/>
            <a:headEnd/>
            <a:tailEnd/>
          </a:ln>
          <a:effectLst/>
        </p:spPr>
        <p:txBody>
          <a:bodyPr wrap="square">
            <a:spAutoFit/>
          </a:bodyPr>
          <a:lstStyle/>
          <a:p>
            <a:pPr algn="ctr">
              <a:spcBef>
                <a:spcPct val="50000"/>
              </a:spcBef>
              <a:defRPr/>
            </a:pPr>
            <a:r>
              <a:rPr lang="en-US" sz="1400" b="1" dirty="0" smtClean="0">
                <a:solidFill>
                  <a:srgbClr val="000000"/>
                </a:solidFill>
                <a:latin typeface="Arial" charset="0"/>
                <a:ea typeface="ＭＳ Ｐゴシック" pitchFamily="1" charset="-128"/>
              </a:rPr>
              <a:t>50 x 200 IBV = </a:t>
            </a:r>
            <a:br>
              <a:rPr lang="en-US" sz="1400" b="1" dirty="0" smtClean="0">
                <a:solidFill>
                  <a:srgbClr val="000000"/>
                </a:solidFill>
                <a:latin typeface="Arial" charset="0"/>
                <a:ea typeface="ＭＳ Ｐゴシック" pitchFamily="1" charset="-128"/>
              </a:rPr>
            </a:br>
            <a:r>
              <a:rPr lang="en-US" sz="1400" b="1" dirty="0" smtClean="0">
                <a:solidFill>
                  <a:srgbClr val="000000"/>
                </a:solidFill>
                <a:latin typeface="Arial" charset="0"/>
                <a:ea typeface="ＭＳ Ｐゴシック" pitchFamily="1" charset="-128"/>
              </a:rPr>
              <a:t>10,000 IBV</a:t>
            </a:r>
            <a:endParaRPr lang="en-US" sz="1400" b="1" dirty="0">
              <a:solidFill>
                <a:srgbClr val="000000"/>
              </a:solidFill>
              <a:latin typeface="Arial" charset="0"/>
              <a:ea typeface="ＭＳ Ｐゴシック" pitchFamily="1" charset="-128"/>
            </a:endParaRPr>
          </a:p>
        </p:txBody>
      </p:sp>
      <p:sp>
        <p:nvSpPr>
          <p:cNvPr id="13" name="Text Box 176"/>
          <p:cNvSpPr txBox="1">
            <a:spLocks noChangeArrowheads="1"/>
          </p:cNvSpPr>
          <p:nvPr>
            <p:custDataLst>
              <p:tags r:id="rId3"/>
            </p:custDataLst>
          </p:nvPr>
        </p:nvSpPr>
        <p:spPr bwMode="auto">
          <a:xfrm>
            <a:off x="4572001" y="4629150"/>
            <a:ext cx="1777999" cy="523220"/>
          </a:xfrm>
          <a:prstGeom prst="rect">
            <a:avLst/>
          </a:prstGeom>
          <a:noFill/>
          <a:ln w="9525">
            <a:noFill/>
            <a:miter lim="800000"/>
            <a:headEnd/>
            <a:tailEnd/>
          </a:ln>
          <a:effectLst/>
        </p:spPr>
        <p:txBody>
          <a:bodyPr wrap="square">
            <a:spAutoFit/>
          </a:bodyPr>
          <a:lstStyle/>
          <a:p>
            <a:pPr algn="ctr">
              <a:spcBef>
                <a:spcPct val="50000"/>
              </a:spcBef>
              <a:defRPr/>
            </a:pPr>
            <a:r>
              <a:rPr lang="en-US" sz="1400" b="1" dirty="0" smtClean="0">
                <a:solidFill>
                  <a:srgbClr val="000000"/>
                </a:solidFill>
                <a:latin typeface="Arial" charset="0"/>
                <a:ea typeface="ＭＳ Ｐゴシック" pitchFamily="1" charset="-128"/>
              </a:rPr>
              <a:t>50 x 500 BV = 25,000 BV</a:t>
            </a:r>
            <a:endParaRPr lang="en-US" sz="1400" b="1" dirty="0">
              <a:solidFill>
                <a:srgbClr val="000000"/>
              </a:solidFill>
              <a:latin typeface="Arial" charset="0"/>
              <a:ea typeface="ＭＳ Ｐゴシック" pitchFamily="1" charset="-128"/>
            </a:endParaRPr>
          </a:p>
        </p:txBody>
      </p:sp>
      <p:sp>
        <p:nvSpPr>
          <p:cNvPr id="14" name="Text Box 176"/>
          <p:cNvSpPr txBox="1">
            <a:spLocks noChangeArrowheads="1"/>
          </p:cNvSpPr>
          <p:nvPr>
            <p:custDataLst>
              <p:tags r:id="rId4"/>
            </p:custDataLst>
          </p:nvPr>
        </p:nvSpPr>
        <p:spPr bwMode="auto">
          <a:xfrm>
            <a:off x="7162801" y="4629150"/>
            <a:ext cx="1940053" cy="523220"/>
          </a:xfrm>
          <a:prstGeom prst="rect">
            <a:avLst/>
          </a:prstGeom>
          <a:noFill/>
          <a:ln w="9525">
            <a:noFill/>
            <a:miter lim="800000"/>
            <a:headEnd/>
            <a:tailEnd/>
          </a:ln>
          <a:effectLst/>
        </p:spPr>
        <p:txBody>
          <a:bodyPr wrap="square">
            <a:spAutoFit/>
          </a:bodyPr>
          <a:lstStyle/>
          <a:p>
            <a:pPr algn="ctr">
              <a:spcBef>
                <a:spcPct val="50000"/>
              </a:spcBef>
              <a:defRPr/>
            </a:pPr>
            <a:r>
              <a:rPr lang="en-US" sz="1400" b="1" dirty="0" smtClean="0">
                <a:solidFill>
                  <a:srgbClr val="000000"/>
                </a:solidFill>
                <a:latin typeface="Arial" charset="0"/>
                <a:ea typeface="ＭＳ Ｐゴシック" pitchFamily="1" charset="-128"/>
              </a:rPr>
              <a:t>50 x 200 IBV =</a:t>
            </a:r>
            <a:br>
              <a:rPr lang="en-US" sz="1400" b="1" dirty="0" smtClean="0">
                <a:solidFill>
                  <a:srgbClr val="000000"/>
                </a:solidFill>
                <a:latin typeface="Arial" charset="0"/>
                <a:ea typeface="ＭＳ Ｐゴシック" pitchFamily="1" charset="-128"/>
              </a:rPr>
            </a:br>
            <a:r>
              <a:rPr lang="en-US" sz="1400" b="1" dirty="0" smtClean="0">
                <a:solidFill>
                  <a:srgbClr val="000000"/>
                </a:solidFill>
                <a:latin typeface="Arial" charset="0"/>
                <a:ea typeface="ＭＳ Ｐゴシック" pitchFamily="1" charset="-128"/>
              </a:rPr>
              <a:t> 10,000 IBV</a:t>
            </a:r>
            <a:endParaRPr lang="en-US" sz="1400" b="1" dirty="0">
              <a:solidFill>
                <a:srgbClr val="000000"/>
              </a:solidFill>
              <a:latin typeface="Arial" charset="0"/>
              <a:ea typeface="ＭＳ Ｐゴシック" pitchFamily="1" charset="-128"/>
            </a:endParaRPr>
          </a:p>
        </p:txBody>
      </p:sp>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3172" y="112805"/>
            <a:ext cx="8677656" cy="685800"/>
          </a:xfrm>
          <a:prstGeom prst="rect">
            <a:avLst/>
          </a:prstGeom>
        </p:spPr>
      </p:pic>
      <p:sp>
        <p:nvSpPr>
          <p:cNvPr id="18" name="Text Box 175"/>
          <p:cNvSpPr txBox="1">
            <a:spLocks noChangeArrowheads="1"/>
          </p:cNvSpPr>
          <p:nvPr>
            <p:custDataLst>
              <p:tags r:id="rId5"/>
            </p:custDataLst>
          </p:nvPr>
        </p:nvSpPr>
        <p:spPr bwMode="auto">
          <a:xfrm>
            <a:off x="233172" y="745613"/>
            <a:ext cx="8677656" cy="400110"/>
          </a:xfrm>
          <a:prstGeom prst="rect">
            <a:avLst/>
          </a:prstGeom>
          <a:noFill/>
          <a:ln w="9525">
            <a:noFill/>
            <a:miter lim="800000"/>
            <a:headEnd/>
            <a:tailEnd/>
          </a:ln>
          <a:effectLst/>
        </p:spPr>
        <p:txBody>
          <a:bodyPr wrap="square">
            <a:spAutoFit/>
          </a:bodyPr>
          <a:lstStyle/>
          <a:p>
            <a:pPr marL="234950" indent="-234950" algn="ctr">
              <a:spcBef>
                <a:spcPct val="50000"/>
              </a:spcBef>
              <a:defRPr/>
            </a:pPr>
            <a:r>
              <a:rPr lang="en-US" sz="2000" b="1" u="none" dirty="0" smtClean="0">
                <a:solidFill>
                  <a:srgbClr val="122153"/>
                </a:solidFill>
                <a:latin typeface="Arial"/>
              </a:rPr>
              <a:t>$57,500 </a:t>
            </a:r>
            <a:r>
              <a:rPr lang="zh-TW" altLang="en-US" sz="2000" b="1" u="none" dirty="0" smtClean="0">
                <a:solidFill>
                  <a:srgbClr val="122153"/>
                </a:solidFill>
                <a:latin typeface="Arial"/>
              </a:rPr>
              <a:t>每月</a:t>
            </a:r>
            <a:r>
              <a:rPr lang="en-US" sz="2000" b="1" u="none" dirty="0" smtClean="0">
                <a:solidFill>
                  <a:srgbClr val="122153"/>
                </a:solidFill>
                <a:latin typeface="Arial"/>
              </a:rPr>
              <a:t>each month </a:t>
            </a:r>
            <a:r>
              <a:rPr lang="en-US" sz="2000" b="1" u="none" dirty="0">
                <a:solidFill>
                  <a:srgbClr val="C12D22"/>
                </a:solidFill>
                <a:latin typeface="Arial"/>
              </a:rPr>
              <a:t>(BV) </a:t>
            </a:r>
            <a:r>
              <a:rPr lang="en-US" sz="2000" b="1" dirty="0" smtClean="0">
                <a:solidFill>
                  <a:srgbClr val="122153"/>
                </a:solidFill>
                <a:latin typeface="Arial"/>
              </a:rPr>
              <a:t>&amp; </a:t>
            </a:r>
            <a:r>
              <a:rPr lang="en-US" sz="2000" b="1" u="none" dirty="0" smtClean="0">
                <a:solidFill>
                  <a:srgbClr val="122153"/>
                </a:solidFill>
                <a:latin typeface="Arial"/>
              </a:rPr>
              <a:t>$23,000 </a:t>
            </a:r>
            <a:r>
              <a:rPr lang="zh-TW" altLang="en-US" sz="2000" b="1" u="none" dirty="0" smtClean="0">
                <a:solidFill>
                  <a:srgbClr val="122153"/>
                </a:solidFill>
                <a:latin typeface="Arial"/>
              </a:rPr>
              <a:t>每月</a:t>
            </a:r>
            <a:r>
              <a:rPr lang="en-US" sz="2000" b="1" u="none" dirty="0" smtClean="0">
                <a:solidFill>
                  <a:srgbClr val="122153"/>
                </a:solidFill>
                <a:latin typeface="Arial"/>
              </a:rPr>
              <a:t>every month </a:t>
            </a:r>
            <a:r>
              <a:rPr lang="en-US" sz="2000" b="1" u="none" dirty="0">
                <a:solidFill>
                  <a:srgbClr val="83B937"/>
                </a:solidFill>
                <a:latin typeface="Arial"/>
              </a:rPr>
              <a:t>(IBV)</a:t>
            </a:r>
          </a:p>
        </p:txBody>
      </p:sp>
    </p:spTree>
    <p:extLst>
      <p:ext uri="{BB962C8B-B14F-4D97-AF65-F5344CB8AC3E}">
        <p14:creationId xmlns:p14="http://schemas.microsoft.com/office/powerpoint/2010/main" val="17471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ox(out)">
                                      <p:cBhvr>
                                        <p:cTn id="11" dur="10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89000"/>
          </a:blip>
          <a:stretch>
            <a:fillRect/>
          </a:stretch>
        </p:blipFill>
        <p:spPr>
          <a:xfrm>
            <a:off x="0" y="0"/>
            <a:ext cx="9144000" cy="5143500"/>
          </a:xfrm>
          <a:prstGeom prst="rect">
            <a:avLst/>
          </a:prstGeom>
        </p:spPr>
      </p:pic>
      <p:sp>
        <p:nvSpPr>
          <p:cNvPr id="3" name="Rectangle 2"/>
          <p:cNvSpPr/>
          <p:nvPr/>
        </p:nvSpPr>
        <p:spPr>
          <a:xfrm>
            <a:off x="30240" y="0"/>
            <a:ext cx="9144000" cy="5143500"/>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儷黑 Pro"/>
              <a:cs typeface="儷黑 Pro"/>
            </a:endParaRPr>
          </a:p>
        </p:txBody>
      </p:sp>
      <p:sp>
        <p:nvSpPr>
          <p:cNvPr id="4" name="Rectangle 3"/>
          <p:cNvSpPr/>
          <p:nvPr/>
        </p:nvSpPr>
        <p:spPr>
          <a:xfrm>
            <a:off x="1270520" y="2797998"/>
            <a:ext cx="7001610" cy="1177243"/>
          </a:xfrm>
          <a:prstGeom prst="rect">
            <a:avLst/>
          </a:prstGeom>
        </p:spPr>
        <p:txBody>
          <a:bodyPr wrap="square" lIns="68579" tIns="34289" rIns="68579" bIns="34289">
            <a:spAutoFit/>
          </a:bodyPr>
          <a:lstStyle/>
          <a:p>
            <a:pPr algn="ctr" defTabSz="685783"/>
            <a:r>
              <a:rPr lang="zh-TW" altLang="en-US" sz="2400" dirty="0">
                <a:solidFill>
                  <a:prstClr val="white"/>
                </a:solidFill>
                <a:ea typeface="儷黑 Pro"/>
                <a:cs typeface="儷黑 Pro"/>
                <a:sym typeface="Century Gothic"/>
              </a:rPr>
              <a:t>購物年金可以減省</a:t>
            </a:r>
            <a:r>
              <a:rPr lang="en-US" altLang="zh-TW" sz="2400" dirty="0">
                <a:solidFill>
                  <a:prstClr val="white"/>
                </a:solidFill>
                <a:ea typeface="儷黑 Pro"/>
                <a:cs typeface="儷黑 Pro"/>
                <a:sym typeface="Century Gothic"/>
              </a:rPr>
              <a:t>75%</a:t>
            </a:r>
            <a:r>
              <a:rPr lang="zh-TW" altLang="en-US" sz="2400" dirty="0">
                <a:solidFill>
                  <a:prstClr val="white"/>
                </a:solidFill>
                <a:ea typeface="儷黑 Pro"/>
                <a:cs typeface="儷黑 Pro"/>
                <a:sym typeface="Century Gothic"/>
              </a:rPr>
              <a:t>人</a:t>
            </a:r>
            <a:r>
              <a:rPr lang="zh-TW" altLang="en-US" sz="2400" dirty="0" smtClean="0">
                <a:solidFill>
                  <a:prstClr val="white"/>
                </a:solidFill>
                <a:ea typeface="儷黑 Pro"/>
                <a:cs typeface="儷黑 Pro"/>
                <a:sym typeface="Century Gothic"/>
              </a:rPr>
              <a:t>力而又可賺取一樣的</a:t>
            </a:r>
            <a:r>
              <a:rPr lang="zh-TW" altLang="en-US" sz="2400" dirty="0">
                <a:solidFill>
                  <a:prstClr val="white"/>
                </a:solidFill>
                <a:ea typeface="儷黑 Pro"/>
                <a:cs typeface="儷黑 Pro"/>
                <a:sym typeface="Century Gothic"/>
              </a:rPr>
              <a:t>佣金</a:t>
            </a:r>
          </a:p>
          <a:p>
            <a:pPr algn="ctr" defTabSz="685783"/>
            <a:r>
              <a:rPr lang="en-US" sz="2400" dirty="0" smtClean="0">
                <a:solidFill>
                  <a:prstClr val="white"/>
                </a:solidFill>
                <a:ea typeface="儷黑 Pro"/>
                <a:cs typeface="儷黑 Pro"/>
                <a:sym typeface="Century Gothic"/>
              </a:rPr>
              <a:t>The </a:t>
            </a:r>
            <a:r>
              <a:rPr lang="en-US" sz="2400" dirty="0">
                <a:solidFill>
                  <a:prstClr val="white"/>
                </a:solidFill>
                <a:ea typeface="儷黑 Pro"/>
                <a:cs typeface="儷黑 Pro"/>
                <a:sym typeface="Century Gothic"/>
              </a:rPr>
              <a:t>Shopping </a:t>
            </a:r>
            <a:r>
              <a:rPr lang="en-US" sz="2400" dirty="0" smtClean="0">
                <a:solidFill>
                  <a:prstClr val="white"/>
                </a:solidFill>
                <a:ea typeface="儷黑 Pro"/>
                <a:cs typeface="儷黑 Pro"/>
                <a:sym typeface="Century Gothic"/>
              </a:rPr>
              <a:t>Annuity</a:t>
            </a:r>
            <a:r>
              <a:rPr lang="en-US" sz="2400" b="1" cap="all" baseline="30000" dirty="0">
                <a:solidFill>
                  <a:prstClr val="white"/>
                </a:solidFill>
                <a:ea typeface="儷黑 Pro"/>
                <a:cs typeface="儷黑 Pro"/>
              </a:rPr>
              <a:t>®</a:t>
            </a:r>
            <a:r>
              <a:rPr lang="en-US" sz="2400" dirty="0" smtClean="0">
                <a:solidFill>
                  <a:prstClr val="white"/>
                </a:solidFill>
                <a:ea typeface="儷黑 Pro"/>
                <a:cs typeface="儷黑 Pro"/>
                <a:sym typeface="Century Gothic"/>
              </a:rPr>
              <a:t> </a:t>
            </a:r>
            <a:r>
              <a:rPr lang="en-US" sz="2400" dirty="0">
                <a:solidFill>
                  <a:prstClr val="white"/>
                </a:solidFill>
                <a:ea typeface="儷黑 Pro"/>
                <a:cs typeface="儷黑 Pro"/>
                <a:sym typeface="Century Gothic"/>
              </a:rPr>
              <a:t>takes 75% fewer people to earn the same amount </a:t>
            </a:r>
            <a:r>
              <a:rPr lang="en-US" sz="2400" dirty="0" smtClean="0">
                <a:solidFill>
                  <a:prstClr val="white"/>
                </a:solidFill>
                <a:ea typeface="儷黑 Pro"/>
                <a:cs typeface="儷黑 Pro"/>
                <a:sym typeface="Century Gothic"/>
              </a:rPr>
              <a:t>of commissions</a:t>
            </a:r>
            <a:r>
              <a:rPr lang="en-US" sz="2400" dirty="0">
                <a:solidFill>
                  <a:prstClr val="white"/>
                </a:solidFill>
                <a:ea typeface="儷黑 Pro"/>
                <a:cs typeface="儷黑 Pro"/>
                <a:sym typeface="Century Gothic"/>
              </a:rPr>
              <a:t>!</a:t>
            </a:r>
            <a:endParaRPr lang="en-US" sz="2400" dirty="0">
              <a:solidFill>
                <a:prstClr val="white"/>
              </a:solidFill>
              <a:ea typeface="儷黑 Pro"/>
              <a:cs typeface="儷黑 Pro"/>
            </a:endParaRPr>
          </a:p>
        </p:txBody>
      </p:sp>
    </p:spTree>
    <p:extLst>
      <p:ext uri="{BB962C8B-B14F-4D97-AF65-F5344CB8AC3E}">
        <p14:creationId xmlns:p14="http://schemas.microsoft.com/office/powerpoint/2010/main" val="183950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3163666" y="2605201"/>
            <a:ext cx="2825750" cy="123599"/>
          </a:xfrm>
          <a:prstGeom prst="rect">
            <a:avLst/>
          </a:prstGeom>
        </p:spPr>
      </p:pic>
      <p:sp>
        <p:nvSpPr>
          <p:cNvPr id="4" name="Title 1"/>
          <p:cNvSpPr txBox="1">
            <a:spLocks/>
          </p:cNvSpPr>
          <p:nvPr/>
        </p:nvSpPr>
        <p:spPr>
          <a:xfrm>
            <a:off x="1071473" y="73495"/>
            <a:ext cx="7041147" cy="1492194"/>
          </a:xfrm>
          <a:prstGeom prst="rect">
            <a:avLst/>
          </a:prstGeom>
        </p:spPr>
        <p:txBody>
          <a:bodyPr lIns="68579" tIns="34289" rIns="68579" bIns="34289">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dirty="0" smtClean="0">
                <a:ln w="3175">
                  <a:noFill/>
                </a:ln>
                <a:solidFill>
                  <a:srgbClr val="FFFFFF"/>
                </a:solidFill>
                <a:latin typeface="+mn-lt"/>
                <a:ea typeface="儷黑 Pro"/>
                <a:cs typeface="儷黑 Pro"/>
              </a:rPr>
              <a:t>這是你的</a:t>
            </a:r>
            <a:r>
              <a:rPr lang="zh-TW" altLang="en-US" sz="5400" dirty="0" smtClean="0">
                <a:ln w="3175">
                  <a:noFill/>
                </a:ln>
                <a:solidFill>
                  <a:srgbClr val="FFFFFF"/>
                </a:solidFill>
                <a:latin typeface="+mn-lt"/>
                <a:ea typeface="儷黑 Pro"/>
                <a:cs typeface="儷黑 Pro"/>
              </a:rPr>
              <a:t>選擇</a:t>
            </a:r>
            <a:endParaRPr lang="en-US" altLang="zh-TW" sz="5400" dirty="0">
              <a:ln w="3175">
                <a:noFill/>
              </a:ln>
              <a:solidFill>
                <a:srgbClr val="FFFFFF"/>
              </a:solidFill>
              <a:latin typeface="+mn-lt"/>
              <a:ea typeface="儷黑 Pro"/>
              <a:cs typeface="儷黑 Pro"/>
            </a:endParaRPr>
          </a:p>
          <a:p>
            <a:pPr algn="ctr"/>
            <a:r>
              <a:rPr lang="en-US" dirty="0" smtClean="0">
                <a:ln w="3175">
                  <a:noFill/>
                </a:ln>
                <a:solidFill>
                  <a:srgbClr val="FFFFFF"/>
                </a:solidFill>
                <a:latin typeface="+mn-lt"/>
                <a:ea typeface="儷黑 Pro"/>
                <a:cs typeface="儷黑 Pro"/>
              </a:rPr>
              <a:t>It’s Your </a:t>
            </a:r>
            <a:r>
              <a:rPr lang="en-US" sz="5400" dirty="0" smtClean="0">
                <a:ln w="3175">
                  <a:noFill/>
                </a:ln>
                <a:solidFill>
                  <a:srgbClr val="FFFFFF"/>
                </a:solidFill>
                <a:latin typeface="+mn-lt"/>
                <a:ea typeface="儷黑 Pro"/>
                <a:cs typeface="儷黑 Pro"/>
              </a:rPr>
              <a:t>Choice </a:t>
            </a:r>
            <a:endParaRPr lang="en-US" sz="5400" dirty="0">
              <a:ln w="3175">
                <a:noFill/>
              </a:ln>
              <a:solidFill>
                <a:srgbClr val="FFFFFF"/>
              </a:solidFill>
              <a:latin typeface="+mn-lt"/>
              <a:ea typeface="儷黑 Pro"/>
              <a:cs typeface="儷黑 Pro"/>
            </a:endParaRPr>
          </a:p>
        </p:txBody>
      </p:sp>
      <p:sp>
        <p:nvSpPr>
          <p:cNvPr id="6" name="Rectangle 5"/>
          <p:cNvSpPr/>
          <p:nvPr/>
        </p:nvSpPr>
        <p:spPr>
          <a:xfrm>
            <a:off x="680483" y="1704272"/>
            <a:ext cx="3447017" cy="2285239"/>
          </a:xfrm>
          <a:prstGeom prst="rect">
            <a:avLst/>
          </a:prstGeom>
        </p:spPr>
        <p:txBody>
          <a:bodyPr wrap="square" lIns="68579" tIns="34289" rIns="68579" bIns="34289">
            <a:spAutoFit/>
          </a:bodyPr>
          <a:lstStyle/>
          <a:p>
            <a:pPr algn="ctr" defTabSz="685783"/>
            <a:r>
              <a:rPr lang="zh-TW" altLang="en-US" sz="2400" b="1" dirty="0" smtClean="0">
                <a:solidFill>
                  <a:srgbClr val="00B0F0"/>
                </a:solidFill>
                <a:ea typeface="儷黑 Pro"/>
                <a:cs typeface="儷黑 Pro"/>
              </a:rPr>
              <a:t>你不斷消費使其他人和公司賺錢</a:t>
            </a:r>
            <a:endParaRPr lang="en-US" altLang="zh-TW" sz="2400" b="1" dirty="0">
              <a:solidFill>
                <a:srgbClr val="00B0F0"/>
              </a:solidFill>
              <a:ea typeface="儷黑 Pro"/>
              <a:cs typeface="儷黑 Pro"/>
            </a:endParaRPr>
          </a:p>
          <a:p>
            <a:pPr algn="ctr" defTabSz="685783"/>
            <a:r>
              <a:rPr lang="en-US" sz="2400" b="1" dirty="0" smtClean="0">
                <a:solidFill>
                  <a:srgbClr val="00B0F0"/>
                </a:solidFill>
                <a:ea typeface="儷黑 Pro"/>
                <a:cs typeface="儷黑 Pro"/>
              </a:rPr>
              <a:t>You </a:t>
            </a:r>
            <a:r>
              <a:rPr lang="en-US" sz="2400" b="1" dirty="0">
                <a:solidFill>
                  <a:srgbClr val="00B0F0"/>
                </a:solidFill>
                <a:ea typeface="儷黑 Pro"/>
                <a:cs typeface="儷黑 Pro"/>
              </a:rPr>
              <a:t>can continue to spend money and make other companies and people money</a:t>
            </a:r>
          </a:p>
        </p:txBody>
      </p:sp>
      <p:sp>
        <p:nvSpPr>
          <p:cNvPr id="7" name="Rectangle 6"/>
          <p:cNvSpPr/>
          <p:nvPr/>
        </p:nvSpPr>
        <p:spPr>
          <a:xfrm>
            <a:off x="4976966" y="1711627"/>
            <a:ext cx="3881286" cy="2285239"/>
          </a:xfrm>
          <a:prstGeom prst="rect">
            <a:avLst/>
          </a:prstGeom>
        </p:spPr>
        <p:txBody>
          <a:bodyPr wrap="square" lIns="68579" tIns="34289" rIns="68579" bIns="34289">
            <a:spAutoFit/>
          </a:bodyPr>
          <a:lstStyle/>
          <a:p>
            <a:pPr algn="ctr" defTabSz="685783"/>
            <a:r>
              <a:rPr lang="zh-TW" altLang="en-US" sz="2400" b="1" dirty="0" smtClean="0">
                <a:solidFill>
                  <a:srgbClr val="89C53F"/>
                </a:solidFill>
                <a:ea typeface="儷黑 Pro"/>
                <a:cs typeface="儷黑 Pro"/>
              </a:rPr>
              <a:t>利用購物年金轉消費為收入及幫自己賺錢</a:t>
            </a:r>
            <a:r>
              <a:rPr lang="en-US" sz="2400" b="1" dirty="0" smtClean="0">
                <a:solidFill>
                  <a:srgbClr val="89C53F"/>
                </a:solidFill>
                <a:ea typeface="儷黑 Pro"/>
                <a:cs typeface="儷黑 Pro"/>
              </a:rPr>
              <a:t>You </a:t>
            </a:r>
            <a:r>
              <a:rPr lang="en-US" sz="2400" b="1" dirty="0">
                <a:solidFill>
                  <a:srgbClr val="89C53F"/>
                </a:solidFill>
                <a:ea typeface="儷黑 Pro"/>
                <a:cs typeface="儷黑 Pro"/>
              </a:rPr>
              <a:t>can Convert Your Spending into Earning with the Shopping </a:t>
            </a:r>
            <a:r>
              <a:rPr lang="en-US" sz="2400" b="1" dirty="0" smtClean="0">
                <a:solidFill>
                  <a:srgbClr val="89C53F"/>
                </a:solidFill>
                <a:ea typeface="儷黑 Pro"/>
                <a:cs typeface="儷黑 Pro"/>
              </a:rPr>
              <a:t>Annuity® </a:t>
            </a:r>
            <a:r>
              <a:rPr lang="en-US" sz="2400" b="1" dirty="0">
                <a:solidFill>
                  <a:srgbClr val="89C53F"/>
                </a:solidFill>
                <a:ea typeface="儷黑 Pro"/>
                <a:cs typeface="儷黑 Pro"/>
              </a:rPr>
              <a:t>and help make yourself money?</a:t>
            </a:r>
          </a:p>
        </p:txBody>
      </p:sp>
      <p:sp>
        <p:nvSpPr>
          <p:cNvPr id="8" name="Oval 7"/>
          <p:cNvSpPr/>
          <p:nvPr/>
        </p:nvSpPr>
        <p:spPr>
          <a:xfrm>
            <a:off x="4110909" y="2320222"/>
            <a:ext cx="850900" cy="839514"/>
          </a:xfrm>
          <a:prstGeom prst="ellipse">
            <a:avLst/>
          </a:prstGeom>
          <a:solidFill>
            <a:srgbClr val="00B0F0"/>
          </a:solidFill>
          <a:ln>
            <a:no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zh-TW" altLang="en-US" sz="2100" dirty="0" smtClean="0">
                <a:solidFill>
                  <a:prstClr val="white"/>
                </a:solidFill>
                <a:ea typeface="儷黑 Pro"/>
                <a:cs typeface="儷黑 Pro"/>
              </a:rPr>
              <a:t>或</a:t>
            </a:r>
            <a:r>
              <a:rPr lang="en-US" sz="2100" dirty="0" smtClean="0">
                <a:solidFill>
                  <a:prstClr val="white"/>
                </a:solidFill>
                <a:ea typeface="儷黑 Pro"/>
                <a:cs typeface="儷黑 Pro"/>
              </a:rPr>
              <a:t>OR</a:t>
            </a:r>
            <a:endParaRPr lang="en-US" sz="2100" dirty="0">
              <a:solidFill>
                <a:prstClr val="white"/>
              </a:solidFill>
              <a:ea typeface="儷黑 Pro"/>
              <a:cs typeface="儷黑 Pro"/>
            </a:endParaRPr>
          </a:p>
        </p:txBody>
      </p:sp>
      <p:sp>
        <p:nvSpPr>
          <p:cNvPr id="9" name="Rectangle 8"/>
          <p:cNvSpPr/>
          <p:nvPr/>
        </p:nvSpPr>
        <p:spPr>
          <a:xfrm>
            <a:off x="580019" y="4424508"/>
            <a:ext cx="7184297" cy="561690"/>
          </a:xfrm>
          <a:prstGeom prst="rect">
            <a:avLst/>
          </a:prstGeom>
        </p:spPr>
        <p:txBody>
          <a:bodyPr wrap="none" lIns="68579" tIns="34289" rIns="68579" bIns="34289">
            <a:spAutoFit/>
          </a:bodyPr>
          <a:lstStyle/>
          <a:p>
            <a:pPr defTabSz="685783"/>
            <a:r>
              <a:rPr lang="zh-TW" altLang="en-US" sz="3200" cap="all" dirty="0" smtClean="0">
                <a:solidFill>
                  <a:prstClr val="white"/>
                </a:solidFill>
                <a:ea typeface="儷黑 Pro"/>
                <a:cs typeface="儷黑 Pro"/>
              </a:rPr>
              <a:t>你想要哪一種</a:t>
            </a:r>
            <a:r>
              <a:rPr lang="en-US" altLang="zh-TW" sz="3200" cap="all" dirty="0" smtClean="0">
                <a:solidFill>
                  <a:prstClr val="white"/>
                </a:solidFill>
                <a:ea typeface="儷黑 Pro"/>
                <a:cs typeface="儷黑 Pro"/>
              </a:rPr>
              <a:t>﹖</a:t>
            </a:r>
            <a:r>
              <a:rPr lang="en-US" sz="3200" cap="all" dirty="0" smtClean="0">
                <a:solidFill>
                  <a:prstClr val="white"/>
                </a:solidFill>
                <a:ea typeface="儷黑 Pro"/>
                <a:cs typeface="儷黑 Pro"/>
              </a:rPr>
              <a:t>Which </a:t>
            </a:r>
            <a:r>
              <a:rPr lang="en-US" sz="3200" cap="all" dirty="0">
                <a:solidFill>
                  <a:prstClr val="white"/>
                </a:solidFill>
                <a:ea typeface="儷黑 Pro"/>
                <a:cs typeface="儷黑 Pro"/>
              </a:rPr>
              <a:t>do you Prefer?</a:t>
            </a:r>
          </a:p>
        </p:txBody>
      </p:sp>
    </p:spTree>
    <p:extLst>
      <p:ext uri="{BB962C8B-B14F-4D97-AF65-F5344CB8AC3E}">
        <p14:creationId xmlns:p14="http://schemas.microsoft.com/office/powerpoint/2010/main" val="525272633"/>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164" y="718459"/>
            <a:ext cx="9152165" cy="4425043"/>
          </a:xfrm>
          <a:prstGeom prst="rect">
            <a:avLst/>
          </a:prstGeom>
          <a:gradFill>
            <a:gsLst>
              <a:gs pos="0">
                <a:schemeClr val="tx1">
                  <a:alpha val="0"/>
                </a:schemeClr>
              </a:gs>
              <a:gs pos="48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dirty="0">
              <a:solidFill>
                <a:prstClr val="white"/>
              </a:solidFill>
              <a:ea typeface="儷黑 Pro"/>
              <a:cs typeface="儷黑 Pro"/>
            </a:endParaRPr>
          </a:p>
        </p:txBody>
      </p:sp>
      <p:sp>
        <p:nvSpPr>
          <p:cNvPr id="4" name="Rectangle 3"/>
          <p:cNvSpPr/>
          <p:nvPr/>
        </p:nvSpPr>
        <p:spPr>
          <a:xfrm>
            <a:off x="1083598" y="3635830"/>
            <a:ext cx="6968640" cy="1130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zh-TW" altLang="en-US" sz="3300" dirty="0" smtClean="0">
                <a:solidFill>
                  <a:prstClr val="white"/>
                </a:solidFill>
                <a:ea typeface="儷黑 Pro"/>
                <a:cs typeface="儷黑 Pro"/>
              </a:rPr>
              <a:t>購物年金</a:t>
            </a:r>
            <a:r>
              <a:rPr lang="en-US" sz="3300" dirty="0" smtClean="0">
                <a:solidFill>
                  <a:prstClr val="white"/>
                </a:solidFill>
                <a:ea typeface="儷黑 Pro"/>
                <a:cs typeface="儷黑 Pro"/>
              </a:rPr>
              <a:t>THE SHOPPING ANNUITY</a:t>
            </a:r>
            <a:r>
              <a:rPr lang="en-US" sz="3600" b="1" cap="all" baseline="30000" dirty="0" smtClean="0">
                <a:solidFill>
                  <a:prstClr val="white"/>
                </a:solidFill>
                <a:ea typeface="儷黑 Pro"/>
                <a:cs typeface="儷黑 Pro"/>
              </a:rPr>
              <a:t>®</a:t>
            </a:r>
            <a:br>
              <a:rPr lang="en-US" sz="3600" b="1" cap="all" baseline="30000" dirty="0" smtClean="0">
                <a:solidFill>
                  <a:prstClr val="white"/>
                </a:solidFill>
                <a:ea typeface="儷黑 Pro"/>
                <a:cs typeface="儷黑 Pro"/>
              </a:rPr>
            </a:br>
            <a:r>
              <a:rPr lang="zh-TW" altLang="en-US" sz="5000" b="1" cap="all" baseline="30000" dirty="0" smtClean="0">
                <a:solidFill>
                  <a:prstClr val="white"/>
                </a:solidFill>
                <a:ea typeface="儷黑 Pro"/>
                <a:cs typeface="儷黑 Pro"/>
              </a:rPr>
              <a:t>注資計劃</a:t>
            </a:r>
            <a:r>
              <a:rPr lang="en-US" sz="5000" dirty="0" smtClean="0">
                <a:solidFill>
                  <a:prstClr val="white"/>
                </a:solidFill>
                <a:ea typeface="儷黑 Pro"/>
                <a:cs typeface="儷黑 Pro"/>
              </a:rPr>
              <a:t>FUNDING </a:t>
            </a:r>
            <a:r>
              <a:rPr lang="en-US" sz="5000" dirty="0">
                <a:solidFill>
                  <a:prstClr val="white"/>
                </a:solidFill>
                <a:ea typeface="儷黑 Pro"/>
                <a:cs typeface="儷黑 Pro"/>
              </a:rPr>
              <a:t>PLAN</a:t>
            </a:r>
          </a:p>
        </p:txBody>
      </p:sp>
    </p:spTree>
    <p:extLst>
      <p:ext uri="{BB962C8B-B14F-4D97-AF65-F5344CB8AC3E}">
        <p14:creationId xmlns:p14="http://schemas.microsoft.com/office/powerpoint/2010/main" val="428659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1506082" y="2369420"/>
            <a:ext cx="5145027" cy="225045"/>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63" y="-8263"/>
            <a:ext cx="3974335" cy="5151763"/>
          </a:xfrm>
          <a:prstGeom prst="rect">
            <a:avLst/>
          </a:prstGeom>
        </p:spPr>
      </p:pic>
      <p:sp>
        <p:nvSpPr>
          <p:cNvPr id="3" name="Rectangle 2"/>
          <p:cNvSpPr/>
          <p:nvPr/>
        </p:nvSpPr>
        <p:spPr>
          <a:xfrm>
            <a:off x="-8164" y="718459"/>
            <a:ext cx="3974237" cy="4425043"/>
          </a:xfrm>
          <a:prstGeom prst="rect">
            <a:avLst/>
          </a:prstGeom>
          <a:gradFill>
            <a:gsLst>
              <a:gs pos="0">
                <a:schemeClr val="tx1">
                  <a:alpha val="0"/>
                </a:schemeClr>
              </a:gs>
              <a:gs pos="7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dirty="0">
              <a:solidFill>
                <a:prstClr val="white"/>
              </a:solidFill>
              <a:ea typeface="Heiti TC Light"/>
              <a:cs typeface="Heiti TC Light"/>
            </a:endParaRPr>
          </a:p>
        </p:txBody>
      </p:sp>
      <p:grpSp>
        <p:nvGrpSpPr>
          <p:cNvPr id="9" name="Group 8"/>
          <p:cNvGrpSpPr/>
          <p:nvPr/>
        </p:nvGrpSpPr>
        <p:grpSpPr>
          <a:xfrm>
            <a:off x="-23946" y="2424792"/>
            <a:ext cx="3675136" cy="2385268"/>
            <a:chOff x="196666" y="3276600"/>
            <a:chExt cx="4900183" cy="3180357"/>
          </a:xfrm>
        </p:grpSpPr>
        <p:sp>
          <p:nvSpPr>
            <p:cNvPr id="5" name="Rectangle 4"/>
            <p:cNvSpPr/>
            <p:nvPr/>
          </p:nvSpPr>
          <p:spPr>
            <a:xfrm>
              <a:off x="1800204" y="5117620"/>
              <a:ext cx="3296645" cy="984885"/>
            </a:xfrm>
            <a:prstGeom prst="rect">
              <a:avLst/>
            </a:prstGeom>
          </p:spPr>
          <p:txBody>
            <a:bodyPr wrap="none">
              <a:spAutoFit/>
            </a:bodyPr>
            <a:lstStyle/>
            <a:p>
              <a:pPr defTabSz="685783"/>
              <a:r>
                <a:rPr lang="zh-TW" altLang="en-US" sz="2100" cap="all" dirty="0" smtClean="0">
                  <a:solidFill>
                    <a:prstClr val="white"/>
                  </a:solidFill>
                  <a:ea typeface="Heiti TC Light"/>
                  <a:cs typeface="Heiti TC Light"/>
                </a:rPr>
                <a:t>購物年金</a:t>
              </a:r>
              <a:endParaRPr lang="en-US" sz="2100" cap="all" dirty="0" smtClean="0">
                <a:solidFill>
                  <a:prstClr val="white"/>
                </a:solidFill>
                <a:ea typeface="Heiti TC Light"/>
                <a:cs typeface="Heiti TC Light"/>
              </a:endParaRPr>
            </a:p>
            <a:p>
              <a:pPr defTabSz="685783"/>
              <a:r>
                <a:rPr lang="en-US" sz="2100" cap="all" dirty="0" smtClean="0">
                  <a:solidFill>
                    <a:prstClr val="white"/>
                  </a:solidFill>
                  <a:ea typeface="Heiti TC Light"/>
                  <a:cs typeface="Heiti TC Light"/>
                </a:rPr>
                <a:t>SHOPPING ANNUITY</a:t>
              </a:r>
              <a:r>
                <a:rPr lang="en-US" sz="1400" cap="all" baseline="30000" dirty="0">
                  <a:solidFill>
                    <a:prstClr val="white"/>
                  </a:solidFill>
                  <a:ea typeface="Heiti TC Light"/>
                  <a:cs typeface="Heiti TC Light"/>
                </a:rPr>
                <a:t>®</a:t>
              </a:r>
            </a:p>
          </p:txBody>
        </p:sp>
        <p:sp>
          <p:nvSpPr>
            <p:cNvPr id="6" name="Rectangle 5"/>
            <p:cNvSpPr/>
            <p:nvPr/>
          </p:nvSpPr>
          <p:spPr>
            <a:xfrm>
              <a:off x="196666" y="3276600"/>
              <a:ext cx="1537491" cy="3180357"/>
            </a:xfrm>
            <a:prstGeom prst="rect">
              <a:avLst/>
            </a:prstGeom>
          </p:spPr>
          <p:txBody>
            <a:bodyPr wrap="none">
              <a:spAutoFit/>
            </a:bodyPr>
            <a:lstStyle/>
            <a:p>
              <a:pPr defTabSz="685783"/>
              <a:r>
                <a:rPr lang="en-US" sz="14900" dirty="0">
                  <a:solidFill>
                    <a:prstClr val="white"/>
                  </a:solidFill>
                  <a:ea typeface="Heiti TC Light"/>
                  <a:cs typeface="Heiti TC Light"/>
                </a:rPr>
                <a:t>4</a:t>
              </a:r>
            </a:p>
          </p:txBody>
        </p:sp>
        <p:sp>
          <p:nvSpPr>
            <p:cNvPr id="7" name="Rectangle 6"/>
            <p:cNvSpPr/>
            <p:nvPr/>
          </p:nvSpPr>
          <p:spPr>
            <a:xfrm>
              <a:off x="1802403" y="4283476"/>
              <a:ext cx="2864052" cy="984885"/>
            </a:xfrm>
            <a:prstGeom prst="rect">
              <a:avLst/>
            </a:prstGeom>
          </p:spPr>
          <p:txBody>
            <a:bodyPr wrap="none">
              <a:spAutoFit/>
            </a:bodyPr>
            <a:lstStyle/>
            <a:p>
              <a:pPr defTabSz="685783"/>
              <a:r>
                <a:rPr lang="zh-TW" altLang="en-US" sz="2100" cap="all" dirty="0" smtClean="0">
                  <a:solidFill>
                    <a:prstClr val="white"/>
                  </a:solidFill>
                  <a:ea typeface="Heiti TC Light"/>
                  <a:cs typeface="Heiti TC Light"/>
                </a:rPr>
                <a:t>個步驟建立</a:t>
              </a:r>
              <a:endParaRPr lang="en-US" sz="2100" cap="all" dirty="0" smtClean="0">
                <a:solidFill>
                  <a:prstClr val="white"/>
                </a:solidFill>
                <a:ea typeface="Heiti TC Light"/>
                <a:cs typeface="Heiti TC Light"/>
              </a:endParaRPr>
            </a:p>
            <a:p>
              <a:pPr defTabSz="685783"/>
              <a:r>
                <a:rPr lang="en-US" sz="2100" cap="all" dirty="0" smtClean="0">
                  <a:solidFill>
                    <a:prstClr val="white"/>
                  </a:solidFill>
                  <a:ea typeface="Heiti TC Light"/>
                  <a:cs typeface="Heiti TC Light"/>
                </a:rPr>
                <a:t>STEPS </a:t>
              </a:r>
              <a:r>
                <a:rPr lang="en-US" sz="2100" cap="all" dirty="0">
                  <a:solidFill>
                    <a:prstClr val="white"/>
                  </a:solidFill>
                  <a:ea typeface="Heiti TC Light"/>
                  <a:cs typeface="Heiti TC Light"/>
                </a:rPr>
                <a:t>To </a:t>
              </a:r>
              <a:r>
                <a:rPr lang="en-US" sz="2100" cap="all" dirty="0" smtClean="0">
                  <a:solidFill>
                    <a:prstClr val="white"/>
                  </a:solidFill>
                  <a:ea typeface="Heiti TC Light"/>
                  <a:cs typeface="Heiti TC Light"/>
                </a:rPr>
                <a:t>BUILD A</a:t>
              </a:r>
              <a:endParaRPr lang="en-US" sz="2100" cap="all" dirty="0">
                <a:solidFill>
                  <a:prstClr val="white"/>
                </a:solidFill>
                <a:ea typeface="Heiti TC Light"/>
                <a:cs typeface="Heiti TC Light"/>
              </a:endParaRPr>
            </a:p>
          </p:txBody>
        </p:sp>
      </p:grpSp>
      <p:sp>
        <p:nvSpPr>
          <p:cNvPr id="12" name="Rectangle 11"/>
          <p:cNvSpPr/>
          <p:nvPr/>
        </p:nvSpPr>
        <p:spPr>
          <a:xfrm>
            <a:off x="4287476" y="70993"/>
            <a:ext cx="4713902" cy="1361909"/>
          </a:xfrm>
          <a:prstGeom prst="rect">
            <a:avLst/>
          </a:prstGeom>
        </p:spPr>
        <p:txBody>
          <a:bodyPr wrap="square" lIns="68579" tIns="34289" rIns="68579" bIns="34289">
            <a:spAutoFit/>
          </a:bodyPr>
          <a:lstStyle/>
          <a:p>
            <a:pPr algn="r" defTabSz="685783"/>
            <a:r>
              <a:rPr lang="zh-TW" altLang="en-US" sz="2400" cap="all" dirty="0" smtClean="0">
                <a:solidFill>
                  <a:srgbClr val="0070C0"/>
                </a:solidFill>
                <a:ea typeface="Heiti TC Light"/>
                <a:cs typeface="Heiti TC Light"/>
              </a:rPr>
              <a:t>購物年金由超連鎖店主完成購物年金評量表開始</a:t>
            </a:r>
            <a:r>
              <a:rPr lang="en-US" cap="all" dirty="0" smtClean="0">
                <a:solidFill>
                  <a:srgbClr val="0070C0"/>
                </a:solidFill>
                <a:ea typeface="Heiti TC Light"/>
                <a:cs typeface="Heiti TC Light"/>
              </a:rPr>
              <a:t>THE SHOPPING ANNUITY BEGINS</a:t>
            </a:r>
            <a:r>
              <a:rPr lang="zh-TW" altLang="en-US" cap="all" dirty="0" smtClean="0">
                <a:solidFill>
                  <a:srgbClr val="0070C0"/>
                </a:solidFill>
                <a:ea typeface="Heiti TC Light"/>
                <a:cs typeface="Heiti TC Light"/>
              </a:rPr>
              <a:t> </a:t>
            </a:r>
            <a:r>
              <a:rPr lang="en-US" cap="all" dirty="0" smtClean="0">
                <a:solidFill>
                  <a:srgbClr val="0070C0"/>
                </a:solidFill>
                <a:ea typeface="Heiti TC Light"/>
                <a:cs typeface="Heiti TC Light"/>
              </a:rPr>
              <a:t>WITH EACH UFO COMPLETING THE</a:t>
            </a:r>
          </a:p>
          <a:p>
            <a:pPr algn="r" defTabSz="685783"/>
            <a:r>
              <a:rPr lang="en-US" cap="all" dirty="0" smtClean="0">
                <a:solidFill>
                  <a:srgbClr val="0070C0"/>
                </a:solidFill>
                <a:ea typeface="Heiti TC Light"/>
                <a:cs typeface="Heiti TC Light"/>
              </a:rPr>
              <a:t>SHOPPING ANNUITY ASSESSMENT </a:t>
            </a:r>
            <a:endParaRPr lang="en-US" cap="all" dirty="0">
              <a:solidFill>
                <a:srgbClr val="0070C0"/>
              </a:solidFill>
              <a:ea typeface="Heiti TC Light"/>
              <a:cs typeface="Heiti TC Light"/>
            </a:endParaRPr>
          </a:p>
        </p:txBody>
      </p:sp>
      <p:grpSp>
        <p:nvGrpSpPr>
          <p:cNvPr id="54" name="Group 53"/>
          <p:cNvGrpSpPr/>
          <p:nvPr/>
        </p:nvGrpSpPr>
        <p:grpSpPr>
          <a:xfrm>
            <a:off x="4302230" y="3917311"/>
            <a:ext cx="4841771" cy="824528"/>
            <a:chOff x="5736305" y="5223081"/>
            <a:chExt cx="6455695" cy="1099370"/>
          </a:xfrm>
        </p:grpSpPr>
        <p:sp>
          <p:nvSpPr>
            <p:cNvPr id="33" name="Rectangle 32"/>
            <p:cNvSpPr/>
            <p:nvPr/>
          </p:nvSpPr>
          <p:spPr>
            <a:xfrm>
              <a:off x="5929264" y="5223081"/>
              <a:ext cx="6262736" cy="2321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24" name="Round Single Corner Rectangle 23"/>
            <p:cNvSpPr/>
            <p:nvPr/>
          </p:nvSpPr>
          <p:spPr>
            <a:xfrm flipH="1" flipV="1">
              <a:off x="5736306" y="5438402"/>
              <a:ext cx="6455694" cy="884049"/>
            </a:xfrm>
            <a:prstGeom prst="round1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34" name="Right Triangle 33"/>
            <p:cNvSpPr/>
            <p:nvPr/>
          </p:nvSpPr>
          <p:spPr>
            <a:xfrm flipH="1">
              <a:off x="5736305" y="5227519"/>
              <a:ext cx="192959" cy="21532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44" name="Rounded Rectangle 43"/>
            <p:cNvSpPr/>
            <p:nvPr/>
          </p:nvSpPr>
          <p:spPr>
            <a:xfrm>
              <a:off x="5872590" y="5525078"/>
              <a:ext cx="709877" cy="71548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2000" dirty="0">
                  <a:solidFill>
                    <a:prstClr val="white"/>
                  </a:solidFill>
                  <a:ea typeface="Heiti TC Light"/>
                  <a:cs typeface="Heiti TC Light"/>
                </a:rPr>
                <a:t>4</a:t>
              </a:r>
            </a:p>
          </p:txBody>
        </p:sp>
        <p:sp>
          <p:nvSpPr>
            <p:cNvPr id="50" name="Rectangle 49"/>
            <p:cNvSpPr/>
            <p:nvPr/>
          </p:nvSpPr>
          <p:spPr>
            <a:xfrm>
              <a:off x="6764998" y="5545677"/>
              <a:ext cx="3170099" cy="656590"/>
            </a:xfrm>
            <a:prstGeom prst="rect">
              <a:avLst/>
            </a:prstGeom>
          </p:spPr>
          <p:txBody>
            <a:bodyPr wrap="none">
              <a:spAutoFit/>
            </a:bodyPr>
            <a:lstStyle/>
            <a:p>
              <a:pPr marL="0" lvl="1" defTabSz="685783"/>
              <a:r>
                <a:rPr lang="zh-TW" altLang="en-US" sz="1300" dirty="0" smtClean="0">
                  <a:ln w="3175">
                    <a:solidFill>
                      <a:prstClr val="white"/>
                    </a:solidFill>
                  </a:ln>
                  <a:solidFill>
                    <a:prstClr val="white"/>
                  </a:solidFill>
                  <a:ea typeface="Heiti TC Light"/>
                  <a:cs typeface="Heiti TC Light"/>
                </a:rPr>
                <a:t>借助顧客</a:t>
              </a:r>
              <a:r>
                <a:rPr lang="zh-TW" altLang="en-US" sz="1300" dirty="0">
                  <a:ln w="3175">
                    <a:solidFill>
                      <a:prstClr val="white"/>
                    </a:solidFill>
                  </a:ln>
                  <a:solidFill>
                    <a:prstClr val="white"/>
                  </a:solidFill>
                  <a:ea typeface="Heiti TC Light"/>
                  <a:cs typeface="Heiti TC Light"/>
                </a:rPr>
                <a:t>創造</a:t>
              </a:r>
              <a:r>
                <a:rPr lang="en-US" altLang="zh-TW" sz="1300" dirty="0" smtClean="0">
                  <a:ln w="3175">
                    <a:solidFill>
                      <a:prstClr val="white"/>
                    </a:solidFill>
                  </a:ln>
                  <a:solidFill>
                    <a:prstClr val="white"/>
                  </a:solidFill>
                  <a:ea typeface="Heiti TC Light"/>
                  <a:cs typeface="Heiti TC Light"/>
                </a:rPr>
                <a:t>BV</a:t>
              </a:r>
              <a:r>
                <a:rPr lang="zh-TW" altLang="en-US" sz="1300" dirty="0" smtClean="0">
                  <a:ln w="3175">
                    <a:solidFill>
                      <a:prstClr val="white"/>
                    </a:solidFill>
                  </a:ln>
                  <a:solidFill>
                    <a:prstClr val="white"/>
                  </a:solidFill>
                  <a:ea typeface="Heiti TC Light"/>
                  <a:cs typeface="Heiti TC Light"/>
                </a:rPr>
                <a:t>和</a:t>
              </a:r>
              <a:r>
                <a:rPr lang="en-US" altLang="zh-TW" sz="1300" dirty="0" smtClean="0">
                  <a:ln w="3175">
                    <a:solidFill>
                      <a:prstClr val="white"/>
                    </a:solidFill>
                  </a:ln>
                  <a:solidFill>
                    <a:prstClr val="white"/>
                  </a:solidFill>
                  <a:ea typeface="Heiti TC Light"/>
                  <a:cs typeface="Heiti TC Light"/>
                </a:rPr>
                <a:t>IBV</a:t>
              </a:r>
            </a:p>
            <a:p>
              <a:pPr marL="0" lvl="1" defTabSz="685783"/>
              <a:r>
                <a:rPr lang="en-US" sz="1300" dirty="0" smtClean="0">
                  <a:ln w="3175">
                    <a:solidFill>
                      <a:prstClr val="white"/>
                    </a:solidFill>
                  </a:ln>
                  <a:solidFill>
                    <a:prstClr val="white"/>
                  </a:solidFill>
                  <a:ea typeface="Heiti TC Light"/>
                  <a:cs typeface="Heiti TC Light"/>
                </a:rPr>
                <a:t>Create </a:t>
              </a:r>
              <a:r>
                <a:rPr lang="en-US" sz="1300" dirty="0">
                  <a:ln w="3175">
                    <a:solidFill>
                      <a:prstClr val="white"/>
                    </a:solidFill>
                  </a:ln>
                  <a:solidFill>
                    <a:prstClr val="white"/>
                  </a:solidFill>
                  <a:ea typeface="Heiti TC Light"/>
                  <a:cs typeface="Heiti TC Light"/>
                </a:rPr>
                <a:t>BV </a:t>
              </a:r>
              <a:r>
                <a:rPr lang="en-US" sz="1300" dirty="0" smtClean="0">
                  <a:ln w="3175">
                    <a:solidFill>
                      <a:prstClr val="white"/>
                    </a:solidFill>
                  </a:ln>
                  <a:solidFill>
                    <a:prstClr val="white"/>
                  </a:solidFill>
                  <a:ea typeface="Heiti TC Light"/>
                  <a:cs typeface="Heiti TC Light"/>
                </a:rPr>
                <a:t>&amp; IBV with Customers</a:t>
              </a:r>
              <a:endParaRPr lang="en-US" sz="1300" dirty="0">
                <a:ln w="3175">
                  <a:solidFill>
                    <a:prstClr val="white"/>
                  </a:solidFill>
                </a:ln>
                <a:solidFill>
                  <a:prstClr val="white"/>
                </a:solidFill>
                <a:ea typeface="Heiti TC Light"/>
                <a:cs typeface="Heiti TC Light"/>
              </a:endParaRPr>
            </a:p>
          </p:txBody>
        </p:sp>
      </p:grpSp>
      <p:grpSp>
        <p:nvGrpSpPr>
          <p:cNvPr id="55" name="Group 54"/>
          <p:cNvGrpSpPr/>
          <p:nvPr/>
        </p:nvGrpSpPr>
        <p:grpSpPr>
          <a:xfrm>
            <a:off x="4639111" y="3092785"/>
            <a:ext cx="4504891" cy="824528"/>
            <a:chOff x="6185479" y="4123712"/>
            <a:chExt cx="6006521" cy="1099370"/>
          </a:xfrm>
        </p:grpSpPr>
        <p:sp>
          <p:nvSpPr>
            <p:cNvPr id="37" name="Rectangle 36"/>
            <p:cNvSpPr/>
            <p:nvPr/>
          </p:nvSpPr>
          <p:spPr>
            <a:xfrm>
              <a:off x="6378440" y="4123712"/>
              <a:ext cx="5813560" cy="234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36" name="Rectangle 35"/>
            <p:cNvSpPr/>
            <p:nvPr/>
          </p:nvSpPr>
          <p:spPr>
            <a:xfrm>
              <a:off x="6185480" y="4339033"/>
              <a:ext cx="6006520" cy="88404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35" name="Rounded Rectangle 34"/>
            <p:cNvSpPr/>
            <p:nvPr/>
          </p:nvSpPr>
          <p:spPr>
            <a:xfrm>
              <a:off x="6300504" y="4423316"/>
              <a:ext cx="709877" cy="71548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2000" dirty="0">
                  <a:solidFill>
                    <a:prstClr val="white"/>
                  </a:solidFill>
                  <a:ea typeface="Heiti TC Light"/>
                  <a:cs typeface="Heiti TC Light"/>
                </a:rPr>
                <a:t>3</a:t>
              </a:r>
            </a:p>
          </p:txBody>
        </p:sp>
        <p:sp>
          <p:nvSpPr>
            <p:cNvPr id="38" name="Right Triangle 37"/>
            <p:cNvSpPr/>
            <p:nvPr/>
          </p:nvSpPr>
          <p:spPr>
            <a:xfrm flipH="1">
              <a:off x="6185479" y="4126224"/>
              <a:ext cx="192959" cy="21280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51" name="Rectangle 50"/>
            <p:cNvSpPr/>
            <p:nvPr/>
          </p:nvSpPr>
          <p:spPr>
            <a:xfrm>
              <a:off x="7107350" y="4451982"/>
              <a:ext cx="1925283" cy="656590"/>
            </a:xfrm>
            <a:prstGeom prst="rect">
              <a:avLst/>
            </a:prstGeom>
          </p:spPr>
          <p:txBody>
            <a:bodyPr wrap="none">
              <a:spAutoFit/>
            </a:bodyPr>
            <a:lstStyle/>
            <a:p>
              <a:pPr marL="0" lvl="1" defTabSz="685783"/>
              <a:r>
                <a:rPr lang="zh-TW" altLang="en-US" sz="1300" dirty="0" smtClean="0">
                  <a:ln w="3175">
                    <a:solidFill>
                      <a:prstClr val="white"/>
                    </a:solidFill>
                  </a:ln>
                  <a:solidFill>
                    <a:prstClr val="white"/>
                  </a:solidFill>
                  <a:ea typeface="Heiti TC Light"/>
                  <a:cs typeface="Heiti TC Light"/>
                </a:rPr>
                <a:t>複製</a:t>
              </a:r>
              <a:endParaRPr lang="en-US" sz="1300" dirty="0" smtClean="0">
                <a:ln w="3175">
                  <a:solidFill>
                    <a:prstClr val="white"/>
                  </a:solidFill>
                </a:ln>
                <a:solidFill>
                  <a:prstClr val="white"/>
                </a:solidFill>
                <a:ea typeface="Heiti TC Light"/>
                <a:cs typeface="Heiti TC Light"/>
              </a:endParaRPr>
            </a:p>
            <a:p>
              <a:pPr marL="0" lvl="1" defTabSz="685783"/>
              <a:r>
                <a:rPr lang="en-US" sz="1300" dirty="0" smtClean="0">
                  <a:ln w="3175">
                    <a:solidFill>
                      <a:prstClr val="white"/>
                    </a:solidFill>
                  </a:ln>
                  <a:solidFill>
                    <a:prstClr val="white"/>
                  </a:solidFill>
                  <a:ea typeface="Heiti TC Light"/>
                  <a:cs typeface="Heiti TC Light"/>
                </a:rPr>
                <a:t>Create Duplication </a:t>
              </a:r>
              <a:endParaRPr lang="en-US" sz="1300" dirty="0">
                <a:ln w="3175">
                  <a:solidFill>
                    <a:prstClr val="white"/>
                  </a:solidFill>
                </a:ln>
                <a:solidFill>
                  <a:prstClr val="white"/>
                </a:solidFill>
                <a:ea typeface="Heiti TC Light"/>
                <a:cs typeface="Heiti TC Light"/>
              </a:endParaRPr>
            </a:p>
          </p:txBody>
        </p:sp>
      </p:grpSp>
      <p:grpSp>
        <p:nvGrpSpPr>
          <p:cNvPr id="56" name="Group 55"/>
          <p:cNvGrpSpPr/>
          <p:nvPr/>
        </p:nvGrpSpPr>
        <p:grpSpPr>
          <a:xfrm>
            <a:off x="4959718" y="2268256"/>
            <a:ext cx="4184282" cy="824527"/>
            <a:chOff x="6612958" y="3024344"/>
            <a:chExt cx="5579042" cy="1099369"/>
          </a:xfrm>
        </p:grpSpPr>
        <p:sp>
          <p:nvSpPr>
            <p:cNvPr id="40" name="Rectangle 39"/>
            <p:cNvSpPr/>
            <p:nvPr/>
          </p:nvSpPr>
          <p:spPr>
            <a:xfrm>
              <a:off x="6612958" y="3239664"/>
              <a:ext cx="5579042" cy="88404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41" name="Rectangle 40"/>
            <p:cNvSpPr/>
            <p:nvPr/>
          </p:nvSpPr>
          <p:spPr>
            <a:xfrm>
              <a:off x="6805918" y="3024344"/>
              <a:ext cx="5386082" cy="215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42" name="Right Triangle 41"/>
            <p:cNvSpPr/>
            <p:nvPr/>
          </p:nvSpPr>
          <p:spPr>
            <a:xfrm flipH="1">
              <a:off x="6612958" y="3026855"/>
              <a:ext cx="192959" cy="21532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43" name="Rounded Rectangle 42"/>
            <p:cNvSpPr/>
            <p:nvPr/>
          </p:nvSpPr>
          <p:spPr>
            <a:xfrm>
              <a:off x="6731209" y="3332322"/>
              <a:ext cx="709877" cy="71548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2000" dirty="0">
                  <a:solidFill>
                    <a:prstClr val="white"/>
                  </a:solidFill>
                  <a:ea typeface="Heiti TC Light"/>
                  <a:cs typeface="Heiti TC Light"/>
                </a:rPr>
                <a:t>2</a:t>
              </a:r>
            </a:p>
          </p:txBody>
        </p:sp>
        <p:sp>
          <p:nvSpPr>
            <p:cNvPr id="52" name="Rectangle 51"/>
            <p:cNvSpPr/>
            <p:nvPr/>
          </p:nvSpPr>
          <p:spPr>
            <a:xfrm>
              <a:off x="7561001" y="3268140"/>
              <a:ext cx="4587397" cy="656590"/>
            </a:xfrm>
            <a:prstGeom prst="rect">
              <a:avLst/>
            </a:prstGeom>
          </p:spPr>
          <p:txBody>
            <a:bodyPr wrap="square">
              <a:spAutoFit/>
            </a:bodyPr>
            <a:lstStyle/>
            <a:p>
              <a:pPr marL="0" lvl="1" defTabSz="685783"/>
              <a:r>
                <a:rPr lang="zh-TW" altLang="en-US" sz="1300" dirty="0" smtClean="0">
                  <a:ln w="3175">
                    <a:solidFill>
                      <a:prstClr val="white"/>
                    </a:solidFill>
                  </a:ln>
                  <a:solidFill>
                    <a:prstClr val="white"/>
                  </a:solidFill>
                  <a:ea typeface="Heiti TC Light"/>
                  <a:cs typeface="Heiti TC Light"/>
                </a:rPr>
                <a:t>透過</a:t>
              </a:r>
              <a:r>
                <a:rPr lang="en-US" altLang="zh-TW" sz="1300" dirty="0" smtClean="0">
                  <a:ln w="3175">
                    <a:solidFill>
                      <a:prstClr val="white"/>
                    </a:solidFill>
                  </a:ln>
                  <a:solidFill>
                    <a:prstClr val="white"/>
                  </a:solidFill>
                  <a:ea typeface="Heiti TC Light"/>
                  <a:cs typeface="Heiti TC Light"/>
                </a:rPr>
                <a:t>SHOP.COM</a:t>
              </a:r>
              <a:r>
                <a:rPr lang="zh-TW" altLang="en-US" sz="1300" dirty="0" smtClean="0">
                  <a:ln w="3175">
                    <a:solidFill>
                      <a:prstClr val="white"/>
                    </a:solidFill>
                  </a:ln>
                  <a:solidFill>
                    <a:prstClr val="white"/>
                  </a:solidFill>
                  <a:ea typeface="Heiti TC Light"/>
                  <a:cs typeface="Heiti TC Light"/>
                </a:rPr>
                <a:t>於夥伴商店購物創造</a:t>
              </a:r>
              <a:r>
                <a:rPr lang="en-US" altLang="zh-TW" sz="1300" dirty="0" smtClean="0">
                  <a:ln w="3175">
                    <a:solidFill>
                      <a:prstClr val="white"/>
                    </a:solidFill>
                  </a:ln>
                  <a:solidFill>
                    <a:prstClr val="white"/>
                  </a:solidFill>
                  <a:ea typeface="Heiti TC Light"/>
                  <a:cs typeface="Heiti TC Light"/>
                </a:rPr>
                <a:t>IBV</a:t>
              </a:r>
              <a:r>
                <a:rPr lang="zh-TW" altLang="en-US" sz="1300" dirty="0" smtClean="0">
                  <a:ln w="3175">
                    <a:solidFill>
                      <a:prstClr val="white"/>
                    </a:solidFill>
                  </a:ln>
                  <a:solidFill>
                    <a:prstClr val="white"/>
                  </a:solidFill>
                  <a:ea typeface="Heiti TC Light"/>
                  <a:cs typeface="Heiti TC Light"/>
                </a:rPr>
                <a:t>   </a:t>
              </a:r>
              <a:r>
                <a:rPr lang="en-US" sz="1300" dirty="0" smtClean="0">
                  <a:ln w="3175">
                    <a:solidFill>
                      <a:prstClr val="white"/>
                    </a:solidFill>
                  </a:ln>
                  <a:solidFill>
                    <a:prstClr val="white"/>
                  </a:solidFill>
                  <a:ea typeface="Heiti TC Light"/>
                  <a:cs typeface="Heiti TC Light"/>
                </a:rPr>
                <a:t>Create IBV with Partner stores on SHOP.COM</a:t>
              </a:r>
              <a:endParaRPr lang="en-US" sz="1300" dirty="0">
                <a:ln w="3175">
                  <a:solidFill>
                    <a:prstClr val="white"/>
                  </a:solidFill>
                </a:ln>
                <a:solidFill>
                  <a:prstClr val="white"/>
                </a:solidFill>
                <a:ea typeface="Heiti TC Light"/>
                <a:cs typeface="Heiti TC Light"/>
              </a:endParaRPr>
            </a:p>
          </p:txBody>
        </p:sp>
      </p:grpSp>
      <p:grpSp>
        <p:nvGrpSpPr>
          <p:cNvPr id="57" name="Group 56"/>
          <p:cNvGrpSpPr/>
          <p:nvPr/>
        </p:nvGrpSpPr>
        <p:grpSpPr>
          <a:xfrm>
            <a:off x="5257193" y="1443733"/>
            <a:ext cx="3886813" cy="824527"/>
            <a:chOff x="7009586" y="1924975"/>
            <a:chExt cx="5182414" cy="1099369"/>
          </a:xfrm>
        </p:grpSpPr>
        <p:sp>
          <p:nvSpPr>
            <p:cNvPr id="46" name="Rectangle 45"/>
            <p:cNvSpPr/>
            <p:nvPr/>
          </p:nvSpPr>
          <p:spPr>
            <a:xfrm>
              <a:off x="7202546" y="1924975"/>
              <a:ext cx="4989454" cy="2321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45" name="Rectangle 44"/>
            <p:cNvSpPr/>
            <p:nvPr/>
          </p:nvSpPr>
          <p:spPr>
            <a:xfrm>
              <a:off x="7009586" y="2140295"/>
              <a:ext cx="5182413" cy="88404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47" name="Right Triangle 46"/>
            <p:cNvSpPr/>
            <p:nvPr/>
          </p:nvSpPr>
          <p:spPr>
            <a:xfrm flipH="1">
              <a:off x="7009587" y="1927486"/>
              <a:ext cx="192959" cy="21532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48" name="Rounded Rectangle 47"/>
            <p:cNvSpPr/>
            <p:nvPr/>
          </p:nvSpPr>
          <p:spPr>
            <a:xfrm>
              <a:off x="7148118" y="2219698"/>
              <a:ext cx="709877" cy="71548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dirty="0">
                  <a:solidFill>
                    <a:prstClr val="white"/>
                  </a:solidFill>
                  <a:ea typeface="Heiti TC Light"/>
                  <a:cs typeface="Heiti TC Light"/>
                </a:rPr>
                <a:t>1</a:t>
              </a:r>
            </a:p>
          </p:txBody>
        </p:sp>
        <p:sp>
          <p:nvSpPr>
            <p:cNvPr id="53" name="Rectangle 52"/>
            <p:cNvSpPr/>
            <p:nvPr/>
          </p:nvSpPr>
          <p:spPr>
            <a:xfrm>
              <a:off x="7945544" y="2248882"/>
              <a:ext cx="3496240" cy="656590"/>
            </a:xfrm>
            <a:prstGeom prst="rect">
              <a:avLst/>
            </a:prstGeom>
          </p:spPr>
          <p:txBody>
            <a:bodyPr wrap="none">
              <a:spAutoFit/>
            </a:bodyPr>
            <a:lstStyle/>
            <a:p>
              <a:pPr marL="0" lvl="1" defTabSz="685783"/>
              <a:r>
                <a:rPr lang="zh-TW" altLang="en-US" sz="1300" dirty="0" smtClean="0">
                  <a:ln w="3175">
                    <a:solidFill>
                      <a:prstClr val="white"/>
                    </a:solidFill>
                  </a:ln>
                  <a:solidFill>
                    <a:prstClr val="white"/>
                  </a:solidFill>
                  <a:ea typeface="Heiti TC Light"/>
                  <a:cs typeface="Heiti TC Light"/>
                </a:rPr>
                <a:t>購買美安品牌產品創造</a:t>
              </a:r>
              <a:r>
                <a:rPr lang="en-US" altLang="zh-TW" sz="1300" dirty="0" smtClean="0">
                  <a:ln w="3175">
                    <a:solidFill>
                      <a:prstClr val="white"/>
                    </a:solidFill>
                  </a:ln>
                  <a:solidFill>
                    <a:prstClr val="white"/>
                  </a:solidFill>
                  <a:ea typeface="Heiti TC Light"/>
                  <a:cs typeface="Heiti TC Light"/>
                </a:rPr>
                <a:t>BV</a:t>
              </a:r>
            </a:p>
            <a:p>
              <a:pPr marL="0" lvl="1" defTabSz="685783"/>
              <a:r>
                <a:rPr lang="en-US" sz="1300" dirty="0" smtClean="0">
                  <a:ln w="3175">
                    <a:solidFill>
                      <a:prstClr val="white"/>
                    </a:solidFill>
                  </a:ln>
                  <a:solidFill>
                    <a:prstClr val="white"/>
                  </a:solidFill>
                  <a:ea typeface="Heiti TC Light"/>
                  <a:cs typeface="Heiti TC Light"/>
                </a:rPr>
                <a:t>Create </a:t>
              </a:r>
              <a:r>
                <a:rPr lang="en-US" sz="1300" dirty="0">
                  <a:ln w="3175">
                    <a:solidFill>
                      <a:prstClr val="white"/>
                    </a:solidFill>
                  </a:ln>
                  <a:solidFill>
                    <a:prstClr val="white"/>
                  </a:solidFill>
                  <a:ea typeface="Heiti TC Light"/>
                  <a:cs typeface="Heiti TC Light"/>
                </a:rPr>
                <a:t>BV </a:t>
              </a:r>
              <a:r>
                <a:rPr lang="en-US" sz="1300" dirty="0" smtClean="0">
                  <a:ln w="3175">
                    <a:solidFill>
                      <a:prstClr val="white"/>
                    </a:solidFill>
                  </a:ln>
                  <a:solidFill>
                    <a:prstClr val="white"/>
                  </a:solidFill>
                  <a:ea typeface="Heiti TC Light"/>
                  <a:cs typeface="Heiti TC Light"/>
                </a:rPr>
                <a:t>with our Exclusive Brands</a:t>
              </a:r>
              <a:endParaRPr lang="en-US" sz="1300" dirty="0">
                <a:ln w="3175">
                  <a:solidFill>
                    <a:prstClr val="white"/>
                  </a:solidFill>
                </a:ln>
                <a:solidFill>
                  <a:prstClr val="white"/>
                </a:solidFill>
                <a:ea typeface="Heiti TC Light"/>
                <a:cs typeface="Heiti TC Light"/>
              </a:endParaRPr>
            </a:p>
          </p:txBody>
        </p:sp>
      </p:grpSp>
    </p:spTree>
    <p:extLst>
      <p:ext uri="{BB962C8B-B14F-4D97-AF65-F5344CB8AC3E}">
        <p14:creationId xmlns:p14="http://schemas.microsoft.com/office/powerpoint/2010/main" val="1522727606"/>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6150"/>
                            </p:stCondLst>
                            <p:childTnLst>
                              <p:par>
                                <p:cTn id="15" presetID="22" presetClass="entr" presetSubtype="2" fill="hold"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right)">
                                      <p:cBhvr>
                                        <p:cTn id="17" dur="500"/>
                                        <p:tgtEl>
                                          <p:spTgt spid="57"/>
                                        </p:tgtEl>
                                      </p:cBhvr>
                                    </p:animEffect>
                                  </p:childTnLst>
                                </p:cTn>
                              </p:par>
                            </p:childTnLst>
                          </p:cTn>
                        </p:par>
                        <p:par>
                          <p:cTn id="18" fill="hold">
                            <p:stCondLst>
                              <p:cond delay="6650"/>
                            </p:stCondLst>
                            <p:childTnLst>
                              <p:par>
                                <p:cTn id="19" presetID="22" presetClass="entr" presetSubtype="2" fill="hold" nodeType="after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wipe(right)">
                                      <p:cBhvr>
                                        <p:cTn id="21" dur="500"/>
                                        <p:tgtEl>
                                          <p:spTgt spid="56"/>
                                        </p:tgtEl>
                                      </p:cBhvr>
                                    </p:animEffect>
                                  </p:childTnLst>
                                </p:cTn>
                              </p:par>
                            </p:childTnLst>
                          </p:cTn>
                        </p:par>
                        <p:par>
                          <p:cTn id="22" fill="hold">
                            <p:stCondLst>
                              <p:cond delay="7150"/>
                            </p:stCondLst>
                            <p:childTnLst>
                              <p:par>
                                <p:cTn id="23" presetID="22" presetClass="entr" presetSubtype="2" fill="hold" nodeType="after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right)">
                                      <p:cBhvr>
                                        <p:cTn id="25" dur="500"/>
                                        <p:tgtEl>
                                          <p:spTgt spid="55"/>
                                        </p:tgtEl>
                                      </p:cBhvr>
                                    </p:animEffect>
                                  </p:childTnLst>
                                </p:cTn>
                              </p:par>
                            </p:childTnLst>
                          </p:cTn>
                        </p:par>
                        <p:par>
                          <p:cTn id="26" fill="hold">
                            <p:stCondLst>
                              <p:cond delay="7650"/>
                            </p:stCondLst>
                            <p:childTnLst>
                              <p:par>
                                <p:cTn id="27" presetID="22" presetClass="entr" presetSubtype="2" fill="hold" nodeType="after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wipe(right)">
                                      <p:cBhvr>
                                        <p:cTn id="2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451231" y="0"/>
            <a:ext cx="2971800" cy="5143500"/>
          </a:xfrm>
          <a:prstGeom prst="rect">
            <a:avLst/>
          </a:prstGeom>
          <a:solidFill>
            <a:schemeClr val="tx2">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dirty="0">
              <a:solidFill>
                <a:srgbClr val="92D050"/>
              </a:solidFill>
              <a:latin typeface="+mj-lt"/>
              <a:ea typeface="Heiti TC Light"/>
              <a:cs typeface="Heiti TC Light"/>
            </a:endParaRPr>
          </a:p>
        </p:txBody>
      </p:sp>
      <p:sp>
        <p:nvSpPr>
          <p:cNvPr id="5" name="Rectangle 4"/>
          <p:cNvSpPr/>
          <p:nvPr/>
        </p:nvSpPr>
        <p:spPr>
          <a:xfrm>
            <a:off x="5650696" y="202125"/>
            <a:ext cx="2640452" cy="1084910"/>
          </a:xfrm>
          <a:prstGeom prst="rect">
            <a:avLst/>
          </a:prstGeom>
        </p:spPr>
        <p:txBody>
          <a:bodyPr wrap="square" lIns="68579" tIns="34289" rIns="68579" bIns="34289">
            <a:spAutoFit/>
          </a:bodyPr>
          <a:lstStyle/>
          <a:p>
            <a:pPr defTabSz="685783"/>
            <a:r>
              <a:rPr lang="zh-TW" altLang="en-US" sz="1500" dirty="0">
                <a:solidFill>
                  <a:prstClr val="white"/>
                </a:solidFill>
                <a:latin typeface="+mj-lt"/>
                <a:ea typeface="Heiti TC Light"/>
                <a:cs typeface="Heiti TC Light"/>
              </a:rPr>
              <a:t>美安香港最受歡迎的產品就是超連鎖事業發展系</a:t>
            </a:r>
            <a:r>
              <a:rPr lang="zh-TW" altLang="en-US" sz="1500" dirty="0" smtClean="0">
                <a:solidFill>
                  <a:prstClr val="white"/>
                </a:solidFill>
                <a:latin typeface="+mj-lt"/>
                <a:ea typeface="Heiti TC Light"/>
                <a:cs typeface="Heiti TC Light"/>
              </a:rPr>
              <a:t>統</a:t>
            </a:r>
            <a:endParaRPr lang="en-US" altLang="zh-TW" sz="1500" dirty="0" smtClean="0">
              <a:solidFill>
                <a:prstClr val="white"/>
              </a:solidFill>
              <a:latin typeface="+mj-lt"/>
              <a:ea typeface="Heiti TC Light"/>
              <a:cs typeface="Heiti TC Light"/>
            </a:endParaRPr>
          </a:p>
          <a:p>
            <a:pPr defTabSz="685783"/>
            <a:r>
              <a:rPr lang="en-US" sz="1200" dirty="0" smtClean="0">
                <a:solidFill>
                  <a:prstClr val="white"/>
                </a:solidFill>
                <a:latin typeface="+mj-lt"/>
                <a:ea typeface="Heiti TC Light"/>
                <a:cs typeface="Heiti TC Light"/>
              </a:rPr>
              <a:t>Market Hong Kong’s </a:t>
            </a:r>
            <a:r>
              <a:rPr lang="en-US" sz="1200" dirty="0">
                <a:solidFill>
                  <a:prstClr val="white"/>
                </a:solidFill>
                <a:latin typeface="+mj-lt"/>
                <a:ea typeface="Heiti TC Light"/>
                <a:cs typeface="Heiti TC Light"/>
              </a:rPr>
              <a:t>number one selling product is its UnFranchise Business System</a:t>
            </a:r>
          </a:p>
        </p:txBody>
      </p:sp>
      <p:sp>
        <p:nvSpPr>
          <p:cNvPr id="6" name="Rectangle 5"/>
          <p:cNvSpPr/>
          <p:nvPr/>
        </p:nvSpPr>
        <p:spPr>
          <a:xfrm>
            <a:off x="5685863" y="1297529"/>
            <a:ext cx="2640453" cy="1500409"/>
          </a:xfrm>
          <a:prstGeom prst="rect">
            <a:avLst/>
          </a:prstGeom>
        </p:spPr>
        <p:txBody>
          <a:bodyPr wrap="square" lIns="68579" tIns="34289" rIns="68579" bIns="34289">
            <a:spAutoFit/>
          </a:bodyPr>
          <a:lstStyle/>
          <a:p>
            <a:pPr marL="0" lvl="1" defTabSz="685783"/>
            <a:r>
              <a:rPr lang="zh-TW" altLang="en-US" sz="1500" dirty="0">
                <a:ln w="3175">
                  <a:solidFill>
                    <a:srgbClr val="92D050"/>
                  </a:solidFill>
                </a:ln>
                <a:solidFill>
                  <a:srgbClr val="92D050"/>
                </a:solidFill>
                <a:latin typeface="+mj-lt"/>
                <a:ea typeface="Heiti TC Light"/>
                <a:cs typeface="Heiti TC Light"/>
              </a:rPr>
              <a:t>「系統為企業家創造優渥的永續收入，同時為世界各地的消費者提供更好的購物方式。」</a:t>
            </a:r>
          </a:p>
          <a:p>
            <a:pPr marL="0" lvl="1" defTabSz="685783"/>
            <a:r>
              <a:rPr lang="en-US" sz="1200" dirty="0" smtClean="0">
                <a:ln w="3175">
                  <a:solidFill>
                    <a:srgbClr val="92D050"/>
                  </a:solidFill>
                </a:ln>
                <a:solidFill>
                  <a:srgbClr val="92D050"/>
                </a:solidFill>
                <a:latin typeface="+mj-lt"/>
                <a:ea typeface="Heiti TC Light"/>
                <a:cs typeface="Heiti TC Light"/>
              </a:rPr>
              <a:t>“System </a:t>
            </a:r>
            <a:r>
              <a:rPr lang="en-US" sz="1200" dirty="0">
                <a:ln w="3175">
                  <a:solidFill>
                    <a:srgbClr val="92D050"/>
                  </a:solidFill>
                </a:ln>
                <a:solidFill>
                  <a:srgbClr val="92D050"/>
                </a:solidFill>
                <a:latin typeface="+mj-lt"/>
                <a:ea typeface="Heiti TC Light"/>
                <a:cs typeface="Heiti TC Light"/>
              </a:rPr>
              <a:t>for entrepreneurs to create a significant ongoing income, while providing consumers </a:t>
            </a:r>
            <a:r>
              <a:rPr lang="en-US" sz="1200" dirty="0" smtClean="0">
                <a:ln w="3175">
                  <a:solidFill>
                    <a:srgbClr val="92D050"/>
                  </a:solidFill>
                </a:ln>
                <a:solidFill>
                  <a:srgbClr val="92D050"/>
                </a:solidFill>
                <a:latin typeface="+mj-lt"/>
                <a:ea typeface="Heiti TC Light"/>
                <a:cs typeface="Heiti TC Light"/>
              </a:rPr>
              <a:t>with </a:t>
            </a:r>
            <a:r>
              <a:rPr lang="en-US" sz="1200" dirty="0">
                <a:ln w="3175">
                  <a:solidFill>
                    <a:srgbClr val="92D050"/>
                  </a:solidFill>
                </a:ln>
                <a:solidFill>
                  <a:srgbClr val="92D050"/>
                </a:solidFill>
                <a:latin typeface="+mj-lt"/>
                <a:ea typeface="Heiti TC Light"/>
                <a:cs typeface="Heiti TC Light"/>
              </a:rPr>
              <a:t>a better way to shop. ”</a:t>
            </a:r>
          </a:p>
        </p:txBody>
      </p:sp>
      <p:sp>
        <p:nvSpPr>
          <p:cNvPr id="7" name="Rectangle 6"/>
          <p:cNvSpPr/>
          <p:nvPr/>
        </p:nvSpPr>
        <p:spPr>
          <a:xfrm>
            <a:off x="5650695" y="2849749"/>
            <a:ext cx="2737168" cy="2285239"/>
          </a:xfrm>
          <a:prstGeom prst="rect">
            <a:avLst/>
          </a:prstGeom>
        </p:spPr>
        <p:txBody>
          <a:bodyPr wrap="square" lIns="68579" tIns="34289" rIns="68579" bIns="34289">
            <a:spAutoFit/>
          </a:bodyPr>
          <a:lstStyle/>
          <a:p>
            <a:pPr defTabSz="685783"/>
            <a:r>
              <a:rPr lang="zh-TW" altLang="en-US" sz="1500" dirty="0">
                <a:solidFill>
                  <a:prstClr val="white"/>
                </a:solidFill>
                <a:latin typeface="+mj-lt"/>
                <a:ea typeface="Heiti TC Light"/>
                <a:cs typeface="Heiti TC Light"/>
              </a:rPr>
              <a:t>美安香港的業績紅利計劃（</a:t>
            </a:r>
            <a:r>
              <a:rPr lang="en-US" altLang="zh-TW" sz="1500" dirty="0">
                <a:solidFill>
                  <a:prstClr val="white"/>
                </a:solidFill>
                <a:latin typeface="+mj-lt"/>
                <a:ea typeface="Heiti TC Light"/>
                <a:cs typeface="Heiti TC Light"/>
              </a:rPr>
              <a:t>MPCP</a:t>
            </a:r>
            <a:r>
              <a:rPr lang="zh-TW" altLang="en-US" sz="1500" dirty="0">
                <a:solidFill>
                  <a:prstClr val="white"/>
                </a:solidFill>
                <a:latin typeface="+mj-lt"/>
                <a:ea typeface="Heiti TC Light"/>
                <a:cs typeface="Heiti TC Light"/>
              </a:rPr>
              <a:t>）正是這系統的核心，鼓勵每位超連鎖店主改變他們購物習慣。</a:t>
            </a:r>
          </a:p>
          <a:p>
            <a:pPr defTabSz="685783"/>
            <a:r>
              <a:rPr lang="en-US" sz="1200" dirty="0" smtClean="0">
                <a:solidFill>
                  <a:prstClr val="white"/>
                </a:solidFill>
                <a:latin typeface="+mj-lt"/>
                <a:ea typeface="Heiti TC Light"/>
                <a:cs typeface="Heiti TC Light"/>
              </a:rPr>
              <a:t>At </a:t>
            </a:r>
            <a:r>
              <a:rPr lang="en-US" sz="1200" dirty="0">
                <a:solidFill>
                  <a:prstClr val="white"/>
                </a:solidFill>
                <a:latin typeface="+mj-lt"/>
                <a:ea typeface="Heiti TC Light"/>
                <a:cs typeface="Heiti TC Light"/>
              </a:rPr>
              <a:t>the heart of this system is Market </a:t>
            </a:r>
            <a:r>
              <a:rPr lang="en-US" sz="1200" dirty="0" smtClean="0">
                <a:solidFill>
                  <a:prstClr val="white"/>
                </a:solidFill>
                <a:latin typeface="+mj-lt"/>
                <a:ea typeface="Heiti TC Light"/>
                <a:cs typeface="Heiti TC Light"/>
              </a:rPr>
              <a:t>Hong Kong’s </a:t>
            </a:r>
            <a:r>
              <a:rPr lang="en-US" sz="1200" dirty="0">
                <a:solidFill>
                  <a:prstClr val="white"/>
                </a:solidFill>
                <a:latin typeface="+mj-lt"/>
                <a:ea typeface="Heiti TC Light"/>
                <a:cs typeface="Heiti TC Light"/>
              </a:rPr>
              <a:t>Management Performance Compensation Plan (MPCP) that </a:t>
            </a:r>
            <a:r>
              <a:rPr lang="en-US" sz="1200" u="sng" dirty="0">
                <a:solidFill>
                  <a:prstClr val="white"/>
                </a:solidFill>
                <a:latin typeface="+mj-lt"/>
                <a:ea typeface="Heiti TC Light"/>
                <a:cs typeface="Heiti TC Light"/>
              </a:rPr>
              <a:t>rewards</a:t>
            </a:r>
            <a:r>
              <a:rPr lang="en-US" sz="1200" dirty="0">
                <a:solidFill>
                  <a:prstClr val="white"/>
                </a:solidFill>
                <a:latin typeface="+mj-lt"/>
                <a:ea typeface="Heiti TC Light"/>
                <a:cs typeface="Heiti TC Light"/>
              </a:rPr>
              <a:t> each </a:t>
            </a:r>
            <a:r>
              <a:rPr lang="en-US" sz="1200" dirty="0" err="1">
                <a:solidFill>
                  <a:prstClr val="white"/>
                </a:solidFill>
                <a:latin typeface="+mj-lt"/>
                <a:ea typeface="Heiti TC Light"/>
                <a:cs typeface="Heiti TC Light"/>
              </a:rPr>
              <a:t>UnFranchise</a:t>
            </a:r>
            <a:r>
              <a:rPr lang="en-US" sz="1200" dirty="0">
                <a:solidFill>
                  <a:prstClr val="white"/>
                </a:solidFill>
                <a:latin typeface="+mj-lt"/>
                <a:ea typeface="Heiti TC Light"/>
                <a:cs typeface="Heiti TC Light"/>
              </a:rPr>
              <a:t> Owner (UFO) for changing what they shop for and how they shop for it.</a:t>
            </a:r>
          </a:p>
        </p:txBody>
      </p:sp>
    </p:spTree>
    <p:extLst>
      <p:ext uri="{BB962C8B-B14F-4D97-AF65-F5344CB8AC3E}">
        <p14:creationId xmlns:p14="http://schemas.microsoft.com/office/powerpoint/2010/main" val="2956535203"/>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10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611449" y="127000"/>
            <a:ext cx="8058150" cy="1396400"/>
            <a:chOff x="815266" y="637647"/>
            <a:chExt cx="10744200" cy="1861860"/>
          </a:xfrm>
        </p:grpSpPr>
        <p:sp>
          <p:nvSpPr>
            <p:cNvPr id="2" name="Rectangle 1"/>
            <p:cNvSpPr/>
            <p:nvPr/>
          </p:nvSpPr>
          <p:spPr>
            <a:xfrm>
              <a:off x="815266" y="1453071"/>
              <a:ext cx="10744200" cy="1046436"/>
            </a:xfrm>
            <a:prstGeom prst="rect">
              <a:avLst/>
            </a:prstGeom>
          </p:spPr>
          <p:txBody>
            <a:bodyPr wrap="square">
              <a:spAutoFit/>
            </a:bodyPr>
            <a:lstStyle/>
            <a:p>
              <a:pPr marL="42862" algn="ctr" defTabSz="685783"/>
              <a:r>
                <a:rPr lang="zh-TW" altLang="en-US" sz="1500" dirty="0" smtClean="0">
                  <a:solidFill>
                    <a:prstClr val="white"/>
                  </a:solidFill>
                  <a:ea typeface="Heiti TC Light"/>
                  <a:cs typeface="Heiti TC Light"/>
                </a:rPr>
                <a:t>把日常購買的產品轉換成美安品牌產品</a:t>
              </a:r>
              <a:endParaRPr lang="en-US" altLang="zh-TW" sz="1500" dirty="0">
                <a:solidFill>
                  <a:prstClr val="white"/>
                </a:solidFill>
                <a:ea typeface="Heiti TC Light"/>
                <a:cs typeface="Heiti TC Light"/>
              </a:endParaRPr>
            </a:p>
            <a:p>
              <a:pPr marL="42862" algn="ctr" defTabSz="685783"/>
              <a:r>
                <a:rPr lang="en-US" sz="1500" dirty="0" smtClean="0">
                  <a:solidFill>
                    <a:prstClr val="white"/>
                  </a:solidFill>
                  <a:ea typeface="Heiti TC Light"/>
                  <a:cs typeface="Heiti TC Light"/>
                </a:rPr>
                <a:t>Change </a:t>
              </a:r>
              <a:r>
                <a:rPr lang="en-US" sz="1500" dirty="0">
                  <a:solidFill>
                    <a:prstClr val="white"/>
                  </a:solidFill>
                  <a:ea typeface="Heiti TC Light"/>
                  <a:cs typeface="Heiti TC Light"/>
                </a:rPr>
                <a:t>the brands of products you are currently buying for your household </a:t>
              </a:r>
              <a:r>
                <a:rPr lang="en-US" sz="1500" dirty="0" smtClean="0">
                  <a:solidFill>
                    <a:prstClr val="white"/>
                  </a:solidFill>
                  <a:ea typeface="Heiti TC Light"/>
                  <a:cs typeface="Heiti TC Light"/>
                </a:rPr>
                <a:t>to </a:t>
              </a:r>
              <a:r>
                <a:rPr lang="en-US" sz="1500" dirty="0">
                  <a:solidFill>
                    <a:prstClr val="white"/>
                  </a:solidFill>
                  <a:ea typeface="Heiti TC Light"/>
                  <a:cs typeface="Heiti TC Light"/>
                </a:rPr>
                <a:t>the </a:t>
              </a:r>
              <a:r>
                <a:rPr lang="en-US" sz="1500" dirty="0" smtClean="0">
                  <a:solidFill>
                    <a:prstClr val="white"/>
                  </a:solidFill>
                  <a:ea typeface="Heiti TC Light"/>
                  <a:cs typeface="Heiti TC Light"/>
                </a:rPr>
                <a:t/>
              </a:r>
              <a:br>
                <a:rPr lang="en-US" sz="1500" dirty="0" smtClean="0">
                  <a:solidFill>
                    <a:prstClr val="white"/>
                  </a:solidFill>
                  <a:ea typeface="Heiti TC Light"/>
                  <a:cs typeface="Heiti TC Light"/>
                </a:rPr>
              </a:br>
              <a:r>
                <a:rPr lang="en-US" sz="1500" dirty="0" smtClean="0">
                  <a:solidFill>
                    <a:prstClr val="white"/>
                  </a:solidFill>
                  <a:ea typeface="Heiti TC Light"/>
                  <a:cs typeface="Heiti TC Light"/>
                </a:rPr>
                <a:t>company’s exclusive brands.</a:t>
              </a:r>
              <a:endParaRPr lang="en-US" sz="1500" dirty="0">
                <a:solidFill>
                  <a:prstClr val="white"/>
                </a:solidFill>
                <a:ea typeface="Heiti TC Light"/>
                <a:cs typeface="Heiti TC Light"/>
              </a:endParaRPr>
            </a:p>
          </p:txBody>
        </p:sp>
        <p:sp>
          <p:nvSpPr>
            <p:cNvPr id="3" name="Rectangle 2"/>
            <p:cNvSpPr/>
            <p:nvPr/>
          </p:nvSpPr>
          <p:spPr>
            <a:xfrm>
              <a:off x="2598670" y="637647"/>
              <a:ext cx="7131720" cy="984882"/>
            </a:xfrm>
            <a:prstGeom prst="rect">
              <a:avLst/>
            </a:prstGeom>
          </p:spPr>
          <p:txBody>
            <a:bodyPr wrap="none">
              <a:spAutoFit/>
            </a:bodyPr>
            <a:lstStyle/>
            <a:p>
              <a:pPr algn="ctr" defTabSz="685783"/>
              <a:r>
                <a:rPr lang="zh-TW" altLang="en-US" sz="2100" dirty="0">
                  <a:solidFill>
                    <a:srgbClr val="FFC000"/>
                  </a:solidFill>
                  <a:ea typeface="Heiti TC Light"/>
                  <a:cs typeface="Heiti TC Light"/>
                </a:rPr>
                <a:t>購買美安品牌產</a:t>
              </a:r>
              <a:r>
                <a:rPr lang="zh-TW" altLang="en-US" sz="2100" dirty="0" smtClean="0">
                  <a:solidFill>
                    <a:srgbClr val="FFC000"/>
                  </a:solidFill>
                  <a:ea typeface="Heiti TC Light"/>
                  <a:cs typeface="Heiti TC Light"/>
                </a:rPr>
                <a:t>品創造</a:t>
              </a:r>
              <a:r>
                <a:rPr lang="en-US" altLang="zh-TW" sz="2100" dirty="0" smtClean="0">
                  <a:solidFill>
                    <a:srgbClr val="FFC000"/>
                  </a:solidFill>
                  <a:ea typeface="Heiti TC Light"/>
                  <a:cs typeface="Heiti TC Light"/>
                </a:rPr>
                <a:t>BV</a:t>
              </a:r>
              <a:endParaRPr lang="en-US" altLang="zh-TW" sz="2100" dirty="0">
                <a:solidFill>
                  <a:srgbClr val="FFC000"/>
                </a:solidFill>
                <a:ea typeface="Heiti TC Light"/>
                <a:cs typeface="Heiti TC Light"/>
              </a:endParaRPr>
            </a:p>
            <a:p>
              <a:pPr algn="ctr" defTabSz="685783"/>
              <a:r>
                <a:rPr lang="en-US" sz="2100" dirty="0" smtClean="0">
                  <a:solidFill>
                    <a:srgbClr val="FFC000"/>
                  </a:solidFill>
                  <a:ea typeface="Heiti TC Light"/>
                  <a:cs typeface="Heiti TC Light"/>
                </a:rPr>
                <a:t>Create </a:t>
              </a:r>
              <a:r>
                <a:rPr lang="en-US" sz="2100" dirty="0">
                  <a:solidFill>
                    <a:srgbClr val="FFC000"/>
                  </a:solidFill>
                  <a:ea typeface="Heiti TC Light"/>
                  <a:cs typeface="Heiti TC Light"/>
                </a:rPr>
                <a:t>BV with the company’s Exclusive Brands</a:t>
              </a:r>
            </a:p>
          </p:txBody>
        </p:sp>
      </p:grpSp>
      <p:grpSp>
        <p:nvGrpSpPr>
          <p:cNvPr id="25" name="Group 24"/>
          <p:cNvGrpSpPr/>
          <p:nvPr/>
        </p:nvGrpSpPr>
        <p:grpSpPr>
          <a:xfrm>
            <a:off x="4780073" y="3257551"/>
            <a:ext cx="3743428" cy="1644648"/>
            <a:chOff x="6373429" y="4343401"/>
            <a:chExt cx="4991237" cy="2192864"/>
          </a:xfrm>
        </p:grpSpPr>
        <p:sp>
          <p:nvSpPr>
            <p:cNvPr id="15" name="Rectangle 14"/>
            <p:cNvSpPr/>
            <p:nvPr/>
          </p:nvSpPr>
          <p:spPr>
            <a:xfrm>
              <a:off x="6373429" y="4343401"/>
              <a:ext cx="4927617" cy="2013857"/>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11" name="Rectangle 10"/>
            <p:cNvSpPr/>
            <p:nvPr/>
          </p:nvSpPr>
          <p:spPr>
            <a:xfrm>
              <a:off x="6454001" y="4448342"/>
              <a:ext cx="2874293" cy="615553"/>
            </a:xfrm>
            <a:prstGeom prst="rect">
              <a:avLst/>
            </a:prstGeom>
          </p:spPr>
          <p:txBody>
            <a:bodyPr wrap="square">
              <a:spAutoFit/>
            </a:bodyPr>
            <a:lstStyle/>
            <a:p>
              <a:pPr marL="0" lvl="1" defTabSz="685783"/>
              <a:r>
                <a:rPr lang="zh-TW" altLang="en-US" sz="900" dirty="0" smtClean="0">
                  <a:solidFill>
                    <a:prstClr val="white"/>
                  </a:solidFill>
                  <a:ea typeface="Heiti TC Light"/>
                  <a:cs typeface="Heiti TC Light"/>
                </a:rPr>
                <a:t>把善存轉成</a:t>
              </a:r>
              <a:r>
                <a:rPr lang="en-US" sz="900" dirty="0" smtClean="0">
                  <a:solidFill>
                    <a:prstClr val="white"/>
                  </a:solidFill>
                  <a:ea typeface="Heiti TC Light"/>
                  <a:cs typeface="Heiti TC Light"/>
                </a:rPr>
                <a:t>Change </a:t>
              </a:r>
              <a:r>
                <a:rPr lang="en-US" sz="900" dirty="0">
                  <a:solidFill>
                    <a:prstClr val="white"/>
                  </a:solidFill>
                  <a:ea typeface="Heiti TC Light"/>
                  <a:cs typeface="Heiti TC Light"/>
                </a:rPr>
                <a:t>fro Centrum to </a:t>
              </a:r>
              <a:r>
                <a:rPr lang="en-US" sz="1500" dirty="0" err="1">
                  <a:solidFill>
                    <a:prstClr val="white"/>
                  </a:solidFill>
                  <a:ea typeface="Heiti TC Light"/>
                  <a:cs typeface="Heiti TC Light"/>
                </a:rPr>
                <a:t>Isotonix</a:t>
              </a:r>
              <a:endParaRPr lang="en-US" sz="1500" dirty="0">
                <a:solidFill>
                  <a:prstClr val="white"/>
                </a:solidFill>
                <a:ea typeface="Heiti TC Light"/>
                <a:cs typeface="Heiti TC Light"/>
              </a:endParaRPr>
            </a:p>
          </p:txBody>
        </p:sp>
        <p:pic>
          <p:nvPicPr>
            <p:cNvPr id="18" name="image40.png" descr="D:\Buyer\Loren pramod_ doc\my images\Isotonit.png"/>
            <p:cNvPicPr/>
            <p:nvPr/>
          </p:nvPicPr>
          <p:blipFill rotWithShape="1">
            <a:blip r:embed="rId5" cstate="screen">
              <a:extLst>
                <a:ext uri="{28A0092B-C50C-407E-A947-70E740481C1C}">
                  <a14:useLocalDpi xmlns:a14="http://schemas.microsoft.com/office/drawing/2010/main"/>
                </a:ext>
              </a:extLst>
            </a:blip>
            <a:srcRect/>
            <a:stretch/>
          </p:blipFill>
          <p:spPr>
            <a:xfrm>
              <a:off x="8808078" y="4916931"/>
              <a:ext cx="2556588" cy="1619334"/>
            </a:xfrm>
            <a:prstGeom prst="rect">
              <a:avLst/>
            </a:prstGeom>
            <a:ln w="12700">
              <a:miter lim="400000"/>
            </a:ln>
          </p:spPr>
        </p:pic>
      </p:grpSp>
      <p:grpSp>
        <p:nvGrpSpPr>
          <p:cNvPr id="26" name="Group 25"/>
          <p:cNvGrpSpPr/>
          <p:nvPr/>
        </p:nvGrpSpPr>
        <p:grpSpPr>
          <a:xfrm>
            <a:off x="975738" y="3232152"/>
            <a:ext cx="3695713" cy="1510393"/>
            <a:chOff x="1300982" y="4309534"/>
            <a:chExt cx="4927617" cy="2013857"/>
          </a:xfrm>
        </p:grpSpPr>
        <p:sp>
          <p:nvSpPr>
            <p:cNvPr id="14" name="Rectangle 13"/>
            <p:cNvSpPr/>
            <p:nvPr/>
          </p:nvSpPr>
          <p:spPr>
            <a:xfrm>
              <a:off x="1300982" y="4309534"/>
              <a:ext cx="4927617" cy="201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17" name="Rectangle 16"/>
            <p:cNvSpPr/>
            <p:nvPr/>
          </p:nvSpPr>
          <p:spPr>
            <a:xfrm>
              <a:off x="1394125" y="4479954"/>
              <a:ext cx="3142432" cy="615553"/>
            </a:xfrm>
            <a:prstGeom prst="rect">
              <a:avLst/>
            </a:prstGeom>
          </p:spPr>
          <p:txBody>
            <a:bodyPr wrap="square">
              <a:spAutoFit/>
            </a:bodyPr>
            <a:lstStyle/>
            <a:p>
              <a:pPr marL="0" lvl="1" defTabSz="685783"/>
              <a:r>
                <a:rPr lang="zh-TW" altLang="en-US" sz="900" dirty="0" smtClean="0">
                  <a:solidFill>
                    <a:prstClr val="black"/>
                  </a:solidFill>
                  <a:ea typeface="Heiti TC Light"/>
                  <a:cs typeface="Heiti TC Light"/>
                </a:rPr>
                <a:t>把</a:t>
              </a:r>
              <a:r>
                <a:rPr lang="en-US" altLang="zh-TW" sz="900" dirty="0" smtClean="0">
                  <a:solidFill>
                    <a:prstClr val="black"/>
                  </a:solidFill>
                  <a:ea typeface="Heiti TC Light"/>
                  <a:cs typeface="Heiti TC Light"/>
                </a:rPr>
                <a:t>Clinique</a:t>
              </a:r>
              <a:r>
                <a:rPr lang="zh-TW" altLang="en-US" sz="900" dirty="0" smtClean="0">
                  <a:solidFill>
                    <a:prstClr val="black"/>
                  </a:solidFill>
                  <a:ea typeface="Heiti TC Light"/>
                  <a:cs typeface="Heiti TC Light"/>
                </a:rPr>
                <a:t>轉成</a:t>
              </a:r>
              <a:r>
                <a:rPr lang="en-US" sz="900" dirty="0" smtClean="0">
                  <a:solidFill>
                    <a:prstClr val="black"/>
                  </a:solidFill>
                  <a:ea typeface="Heiti TC Light"/>
                  <a:cs typeface="Heiti TC Light"/>
                </a:rPr>
                <a:t>Change </a:t>
              </a:r>
              <a:r>
                <a:rPr lang="en-US" sz="900" dirty="0">
                  <a:solidFill>
                    <a:prstClr val="black"/>
                  </a:solidFill>
                  <a:ea typeface="Heiti TC Light"/>
                  <a:cs typeface="Heiti TC Light"/>
                </a:rPr>
                <a:t>from Clinique to </a:t>
              </a:r>
              <a:r>
                <a:rPr lang="en-US" sz="1500" dirty="0" err="1">
                  <a:solidFill>
                    <a:prstClr val="black"/>
                  </a:solidFill>
                  <a:ea typeface="Heiti TC Light"/>
                  <a:cs typeface="Heiti TC Light"/>
                </a:rPr>
                <a:t>Lumiere</a:t>
              </a:r>
              <a:r>
                <a:rPr lang="en-US" sz="1500" dirty="0">
                  <a:solidFill>
                    <a:prstClr val="black"/>
                  </a:solidFill>
                  <a:ea typeface="Heiti TC Light"/>
                  <a:cs typeface="Heiti TC Light"/>
                </a:rPr>
                <a:t> de Vie</a:t>
              </a:r>
            </a:p>
          </p:txBody>
        </p:sp>
        <p:pic>
          <p:nvPicPr>
            <p:cNvPr id="19" name="Picture 1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09273" y="5054148"/>
              <a:ext cx="2152730" cy="1235827"/>
            </a:xfrm>
            <a:prstGeom prst="rect">
              <a:avLst/>
            </a:prstGeom>
          </p:spPr>
        </p:pic>
      </p:grpSp>
      <p:grpSp>
        <p:nvGrpSpPr>
          <p:cNvPr id="24" name="Group 23"/>
          <p:cNvGrpSpPr/>
          <p:nvPr/>
        </p:nvGrpSpPr>
        <p:grpSpPr>
          <a:xfrm>
            <a:off x="4780073" y="1641023"/>
            <a:ext cx="3695713" cy="1510393"/>
            <a:chOff x="6373429" y="2188029"/>
            <a:chExt cx="4927617" cy="2013857"/>
          </a:xfrm>
        </p:grpSpPr>
        <p:sp>
          <p:nvSpPr>
            <p:cNvPr id="13" name="Rectangle 12"/>
            <p:cNvSpPr/>
            <p:nvPr/>
          </p:nvSpPr>
          <p:spPr>
            <a:xfrm>
              <a:off x="6373429" y="2188029"/>
              <a:ext cx="4927617" cy="20138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pic>
          <p:nvPicPr>
            <p:cNvPr id="21" name="Picture 2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658143" y="2572712"/>
              <a:ext cx="2610134" cy="1592866"/>
            </a:xfrm>
            <a:prstGeom prst="rect">
              <a:avLst/>
            </a:prstGeom>
          </p:spPr>
        </p:pic>
        <p:sp>
          <p:nvSpPr>
            <p:cNvPr id="10" name="Rectangle 9"/>
            <p:cNvSpPr/>
            <p:nvPr/>
          </p:nvSpPr>
          <p:spPr>
            <a:xfrm>
              <a:off x="6454000" y="2292969"/>
              <a:ext cx="2874294" cy="430887"/>
            </a:xfrm>
            <a:prstGeom prst="rect">
              <a:avLst/>
            </a:prstGeom>
          </p:spPr>
          <p:txBody>
            <a:bodyPr wrap="square">
              <a:spAutoFit/>
            </a:bodyPr>
            <a:lstStyle/>
            <a:p>
              <a:pPr marL="0" lvl="1" defTabSz="685783"/>
              <a:r>
                <a:rPr lang="zh-TW" altLang="en-US" sz="900" dirty="0" smtClean="0">
                  <a:solidFill>
                    <a:prstClr val="black"/>
                  </a:solidFill>
                  <a:ea typeface="Heiti TC Light"/>
                  <a:cs typeface="Heiti TC Light"/>
                </a:rPr>
                <a:t>把</a:t>
              </a:r>
              <a:r>
                <a:rPr lang="en-US" altLang="zh-TW" sz="900" dirty="0" smtClean="0">
                  <a:solidFill>
                    <a:prstClr val="black"/>
                  </a:solidFill>
                  <a:ea typeface="Heiti TC Light"/>
                  <a:cs typeface="Heiti TC Light"/>
                </a:rPr>
                <a:t>Tide</a:t>
              </a:r>
              <a:r>
                <a:rPr lang="zh-TW" altLang="en-US" sz="900" dirty="0" smtClean="0">
                  <a:solidFill>
                    <a:prstClr val="black"/>
                  </a:solidFill>
                  <a:ea typeface="Heiti TC Light"/>
                  <a:cs typeface="Heiti TC Light"/>
                </a:rPr>
                <a:t>轉成</a:t>
              </a:r>
              <a:r>
                <a:rPr lang="en-US" sz="900" dirty="0" smtClean="0">
                  <a:solidFill>
                    <a:prstClr val="black"/>
                  </a:solidFill>
                  <a:ea typeface="Heiti TC Light"/>
                  <a:cs typeface="Heiti TC Light"/>
                </a:rPr>
                <a:t>Change </a:t>
              </a:r>
              <a:r>
                <a:rPr lang="en-US" sz="900" dirty="0">
                  <a:solidFill>
                    <a:prstClr val="black"/>
                  </a:solidFill>
                  <a:ea typeface="Heiti TC Light"/>
                  <a:cs typeface="Heiti TC Light"/>
                </a:rPr>
                <a:t>from Tide to </a:t>
              </a:r>
              <a:r>
                <a:rPr lang="en-US" sz="1500" dirty="0">
                  <a:solidFill>
                    <a:prstClr val="black"/>
                  </a:solidFill>
                  <a:ea typeface="Heiti TC Light"/>
                  <a:cs typeface="Heiti TC Light"/>
                </a:rPr>
                <a:t>SNAP</a:t>
              </a:r>
            </a:p>
          </p:txBody>
        </p:sp>
      </p:grpSp>
      <p:grpSp>
        <p:nvGrpSpPr>
          <p:cNvPr id="23" name="Group 22"/>
          <p:cNvGrpSpPr/>
          <p:nvPr/>
        </p:nvGrpSpPr>
        <p:grpSpPr>
          <a:xfrm>
            <a:off x="975736" y="1641023"/>
            <a:ext cx="3734048" cy="1510393"/>
            <a:chOff x="1250182" y="2188029"/>
            <a:chExt cx="4978730" cy="2013857"/>
          </a:xfrm>
        </p:grpSpPr>
        <p:sp>
          <p:nvSpPr>
            <p:cNvPr id="12" name="Rectangle 11"/>
            <p:cNvSpPr/>
            <p:nvPr/>
          </p:nvSpPr>
          <p:spPr>
            <a:xfrm>
              <a:off x="1250182" y="2188029"/>
              <a:ext cx="4927617" cy="2013857"/>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9" name="Rectangle 8"/>
            <p:cNvSpPr/>
            <p:nvPr/>
          </p:nvSpPr>
          <p:spPr>
            <a:xfrm>
              <a:off x="1307827" y="2292970"/>
              <a:ext cx="3484306" cy="615553"/>
            </a:xfrm>
            <a:prstGeom prst="rect">
              <a:avLst/>
            </a:prstGeom>
          </p:spPr>
          <p:txBody>
            <a:bodyPr wrap="square">
              <a:spAutoFit/>
            </a:bodyPr>
            <a:lstStyle/>
            <a:p>
              <a:pPr marL="0" lvl="1" defTabSz="685783"/>
              <a:r>
                <a:rPr lang="zh-TW" altLang="en-US" sz="900" dirty="0" smtClean="0">
                  <a:solidFill>
                    <a:prstClr val="white"/>
                  </a:solidFill>
                  <a:ea typeface="Heiti TC Light"/>
                  <a:cs typeface="Heiti TC Light"/>
                </a:rPr>
                <a:t>把</a:t>
              </a:r>
              <a:r>
                <a:rPr lang="en-US" altLang="zh-TW" sz="900" dirty="0" smtClean="0">
                  <a:solidFill>
                    <a:prstClr val="white"/>
                  </a:solidFill>
                  <a:ea typeface="Heiti TC Light"/>
                  <a:cs typeface="Heiti TC Light"/>
                </a:rPr>
                <a:t>M.A.C.</a:t>
              </a:r>
              <a:r>
                <a:rPr lang="zh-TW" altLang="en-US" sz="900" dirty="0" smtClean="0">
                  <a:solidFill>
                    <a:prstClr val="white"/>
                  </a:solidFill>
                  <a:ea typeface="Heiti TC Light"/>
                  <a:cs typeface="Heiti TC Light"/>
                </a:rPr>
                <a:t> 轉成</a:t>
              </a:r>
              <a:r>
                <a:rPr lang="en-US" sz="900" dirty="0" smtClean="0">
                  <a:solidFill>
                    <a:prstClr val="white"/>
                  </a:solidFill>
                  <a:ea typeface="Heiti TC Light"/>
                  <a:cs typeface="Heiti TC Light"/>
                </a:rPr>
                <a:t>Change </a:t>
              </a:r>
              <a:r>
                <a:rPr lang="en-US" sz="900" dirty="0">
                  <a:solidFill>
                    <a:prstClr val="white"/>
                  </a:solidFill>
                  <a:ea typeface="Heiti TC Light"/>
                  <a:cs typeface="Heiti TC Light"/>
                </a:rPr>
                <a:t>from MAC to </a:t>
              </a:r>
              <a:br>
                <a:rPr lang="en-US" sz="900" dirty="0">
                  <a:solidFill>
                    <a:prstClr val="white"/>
                  </a:solidFill>
                  <a:ea typeface="Heiti TC Light"/>
                  <a:cs typeface="Heiti TC Light"/>
                </a:rPr>
              </a:br>
              <a:r>
                <a:rPr lang="en-US" sz="1500" dirty="0">
                  <a:solidFill>
                    <a:prstClr val="white"/>
                  </a:solidFill>
                  <a:ea typeface="Heiti TC Light"/>
                  <a:cs typeface="Heiti TC Light"/>
                </a:rPr>
                <a:t>Motives</a:t>
              </a:r>
              <a:endParaRPr lang="en-US" dirty="0">
                <a:solidFill>
                  <a:prstClr val="white"/>
                </a:solidFill>
                <a:ea typeface="Heiti TC Light"/>
                <a:cs typeface="Heiti TC Light"/>
              </a:endParaRPr>
            </a:p>
          </p:txBody>
        </p:sp>
        <p:pic>
          <p:nvPicPr>
            <p:cNvPr id="22" name="image33.png" descr="D:\Buyer\Loren pramod_ doc\my images\Motives-pic-2.png"/>
            <p:cNvPicPr/>
            <p:nvPr/>
          </p:nvPicPr>
          <p:blipFill rotWithShape="1">
            <a:blip r:embed="rId8" cstate="screen">
              <a:extLst>
                <a:ext uri="{28A0092B-C50C-407E-A947-70E740481C1C}">
                  <a14:useLocalDpi xmlns:a14="http://schemas.microsoft.com/office/drawing/2010/main"/>
                </a:ext>
              </a:extLst>
            </a:blip>
            <a:srcRect/>
            <a:stretch/>
          </p:blipFill>
          <p:spPr>
            <a:xfrm>
              <a:off x="3692767" y="2446245"/>
              <a:ext cx="2536145" cy="1733685"/>
            </a:xfrm>
            <a:prstGeom prst="rect">
              <a:avLst/>
            </a:prstGeom>
            <a:ln w="12700">
              <a:miter lim="400000"/>
            </a:ln>
          </p:spPr>
        </p:pic>
      </p:grpSp>
      <p:pic>
        <p:nvPicPr>
          <p:cNvPr id="4" name="Picture 3"/>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73151" y="2360005"/>
            <a:ext cx="1403350" cy="675296"/>
          </a:xfrm>
          <a:prstGeom prst="rect">
            <a:avLst/>
          </a:prstGeom>
        </p:spPr>
      </p:pic>
      <p:pic>
        <p:nvPicPr>
          <p:cNvPr id="27" name="image35.png" descr="D:\Buyer\Loren pramod_ doc\my images\no.png"/>
          <p:cNvPicPr/>
          <p:nvPr/>
        </p:nvPicPr>
        <p:blipFill>
          <a:blip r:embed="rId10">
            <a:extLst/>
          </a:blip>
          <a:stretch>
            <a:fillRect/>
          </a:stretch>
        </p:blipFill>
        <p:spPr>
          <a:xfrm>
            <a:off x="1352550" y="2286002"/>
            <a:ext cx="742951" cy="761999"/>
          </a:xfrm>
          <a:prstGeom prst="rect">
            <a:avLst/>
          </a:prstGeom>
          <a:ln w="12700">
            <a:miter lim="400000"/>
          </a:ln>
        </p:spPr>
      </p:pic>
      <p:pic>
        <p:nvPicPr>
          <p:cNvPr id="7" name="Picture 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035554" y="2184400"/>
            <a:ext cx="901699" cy="901699"/>
          </a:xfrm>
          <a:prstGeom prst="rect">
            <a:avLst/>
          </a:prstGeom>
        </p:spPr>
      </p:pic>
      <p:pic>
        <p:nvPicPr>
          <p:cNvPr id="8" name="Picture 7"/>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327152" y="3989388"/>
            <a:ext cx="1174750" cy="646112"/>
          </a:xfrm>
          <a:prstGeom prst="rect">
            <a:avLst/>
          </a:prstGeom>
        </p:spPr>
      </p:pic>
      <p:pic>
        <p:nvPicPr>
          <p:cNvPr id="16" name="Picture 15"/>
          <p:cNvPicPr>
            <a:picLocks noChangeAspect="1"/>
          </p:cNvPicPr>
          <p:nvPr/>
        </p:nvPicPr>
        <p:blipFill>
          <a:blip r:embed="rId13"/>
          <a:stretch>
            <a:fillRect/>
          </a:stretch>
        </p:blipFill>
        <p:spPr>
          <a:xfrm>
            <a:off x="4930775" y="3991610"/>
            <a:ext cx="1381125" cy="662940"/>
          </a:xfrm>
          <a:prstGeom prst="rect">
            <a:avLst/>
          </a:prstGeom>
        </p:spPr>
      </p:pic>
      <p:pic>
        <p:nvPicPr>
          <p:cNvPr id="31" name="image35.png" descr="D:\Buyer\Loren pramod_ doc\my images\no.png"/>
          <p:cNvPicPr/>
          <p:nvPr/>
        </p:nvPicPr>
        <p:blipFill>
          <a:blip r:embed="rId10">
            <a:extLst/>
          </a:blip>
          <a:stretch>
            <a:fillRect/>
          </a:stretch>
        </p:blipFill>
        <p:spPr>
          <a:xfrm>
            <a:off x="5099050" y="2247902"/>
            <a:ext cx="742951" cy="761999"/>
          </a:xfrm>
          <a:prstGeom prst="rect">
            <a:avLst/>
          </a:prstGeom>
          <a:ln w="12700">
            <a:miter lim="400000"/>
          </a:ln>
        </p:spPr>
      </p:pic>
      <p:pic>
        <p:nvPicPr>
          <p:cNvPr id="32" name="image35.png" descr="D:\Buyer\Loren pramod_ doc\my images\no.png"/>
          <p:cNvPicPr/>
          <p:nvPr/>
        </p:nvPicPr>
        <p:blipFill>
          <a:blip r:embed="rId10">
            <a:extLst/>
          </a:blip>
          <a:stretch>
            <a:fillRect/>
          </a:stretch>
        </p:blipFill>
        <p:spPr>
          <a:xfrm>
            <a:off x="1466849" y="3911601"/>
            <a:ext cx="742951" cy="761999"/>
          </a:xfrm>
          <a:prstGeom prst="rect">
            <a:avLst/>
          </a:prstGeom>
          <a:ln w="12700">
            <a:miter lim="400000"/>
          </a:ln>
        </p:spPr>
      </p:pic>
      <p:pic>
        <p:nvPicPr>
          <p:cNvPr id="33" name="image35.png" descr="D:\Buyer\Loren pramod_ doc\my images\no.png"/>
          <p:cNvPicPr/>
          <p:nvPr/>
        </p:nvPicPr>
        <p:blipFill>
          <a:blip r:embed="rId10">
            <a:extLst/>
          </a:blip>
          <a:stretch>
            <a:fillRect/>
          </a:stretch>
        </p:blipFill>
        <p:spPr>
          <a:xfrm>
            <a:off x="5226049" y="3924301"/>
            <a:ext cx="742951" cy="761999"/>
          </a:xfrm>
          <a:prstGeom prst="rect">
            <a:avLst/>
          </a:prstGeom>
          <a:ln w="12700">
            <a:miter lim="400000"/>
          </a:ln>
        </p:spPr>
      </p:pic>
    </p:spTree>
    <p:extLst>
      <p:ext uri="{BB962C8B-B14F-4D97-AF65-F5344CB8AC3E}">
        <p14:creationId xmlns:p14="http://schemas.microsoft.com/office/powerpoint/2010/main" val="2664713459"/>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500" fill="hold"/>
                                        <p:tgtEl>
                                          <p:spTgt spid="33"/>
                                        </p:tgtEl>
                                        <p:attrNameLst>
                                          <p:attrName>ppt_w</p:attrName>
                                        </p:attrNameLst>
                                      </p:cBhvr>
                                      <p:tavLst>
                                        <p:tav tm="0">
                                          <p:val>
                                            <p:fltVal val="0"/>
                                          </p:val>
                                        </p:tav>
                                        <p:tav tm="100000">
                                          <p:val>
                                            <p:strVal val="#ppt_w"/>
                                          </p:val>
                                        </p:tav>
                                      </p:tavLst>
                                    </p:anim>
                                    <p:anim calcmode="lin" valueType="num">
                                      <p:cBhvr>
                                        <p:cTn id="26" dur="500" fill="hold"/>
                                        <p:tgtEl>
                                          <p:spTgt spid="33"/>
                                        </p:tgtEl>
                                        <p:attrNameLst>
                                          <p:attrName>ppt_h</p:attrName>
                                        </p:attrNameLst>
                                      </p:cBhvr>
                                      <p:tavLst>
                                        <p:tav tm="0">
                                          <p:val>
                                            <p:fltVal val="0"/>
                                          </p:val>
                                        </p:tav>
                                        <p:tav tm="100000">
                                          <p:val>
                                            <p:strVal val="#ppt_h"/>
                                          </p:val>
                                        </p:tav>
                                      </p:tavLst>
                                    </p:anim>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10086"/>
            <a:ext cx="9142413" cy="5153585"/>
          </a:xfrm>
          <a:prstGeom prst="rect">
            <a:avLst/>
          </a:prstGeom>
          <a:gradFill flip="none" rotWithShape="1">
            <a:gsLst>
              <a:gs pos="0">
                <a:srgbClr val="89C53F">
                  <a:shade val="30000"/>
                  <a:satMod val="115000"/>
                </a:srgbClr>
              </a:gs>
              <a:gs pos="78000">
                <a:srgbClr val="89C53F">
                  <a:shade val="67500"/>
                  <a:satMod val="115000"/>
                </a:srgbClr>
              </a:gs>
              <a:gs pos="100000">
                <a:srgbClr val="7DB62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sp>
        <p:nvSpPr>
          <p:cNvPr id="6" name="Title 1"/>
          <p:cNvSpPr txBox="1">
            <a:spLocks/>
          </p:cNvSpPr>
          <p:nvPr/>
        </p:nvSpPr>
        <p:spPr>
          <a:xfrm>
            <a:off x="830795" y="244044"/>
            <a:ext cx="3911325" cy="1257300"/>
          </a:xfrm>
          <a:prstGeom prst="rect">
            <a:avLst/>
          </a:prstGeom>
        </p:spPr>
        <p:txBody>
          <a:bodyPr lIns="68579" tIns="34289" rIns="68579" bIns="34289"/>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zh-TW" altLang="en-US" sz="2100" dirty="0" smtClean="0">
                <a:solidFill>
                  <a:srgbClr val="FFFFFF"/>
                </a:solidFill>
                <a:latin typeface="+mn-lt"/>
                <a:ea typeface="Heiti TC Light"/>
                <a:cs typeface="Heiti TC Light"/>
              </a:rPr>
              <a:t>完成</a:t>
            </a:r>
            <a:r>
              <a:rPr lang="en-US" sz="2100" dirty="0" smtClean="0">
                <a:solidFill>
                  <a:srgbClr val="FFFFFF"/>
                </a:solidFill>
                <a:latin typeface="+mn-lt"/>
                <a:ea typeface="Heiti TC Light"/>
                <a:cs typeface="Heiti TC Light"/>
              </a:rPr>
              <a:t>Complete </a:t>
            </a:r>
            <a:r>
              <a:rPr lang="en-US" sz="2100" dirty="0">
                <a:solidFill>
                  <a:srgbClr val="FFFFFF"/>
                </a:solidFill>
                <a:latin typeface="+mn-lt"/>
                <a:ea typeface="Heiti TC Light"/>
                <a:cs typeface="Heiti TC Light"/>
              </a:rPr>
              <a:t>the </a:t>
            </a:r>
          </a:p>
          <a:p>
            <a:pPr algn="ctr">
              <a:lnSpc>
                <a:spcPct val="100000"/>
              </a:lnSpc>
            </a:pPr>
            <a:r>
              <a:rPr lang="zh-TW" altLang="en-US" sz="2100" cap="all" dirty="0" smtClean="0">
                <a:solidFill>
                  <a:srgbClr val="FFFFFF"/>
                </a:solidFill>
                <a:latin typeface="+mn-lt"/>
                <a:ea typeface="Heiti TC Light"/>
                <a:cs typeface="Heiti TC Light"/>
              </a:rPr>
              <a:t>購物年金</a:t>
            </a:r>
            <a:r>
              <a:rPr lang="en-US" sz="2100" cap="all" dirty="0" smtClean="0">
                <a:solidFill>
                  <a:srgbClr val="FFFFFF"/>
                </a:solidFill>
                <a:latin typeface="+mn-lt"/>
                <a:ea typeface="Heiti TC Light"/>
                <a:cs typeface="Heiti TC Light"/>
              </a:rPr>
              <a:t>Shopping Annuity</a:t>
            </a:r>
            <a:r>
              <a:rPr lang="en-US" sz="2100" cap="all" baseline="30000" dirty="0" smtClean="0">
                <a:solidFill>
                  <a:srgbClr val="FFFFFF"/>
                </a:solidFill>
                <a:latin typeface="+mn-lt"/>
                <a:ea typeface="Heiti TC Light"/>
                <a:cs typeface="Heiti TC Light"/>
              </a:rPr>
              <a:t>® </a:t>
            </a:r>
            <a:r>
              <a:rPr lang="zh-TW" altLang="en-US" sz="2100" cap="all" dirty="0" smtClean="0">
                <a:solidFill>
                  <a:srgbClr val="FFFFFF"/>
                </a:solidFill>
                <a:latin typeface="+mn-lt"/>
                <a:ea typeface="Heiti TC Light"/>
                <a:cs typeface="Heiti TC Light"/>
              </a:rPr>
              <a:t>評量表</a:t>
            </a:r>
            <a:r>
              <a:rPr lang="en-US" altLang="zh-TW" sz="2100" cap="all" dirty="0" smtClean="0">
                <a:solidFill>
                  <a:srgbClr val="FFFFFF"/>
                </a:solidFill>
                <a:latin typeface="+mn-lt"/>
                <a:ea typeface="Heiti TC Light"/>
                <a:cs typeface="Heiti TC Light"/>
              </a:rPr>
              <a:t>A</a:t>
            </a:r>
            <a:r>
              <a:rPr lang="en-US" sz="2100" cap="all" dirty="0" smtClean="0">
                <a:solidFill>
                  <a:srgbClr val="FFFFFF"/>
                </a:solidFill>
                <a:latin typeface="+mn-lt"/>
                <a:ea typeface="Heiti TC Light"/>
                <a:cs typeface="Heiti TC Light"/>
              </a:rPr>
              <a:t>ssessment</a:t>
            </a:r>
            <a:endParaRPr lang="en-US" sz="2100" cap="all" dirty="0">
              <a:solidFill>
                <a:srgbClr val="FFFFFF"/>
              </a:solidFill>
              <a:latin typeface="+mn-lt"/>
              <a:ea typeface="Heiti TC Light"/>
              <a:cs typeface="Heiti TC Light"/>
            </a:endParaRPr>
          </a:p>
        </p:txBody>
      </p:sp>
      <p:sp>
        <p:nvSpPr>
          <p:cNvPr id="12" name="Rectangle 11"/>
          <p:cNvSpPr/>
          <p:nvPr/>
        </p:nvSpPr>
        <p:spPr>
          <a:xfrm>
            <a:off x="173861" y="1608629"/>
            <a:ext cx="4144872" cy="70356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171446" defTabSz="685783"/>
            <a:r>
              <a:rPr lang="zh-TW" altLang="en-US" sz="1500" b="1" dirty="0" smtClean="0">
                <a:solidFill>
                  <a:srgbClr val="3B3838"/>
                </a:solidFill>
                <a:ea typeface="Heiti TC Light"/>
                <a:cs typeface="Heiti TC Light"/>
              </a:rPr>
              <a:t>下載</a:t>
            </a:r>
            <a:r>
              <a:rPr lang="en-US" sz="1500" b="1" dirty="0" smtClean="0">
                <a:solidFill>
                  <a:srgbClr val="3B3838"/>
                </a:solidFill>
                <a:ea typeface="Heiti TC Light"/>
                <a:cs typeface="Heiti TC Light"/>
              </a:rPr>
              <a:t>Download </a:t>
            </a:r>
            <a:r>
              <a:rPr lang="en-US" sz="1500" b="1" dirty="0">
                <a:solidFill>
                  <a:srgbClr val="3B3838"/>
                </a:solidFill>
                <a:ea typeface="Heiti TC Light"/>
                <a:cs typeface="Heiti TC Light"/>
              </a:rPr>
              <a:t>at: </a:t>
            </a:r>
            <a:br>
              <a:rPr lang="en-US" sz="1500" b="1" dirty="0">
                <a:solidFill>
                  <a:srgbClr val="3B3838"/>
                </a:solidFill>
                <a:ea typeface="Heiti TC Light"/>
                <a:cs typeface="Heiti TC Light"/>
              </a:rPr>
            </a:br>
            <a:r>
              <a:rPr lang="en-US" sz="1500" b="1" dirty="0">
                <a:solidFill>
                  <a:srgbClr val="3B3838"/>
                </a:solidFill>
                <a:ea typeface="Heiti TC Light"/>
                <a:cs typeface="Heiti TC Light"/>
                <a:hlinkClick r:id="rId3"/>
              </a:rPr>
              <a:t>www.shoppingannuity.com</a:t>
            </a:r>
            <a:r>
              <a:rPr lang="en-US" sz="1500" b="1" dirty="0">
                <a:solidFill>
                  <a:srgbClr val="3B3838"/>
                </a:solidFill>
                <a:ea typeface="Heiti TC Light"/>
                <a:cs typeface="Heiti TC Light"/>
              </a:rPr>
              <a:t> </a:t>
            </a:r>
          </a:p>
        </p:txBody>
      </p:sp>
      <p:sp>
        <p:nvSpPr>
          <p:cNvPr id="14" name="Rectangle 13"/>
          <p:cNvSpPr/>
          <p:nvPr/>
        </p:nvSpPr>
        <p:spPr>
          <a:xfrm>
            <a:off x="48332" y="2817629"/>
            <a:ext cx="5162379" cy="14787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171446" defTabSz="685783">
              <a:spcAft>
                <a:spcPts val="450"/>
              </a:spcAft>
            </a:pPr>
            <a:endParaRPr lang="en-US" sz="1500" b="1" dirty="0">
              <a:solidFill>
                <a:srgbClr val="3B3838"/>
              </a:solidFill>
              <a:ea typeface="Heiti TC Light"/>
              <a:cs typeface="Heiti TC Light"/>
            </a:endParaRPr>
          </a:p>
          <a:p>
            <a:pPr marL="171446" defTabSz="685783">
              <a:spcAft>
                <a:spcPts val="450"/>
              </a:spcAft>
            </a:pPr>
            <a:r>
              <a:rPr lang="zh-TW" altLang="en-US" sz="1500" b="1" dirty="0" smtClean="0">
                <a:solidFill>
                  <a:srgbClr val="3B3838"/>
                </a:solidFill>
                <a:ea typeface="Heiti TC Light"/>
                <a:cs typeface="Heiti TC Light"/>
              </a:rPr>
              <a:t>購物年金評量可以</a:t>
            </a:r>
            <a:r>
              <a:rPr lang="en-US" altLang="zh-TW" sz="1500" b="1" dirty="0" smtClean="0">
                <a:solidFill>
                  <a:srgbClr val="3B3838"/>
                </a:solidFill>
                <a:ea typeface="Heiti TC Light"/>
                <a:cs typeface="Heiti TC Light"/>
              </a:rPr>
              <a:t>︰</a:t>
            </a:r>
            <a:r>
              <a:rPr lang="en-US" sz="1500" b="1" dirty="0" smtClean="0">
                <a:solidFill>
                  <a:srgbClr val="3B3838"/>
                </a:solidFill>
                <a:ea typeface="Heiti TC Light"/>
                <a:cs typeface="Heiti TC Light"/>
              </a:rPr>
              <a:t>The </a:t>
            </a:r>
            <a:r>
              <a:rPr lang="en-US" sz="1500" b="1" dirty="0">
                <a:solidFill>
                  <a:srgbClr val="3B3838"/>
                </a:solidFill>
                <a:ea typeface="Heiti TC Light"/>
                <a:cs typeface="Heiti TC Light"/>
              </a:rPr>
              <a:t>Shopping Annuity Assessment will:</a:t>
            </a:r>
          </a:p>
          <a:p>
            <a:pPr marL="557199" lvl="2" indent="-214308" defTabSz="685783">
              <a:spcAft>
                <a:spcPts val="450"/>
              </a:spcAft>
              <a:buFont typeface="Wingdings" charset="2"/>
              <a:buChar char="q"/>
            </a:pPr>
            <a:r>
              <a:rPr lang="zh-TW" altLang="en-US" sz="1200" dirty="0" smtClean="0">
                <a:solidFill>
                  <a:srgbClr val="E7E6E6">
                    <a:lumMod val="25000"/>
                  </a:srgbClr>
                </a:solidFill>
                <a:ea typeface="Heiti TC Light"/>
                <a:cs typeface="Heiti TC Light"/>
              </a:rPr>
              <a:t>分辨可被美安品牌取代的產品</a:t>
            </a:r>
            <a:r>
              <a:rPr lang="en-US" sz="1200" dirty="0" smtClean="0">
                <a:solidFill>
                  <a:srgbClr val="E7E6E6">
                    <a:lumMod val="25000"/>
                  </a:srgbClr>
                </a:solidFill>
                <a:ea typeface="Heiti TC Light"/>
                <a:cs typeface="Heiti TC Light"/>
              </a:rPr>
              <a:t>Identify the </a:t>
            </a:r>
            <a:r>
              <a:rPr lang="en-US" sz="1200" dirty="0">
                <a:solidFill>
                  <a:srgbClr val="E7E6E6">
                    <a:lumMod val="25000"/>
                  </a:srgbClr>
                </a:solidFill>
                <a:ea typeface="Heiti TC Light"/>
                <a:cs typeface="Heiti TC Light"/>
              </a:rPr>
              <a:t>products you could </a:t>
            </a:r>
            <a:r>
              <a:rPr lang="en-US" sz="1200" dirty="0" smtClean="0">
                <a:solidFill>
                  <a:srgbClr val="E7E6E6">
                    <a:lumMod val="25000"/>
                  </a:srgbClr>
                </a:solidFill>
                <a:ea typeface="Heiti TC Light"/>
                <a:cs typeface="Heiti TC Light"/>
              </a:rPr>
              <a:t>replace with the company’s exclusive brands.</a:t>
            </a:r>
            <a:endParaRPr lang="en-US" sz="1200" dirty="0">
              <a:solidFill>
                <a:srgbClr val="E7E6E6">
                  <a:lumMod val="25000"/>
                </a:srgbClr>
              </a:solidFill>
              <a:ea typeface="Heiti TC Light"/>
              <a:cs typeface="Heiti TC Light"/>
            </a:endParaRPr>
          </a:p>
          <a:p>
            <a:pPr marL="557199" lvl="2" indent="-214308" defTabSz="685783">
              <a:spcAft>
                <a:spcPts val="450"/>
              </a:spcAft>
              <a:buFont typeface="Wingdings" charset="2"/>
              <a:buChar char="q"/>
            </a:pPr>
            <a:r>
              <a:rPr lang="zh-TW" altLang="en-US" sz="1200" dirty="0" smtClean="0">
                <a:solidFill>
                  <a:srgbClr val="E7E6E6">
                    <a:lumMod val="25000"/>
                  </a:srgbClr>
                </a:solidFill>
                <a:ea typeface="Heiti TC Light"/>
                <a:cs typeface="Heiti TC Light"/>
              </a:rPr>
              <a:t>計算可賺取</a:t>
            </a:r>
            <a:r>
              <a:rPr lang="en-US" altLang="zh-TW" sz="1200" dirty="0" smtClean="0">
                <a:solidFill>
                  <a:srgbClr val="E7E6E6">
                    <a:lumMod val="25000"/>
                  </a:srgbClr>
                </a:solidFill>
                <a:ea typeface="Heiti TC Light"/>
                <a:cs typeface="Heiti TC Light"/>
              </a:rPr>
              <a:t>BV</a:t>
            </a:r>
            <a:r>
              <a:rPr lang="zh-TW" altLang="en-US" sz="1200" dirty="0" smtClean="0">
                <a:solidFill>
                  <a:srgbClr val="E7E6E6">
                    <a:lumMod val="25000"/>
                  </a:srgbClr>
                </a:solidFill>
                <a:ea typeface="Heiti TC Light"/>
                <a:cs typeface="Heiti TC Light"/>
              </a:rPr>
              <a:t>和現金回贈數目</a:t>
            </a:r>
            <a:endParaRPr lang="en-US" altLang="zh-TW" sz="1200" dirty="0">
              <a:solidFill>
                <a:srgbClr val="E7E6E6">
                  <a:lumMod val="25000"/>
                </a:srgbClr>
              </a:solidFill>
              <a:ea typeface="Heiti TC Light"/>
              <a:cs typeface="Heiti TC Light"/>
            </a:endParaRPr>
          </a:p>
          <a:p>
            <a:pPr marL="342891" lvl="2" defTabSz="685783">
              <a:spcAft>
                <a:spcPts val="450"/>
              </a:spcAft>
            </a:pPr>
            <a:r>
              <a:rPr lang="zh-TW" altLang="en-US" sz="1200" dirty="0" smtClean="0">
                <a:solidFill>
                  <a:srgbClr val="E7E6E6">
                    <a:lumMod val="25000"/>
                  </a:srgbClr>
                </a:solidFill>
                <a:ea typeface="Heiti TC Light"/>
                <a:cs typeface="Heiti TC Light"/>
              </a:rPr>
              <a:t>      </a:t>
            </a:r>
            <a:r>
              <a:rPr lang="en-US" sz="1200" dirty="0" smtClean="0">
                <a:solidFill>
                  <a:srgbClr val="E7E6E6">
                    <a:lumMod val="25000"/>
                  </a:srgbClr>
                </a:solidFill>
                <a:ea typeface="Heiti TC Light"/>
                <a:cs typeface="Heiti TC Light"/>
              </a:rPr>
              <a:t>Calculate </a:t>
            </a:r>
            <a:r>
              <a:rPr lang="en-US" sz="1200" dirty="0">
                <a:solidFill>
                  <a:srgbClr val="E7E6E6">
                    <a:lumMod val="25000"/>
                  </a:srgbClr>
                </a:solidFill>
                <a:ea typeface="Heiti TC Light"/>
                <a:cs typeface="Heiti TC Light"/>
              </a:rPr>
              <a:t>the BV and Cashback </a:t>
            </a:r>
            <a:r>
              <a:rPr lang="en-US" sz="1200" dirty="0" smtClean="0">
                <a:solidFill>
                  <a:srgbClr val="E7E6E6">
                    <a:lumMod val="25000"/>
                  </a:srgbClr>
                </a:solidFill>
                <a:ea typeface="Heiti TC Light"/>
                <a:cs typeface="Heiti TC Light"/>
              </a:rPr>
              <a:t>Potential</a:t>
            </a:r>
            <a:endParaRPr lang="en-US" sz="1200" b="1" dirty="0">
              <a:solidFill>
                <a:srgbClr val="3B3838"/>
              </a:solidFill>
              <a:ea typeface="Heiti TC Light"/>
              <a:cs typeface="Heiti TC Light"/>
            </a:endParaRPr>
          </a:p>
          <a:p>
            <a:pPr marL="514337" lvl="1" defTabSz="685783">
              <a:spcAft>
                <a:spcPts val="450"/>
              </a:spcAft>
            </a:pPr>
            <a:r>
              <a:rPr lang="en-US" sz="1200" b="1" dirty="0">
                <a:solidFill>
                  <a:srgbClr val="3B3838"/>
                </a:solidFill>
                <a:ea typeface="Heiti TC Light"/>
                <a:cs typeface="Heiti TC Light"/>
              </a:rPr>
              <a:t>  </a:t>
            </a:r>
          </a:p>
        </p:txBody>
      </p:sp>
      <p:pic>
        <p:nvPicPr>
          <p:cNvPr id="2" name="Picture 1" descr="US_ENG_ShoppingAnnuityAssessment20150107-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236162"/>
            <a:ext cx="3609544" cy="4671176"/>
          </a:xfrm>
          <a:prstGeom prst="rect">
            <a:avLst/>
          </a:prstGeom>
          <a:effectLst>
            <a:outerShdw blurRad="76200" dir="18900000" sy="23000" kx="-1200000" algn="bl" rotWithShape="0">
              <a:prstClr val="black">
                <a:alpha val="20000"/>
              </a:prstClr>
            </a:outerShdw>
          </a:effectLst>
          <a:scene3d>
            <a:camera prst="perspectiveLeft"/>
            <a:lightRig rig="threePt" dir="t"/>
          </a:scene3d>
        </p:spPr>
      </p:pic>
      <p:pic>
        <p:nvPicPr>
          <p:cNvPr id="3" name="Picture 2" descr="ShopDotComMacLaptop20150107 cop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0589" y="793749"/>
            <a:ext cx="2958352" cy="2300940"/>
          </a:xfrm>
          <a:prstGeom prst="rect">
            <a:avLst/>
          </a:prstGeom>
        </p:spPr>
      </p:pic>
    </p:spTree>
    <p:extLst>
      <p:ext uri="{BB962C8B-B14F-4D97-AF65-F5344CB8AC3E}">
        <p14:creationId xmlns:p14="http://schemas.microsoft.com/office/powerpoint/2010/main" val="153448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Flowchart: Document 5"/>
          <p:cNvSpPr/>
          <p:nvPr/>
        </p:nvSpPr>
        <p:spPr>
          <a:xfrm>
            <a:off x="-2964" y="-8933"/>
            <a:ext cx="9147386" cy="27251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9 w 21600"/>
              <a:gd name="connsiteY0" fmla="*/ 7307 h 21324"/>
              <a:gd name="connsiteX1" fmla="*/ 21600 w 21600"/>
              <a:gd name="connsiteY1" fmla="*/ 0 h 21324"/>
              <a:gd name="connsiteX2" fmla="*/ 21600 w 21600"/>
              <a:gd name="connsiteY2" fmla="*/ 17322 h 21324"/>
              <a:gd name="connsiteX3" fmla="*/ 0 w 21600"/>
              <a:gd name="connsiteY3" fmla="*/ 20172 h 21324"/>
              <a:gd name="connsiteX4" fmla="*/ 19 w 21600"/>
              <a:gd name="connsiteY4" fmla="*/ 7307 h 21324"/>
              <a:gd name="connsiteX0" fmla="*/ 19 w 21600"/>
              <a:gd name="connsiteY0" fmla="*/ 0 h 14017"/>
              <a:gd name="connsiteX1" fmla="*/ 21542 w 21600"/>
              <a:gd name="connsiteY1" fmla="*/ 320 h 14017"/>
              <a:gd name="connsiteX2" fmla="*/ 21600 w 21600"/>
              <a:gd name="connsiteY2" fmla="*/ 10015 h 14017"/>
              <a:gd name="connsiteX3" fmla="*/ 0 w 21600"/>
              <a:gd name="connsiteY3" fmla="*/ 12865 h 14017"/>
              <a:gd name="connsiteX4" fmla="*/ 19 w 21600"/>
              <a:gd name="connsiteY4" fmla="*/ 0 h 14017"/>
              <a:gd name="connsiteX0" fmla="*/ 19 w 21600"/>
              <a:gd name="connsiteY0" fmla="*/ 65 h 14082"/>
              <a:gd name="connsiteX1" fmla="*/ 21523 w 21600"/>
              <a:gd name="connsiteY1" fmla="*/ 0 h 14082"/>
              <a:gd name="connsiteX2" fmla="*/ 21600 w 21600"/>
              <a:gd name="connsiteY2" fmla="*/ 10080 h 14082"/>
              <a:gd name="connsiteX3" fmla="*/ 0 w 21600"/>
              <a:gd name="connsiteY3" fmla="*/ 12930 h 14082"/>
              <a:gd name="connsiteX4" fmla="*/ 19 w 21600"/>
              <a:gd name="connsiteY4" fmla="*/ 65 h 14082"/>
              <a:gd name="connsiteX0" fmla="*/ 19 w 21600"/>
              <a:gd name="connsiteY0" fmla="*/ 65 h 14082"/>
              <a:gd name="connsiteX1" fmla="*/ 21562 w 21600"/>
              <a:gd name="connsiteY1" fmla="*/ 0 h 14082"/>
              <a:gd name="connsiteX2" fmla="*/ 21600 w 21600"/>
              <a:gd name="connsiteY2" fmla="*/ 10080 h 14082"/>
              <a:gd name="connsiteX3" fmla="*/ 0 w 21600"/>
              <a:gd name="connsiteY3" fmla="*/ 12930 h 14082"/>
              <a:gd name="connsiteX4" fmla="*/ 19 w 21600"/>
              <a:gd name="connsiteY4" fmla="*/ 65 h 14082"/>
              <a:gd name="connsiteX0" fmla="*/ 19 w 21600"/>
              <a:gd name="connsiteY0" fmla="*/ 1177 h 14082"/>
              <a:gd name="connsiteX1" fmla="*/ 21562 w 21600"/>
              <a:gd name="connsiteY1" fmla="*/ 0 h 14082"/>
              <a:gd name="connsiteX2" fmla="*/ 21600 w 21600"/>
              <a:gd name="connsiteY2" fmla="*/ 10080 h 14082"/>
              <a:gd name="connsiteX3" fmla="*/ 0 w 21600"/>
              <a:gd name="connsiteY3" fmla="*/ 12930 h 14082"/>
              <a:gd name="connsiteX4" fmla="*/ 19 w 21600"/>
              <a:gd name="connsiteY4" fmla="*/ 1177 h 14082"/>
              <a:gd name="connsiteX0" fmla="*/ 19 w 21600"/>
              <a:gd name="connsiteY0" fmla="*/ 847 h 14082"/>
              <a:gd name="connsiteX1" fmla="*/ 21562 w 21600"/>
              <a:gd name="connsiteY1" fmla="*/ 0 h 14082"/>
              <a:gd name="connsiteX2" fmla="*/ 21600 w 21600"/>
              <a:gd name="connsiteY2" fmla="*/ 10080 h 14082"/>
              <a:gd name="connsiteX3" fmla="*/ 0 w 21600"/>
              <a:gd name="connsiteY3" fmla="*/ 12930 h 14082"/>
              <a:gd name="connsiteX4" fmla="*/ 19 w 21600"/>
              <a:gd name="connsiteY4" fmla="*/ 847 h 14082"/>
              <a:gd name="connsiteX0" fmla="*/ 19 w 21600"/>
              <a:gd name="connsiteY0" fmla="*/ 847 h 14082"/>
              <a:gd name="connsiteX1" fmla="*/ 21562 w 21600"/>
              <a:gd name="connsiteY1" fmla="*/ 0 h 14082"/>
              <a:gd name="connsiteX2" fmla="*/ 21600 w 21600"/>
              <a:gd name="connsiteY2" fmla="*/ 10080 h 14082"/>
              <a:gd name="connsiteX3" fmla="*/ 0 w 21600"/>
              <a:gd name="connsiteY3" fmla="*/ 12930 h 14082"/>
              <a:gd name="connsiteX4" fmla="*/ 19 w 21600"/>
              <a:gd name="connsiteY4" fmla="*/ 847 h 14082"/>
              <a:gd name="connsiteX0" fmla="*/ 1 w 21607"/>
              <a:gd name="connsiteY0" fmla="*/ 830 h 14082"/>
              <a:gd name="connsiteX1" fmla="*/ 21569 w 21607"/>
              <a:gd name="connsiteY1" fmla="*/ 0 h 14082"/>
              <a:gd name="connsiteX2" fmla="*/ 21607 w 21607"/>
              <a:gd name="connsiteY2" fmla="*/ 10080 h 14082"/>
              <a:gd name="connsiteX3" fmla="*/ 7 w 21607"/>
              <a:gd name="connsiteY3" fmla="*/ 12930 h 14082"/>
              <a:gd name="connsiteX4" fmla="*/ 1 w 21607"/>
              <a:gd name="connsiteY4" fmla="*/ 830 h 14082"/>
              <a:gd name="connsiteX0" fmla="*/ 1 w 21608"/>
              <a:gd name="connsiteY0" fmla="*/ 0 h 13252"/>
              <a:gd name="connsiteX1" fmla="*/ 21603 w 21608"/>
              <a:gd name="connsiteY1" fmla="*/ 21 h 13252"/>
              <a:gd name="connsiteX2" fmla="*/ 21607 w 21608"/>
              <a:gd name="connsiteY2" fmla="*/ 9250 h 13252"/>
              <a:gd name="connsiteX3" fmla="*/ 7 w 21608"/>
              <a:gd name="connsiteY3" fmla="*/ 12100 h 13252"/>
              <a:gd name="connsiteX4" fmla="*/ 1 w 21608"/>
              <a:gd name="connsiteY4" fmla="*/ 0 h 1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 h="13252">
                <a:moveTo>
                  <a:pt x="1" y="0"/>
                </a:moveTo>
                <a:lnTo>
                  <a:pt x="21603" y="21"/>
                </a:lnTo>
                <a:cubicBezTo>
                  <a:pt x="21622" y="3253"/>
                  <a:pt x="21588" y="6018"/>
                  <a:pt x="21607" y="9250"/>
                </a:cubicBezTo>
                <a:cubicBezTo>
                  <a:pt x="10807" y="9250"/>
                  <a:pt x="10807" y="15850"/>
                  <a:pt x="7" y="12100"/>
                </a:cubicBezTo>
                <a:cubicBezTo>
                  <a:pt x="13" y="7812"/>
                  <a:pt x="-5" y="4288"/>
                  <a:pt x="1" y="0"/>
                </a:cubicBezTo>
                <a:close/>
              </a:path>
            </a:pathLst>
          </a:custGeom>
          <a:solidFill>
            <a:srgbClr val="F7911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dirty="0">
              <a:solidFill>
                <a:prstClr val="white"/>
              </a:solidFill>
              <a:ea typeface="Heiti TC Light"/>
              <a:cs typeface="Heiti TC Light"/>
            </a:endParaRPr>
          </a:p>
        </p:txBody>
      </p:sp>
      <p:grpSp>
        <p:nvGrpSpPr>
          <p:cNvPr id="4" name="Group 3"/>
          <p:cNvGrpSpPr/>
          <p:nvPr/>
        </p:nvGrpSpPr>
        <p:grpSpPr>
          <a:xfrm>
            <a:off x="4309792" y="1053193"/>
            <a:ext cx="4339862" cy="3690257"/>
            <a:chOff x="-99239" y="968827"/>
            <a:chExt cx="5786483" cy="4920343"/>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715" y="1175657"/>
              <a:ext cx="5506145" cy="3037115"/>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239" y="968827"/>
              <a:ext cx="5786483" cy="4920343"/>
            </a:xfrm>
            <a:prstGeom prst="rect">
              <a:avLst/>
            </a:prstGeom>
          </p:spPr>
        </p:pic>
      </p:grpSp>
      <p:sp>
        <p:nvSpPr>
          <p:cNvPr id="7" name="Title 1"/>
          <p:cNvSpPr txBox="1">
            <a:spLocks/>
          </p:cNvSpPr>
          <p:nvPr/>
        </p:nvSpPr>
        <p:spPr>
          <a:xfrm>
            <a:off x="65056" y="283242"/>
            <a:ext cx="4804645" cy="1257300"/>
          </a:xfrm>
          <a:prstGeom prst="rect">
            <a:avLst/>
          </a:prstGeom>
        </p:spPr>
        <p:txBody>
          <a:bodyPr lIns="68579" tIns="34289" rIns="68579" bIns="34289"/>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TW" altLang="en-US" sz="2700" cap="all" dirty="0" smtClean="0">
                <a:solidFill>
                  <a:srgbClr val="44546A">
                    <a:lumMod val="50000"/>
                  </a:srgbClr>
                </a:solidFill>
                <a:latin typeface="+mn-lt"/>
                <a:ea typeface="Heiti TC Light"/>
                <a:cs typeface="Heiti TC Light"/>
              </a:rPr>
              <a:t>購買</a:t>
            </a:r>
            <a:r>
              <a:rPr lang="zh-TW" altLang="en-US" cap="all" dirty="0" smtClean="0">
                <a:solidFill>
                  <a:srgbClr val="44546A">
                    <a:lumMod val="50000"/>
                  </a:srgbClr>
                </a:solidFill>
                <a:latin typeface="+mn-lt"/>
                <a:ea typeface="Heiti TC Light"/>
                <a:cs typeface="Heiti TC Light"/>
              </a:rPr>
              <a:t>我</a:t>
            </a:r>
            <a:r>
              <a:rPr lang="zh-TW" altLang="en-US" cap="all" dirty="0">
                <a:solidFill>
                  <a:srgbClr val="44546A">
                    <a:lumMod val="50000"/>
                  </a:srgbClr>
                </a:solidFill>
                <a:latin typeface="+mn-lt"/>
                <a:ea typeface="Heiti TC Light"/>
                <a:cs typeface="Heiti TC Light"/>
              </a:rPr>
              <a:t>們的品</a:t>
            </a:r>
            <a:r>
              <a:rPr lang="zh-TW" altLang="en-US" cap="all" dirty="0" smtClean="0">
                <a:solidFill>
                  <a:srgbClr val="44546A">
                    <a:lumMod val="50000"/>
                  </a:srgbClr>
                </a:solidFill>
                <a:latin typeface="+mn-lt"/>
                <a:ea typeface="Heiti TC Light"/>
                <a:cs typeface="Heiti TC Light"/>
              </a:rPr>
              <a:t>牌</a:t>
            </a:r>
            <a:r>
              <a:rPr lang="zh-TW" altLang="en-US" sz="2700" dirty="0" smtClean="0">
                <a:solidFill>
                  <a:srgbClr val="44546A">
                    <a:lumMod val="50000"/>
                  </a:srgbClr>
                </a:solidFill>
                <a:latin typeface="+mn-lt"/>
                <a:ea typeface="Heiti TC Light"/>
                <a:cs typeface="Heiti TC Light"/>
              </a:rPr>
              <a:t>創造</a:t>
            </a:r>
            <a:r>
              <a:rPr lang="en-US" altLang="zh-TW" sz="2700" dirty="0" smtClean="0">
                <a:solidFill>
                  <a:srgbClr val="44546A">
                    <a:lumMod val="50000"/>
                  </a:srgbClr>
                </a:solidFill>
                <a:latin typeface="+mn-lt"/>
                <a:ea typeface="Heiti TC Light"/>
                <a:cs typeface="Heiti TC Light"/>
              </a:rPr>
              <a:t>BV</a:t>
            </a:r>
            <a:r>
              <a:rPr lang="zh-TW" altLang="en-US" sz="2700" dirty="0" smtClean="0">
                <a:solidFill>
                  <a:srgbClr val="44546A">
                    <a:lumMod val="50000"/>
                  </a:srgbClr>
                </a:solidFill>
                <a:latin typeface="+mn-lt"/>
                <a:ea typeface="Heiti TC Light"/>
                <a:cs typeface="Heiti TC Light"/>
              </a:rPr>
              <a:t> </a:t>
            </a:r>
            <a:r>
              <a:rPr lang="en-US" sz="2700" dirty="0" smtClean="0">
                <a:solidFill>
                  <a:srgbClr val="44546A">
                    <a:lumMod val="50000"/>
                  </a:srgbClr>
                </a:solidFill>
                <a:latin typeface="+mn-lt"/>
                <a:ea typeface="Heiti TC Light"/>
                <a:cs typeface="Heiti TC Light"/>
              </a:rPr>
              <a:t>Create </a:t>
            </a:r>
            <a:r>
              <a:rPr lang="en-US" sz="2700" dirty="0">
                <a:solidFill>
                  <a:srgbClr val="44546A">
                    <a:lumMod val="50000"/>
                  </a:srgbClr>
                </a:solidFill>
                <a:latin typeface="+mn-lt"/>
                <a:ea typeface="Heiti TC Light"/>
                <a:cs typeface="Heiti TC Light"/>
              </a:rPr>
              <a:t>BV with </a:t>
            </a:r>
          </a:p>
          <a:p>
            <a:pPr>
              <a:lnSpc>
                <a:spcPct val="100000"/>
              </a:lnSpc>
            </a:pPr>
            <a:r>
              <a:rPr lang="en-US" cap="all" dirty="0" smtClean="0">
                <a:solidFill>
                  <a:srgbClr val="44546A">
                    <a:lumMod val="50000"/>
                  </a:srgbClr>
                </a:solidFill>
                <a:latin typeface="+mn-lt"/>
                <a:ea typeface="Heiti TC Light"/>
                <a:cs typeface="Heiti TC Light"/>
              </a:rPr>
              <a:t>OUR </a:t>
            </a:r>
            <a:r>
              <a:rPr lang="en-US" cap="all" dirty="0">
                <a:solidFill>
                  <a:srgbClr val="44546A">
                    <a:lumMod val="50000"/>
                  </a:srgbClr>
                </a:solidFill>
                <a:latin typeface="+mn-lt"/>
                <a:ea typeface="Heiti TC Light"/>
                <a:cs typeface="Heiti TC Light"/>
              </a:rPr>
              <a:t>Brands </a:t>
            </a:r>
          </a:p>
        </p:txBody>
      </p:sp>
      <p:grpSp>
        <p:nvGrpSpPr>
          <p:cNvPr id="14" name="Group 13"/>
          <p:cNvGrpSpPr/>
          <p:nvPr/>
        </p:nvGrpSpPr>
        <p:grpSpPr>
          <a:xfrm>
            <a:off x="480334" y="2803674"/>
            <a:ext cx="3438524" cy="830997"/>
            <a:chOff x="640445" y="3936712"/>
            <a:chExt cx="4584698" cy="1107996"/>
          </a:xfrm>
        </p:grpSpPr>
        <p:sp>
          <p:nvSpPr>
            <p:cNvPr id="8" name="Isosceles Triangle 7"/>
            <p:cNvSpPr/>
            <p:nvPr/>
          </p:nvSpPr>
          <p:spPr>
            <a:xfrm rot="5400000">
              <a:off x="605975" y="4125686"/>
              <a:ext cx="275768" cy="2068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11" name="Rectangle 10"/>
            <p:cNvSpPr/>
            <p:nvPr/>
          </p:nvSpPr>
          <p:spPr>
            <a:xfrm>
              <a:off x="979714" y="3936712"/>
              <a:ext cx="4245429" cy="1107996"/>
            </a:xfrm>
            <a:prstGeom prst="rect">
              <a:avLst/>
            </a:prstGeom>
          </p:spPr>
          <p:txBody>
            <a:bodyPr wrap="square">
              <a:spAutoFit/>
            </a:bodyPr>
            <a:lstStyle/>
            <a:p>
              <a:pPr defTabSz="685783"/>
              <a:r>
                <a:rPr lang="zh-TW" altLang="en-US" sz="1200" b="1" dirty="0" smtClean="0">
                  <a:solidFill>
                    <a:prstClr val="white"/>
                  </a:solidFill>
                  <a:ea typeface="Heiti TC Light"/>
                  <a:cs typeface="Heiti TC Light"/>
                </a:rPr>
                <a:t>當開始購物年金評量表時，到</a:t>
              </a:r>
              <a:r>
                <a:rPr lang="en-US" altLang="zh-TW" sz="1200" b="1" dirty="0" smtClean="0">
                  <a:solidFill>
                    <a:prstClr val="white"/>
                  </a:solidFill>
                  <a:ea typeface="Heiti TC Light"/>
                  <a:cs typeface="Heiti TC Light"/>
                </a:rPr>
                <a:t>SHOP.COM</a:t>
              </a:r>
              <a:r>
                <a:rPr lang="zh-TW" altLang="en-US" sz="1200" b="1" dirty="0" smtClean="0">
                  <a:solidFill>
                    <a:prstClr val="white"/>
                  </a:solidFill>
                  <a:ea typeface="Heiti TC Light"/>
                  <a:cs typeface="Heiti TC Light"/>
                </a:rPr>
                <a:t>並完成購物建議</a:t>
              </a:r>
              <a:r>
                <a:rPr lang="en-US" sz="1200" b="1" dirty="0" smtClean="0">
                  <a:solidFill>
                    <a:prstClr val="white"/>
                  </a:solidFill>
                  <a:ea typeface="Heiti TC Light"/>
                  <a:cs typeface="Heiti TC Light"/>
                </a:rPr>
                <a:t>Once </a:t>
              </a:r>
              <a:r>
                <a:rPr lang="en-US" sz="1200" b="1" dirty="0">
                  <a:solidFill>
                    <a:prstClr val="white"/>
                  </a:solidFill>
                  <a:ea typeface="Heiti TC Light"/>
                  <a:cs typeface="Heiti TC Light"/>
                </a:rPr>
                <a:t>you’ve taken the </a:t>
              </a:r>
              <a:r>
                <a:rPr lang="en-US" sz="1200" b="1" dirty="0" smtClean="0">
                  <a:solidFill>
                    <a:prstClr val="white"/>
                  </a:solidFill>
                  <a:ea typeface="Heiti TC Light"/>
                  <a:cs typeface="Heiti TC Light"/>
                </a:rPr>
                <a:t>Shopping Annuity Assessment</a:t>
              </a:r>
              <a:r>
                <a:rPr lang="en-US" sz="1200" b="1" dirty="0">
                  <a:solidFill>
                    <a:prstClr val="white"/>
                  </a:solidFill>
                  <a:ea typeface="Heiti TC Light"/>
                  <a:cs typeface="Heiti TC Light"/>
                </a:rPr>
                <a:t>, go to SHOP.COM and complete the Shopping Advisor.  </a:t>
              </a:r>
            </a:p>
          </p:txBody>
        </p:sp>
      </p:grpSp>
      <p:grpSp>
        <p:nvGrpSpPr>
          <p:cNvPr id="15" name="Group 14"/>
          <p:cNvGrpSpPr/>
          <p:nvPr/>
        </p:nvGrpSpPr>
        <p:grpSpPr>
          <a:xfrm>
            <a:off x="480334" y="3615982"/>
            <a:ext cx="3560990" cy="646331"/>
            <a:chOff x="640445" y="4608573"/>
            <a:chExt cx="4747986" cy="861776"/>
          </a:xfrm>
        </p:grpSpPr>
        <p:sp>
          <p:nvSpPr>
            <p:cNvPr id="9" name="Isosceles Triangle 8"/>
            <p:cNvSpPr/>
            <p:nvPr/>
          </p:nvSpPr>
          <p:spPr>
            <a:xfrm rot="5400000">
              <a:off x="605975" y="4795156"/>
              <a:ext cx="275768" cy="2068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12" name="Rectangle 11"/>
            <p:cNvSpPr/>
            <p:nvPr/>
          </p:nvSpPr>
          <p:spPr>
            <a:xfrm>
              <a:off x="979714" y="4608573"/>
              <a:ext cx="4408717" cy="861776"/>
            </a:xfrm>
            <a:prstGeom prst="rect">
              <a:avLst/>
            </a:prstGeom>
          </p:spPr>
          <p:txBody>
            <a:bodyPr wrap="square">
              <a:spAutoFit/>
            </a:bodyPr>
            <a:lstStyle/>
            <a:p>
              <a:pPr defTabSz="685783"/>
              <a:r>
                <a:rPr lang="zh-TW" altLang="en-US" sz="1200" b="1" dirty="0" smtClean="0">
                  <a:solidFill>
                    <a:prstClr val="white"/>
                  </a:solidFill>
                  <a:ea typeface="Heiti TC Light"/>
                  <a:cs typeface="Heiti TC Light"/>
                </a:rPr>
                <a:t>這會助你分辨可以建立購物年金的產品</a:t>
              </a:r>
              <a:r>
                <a:rPr lang="en-US" sz="1200" b="1" dirty="0" smtClean="0">
                  <a:solidFill>
                    <a:prstClr val="white"/>
                  </a:solidFill>
                  <a:ea typeface="Heiti TC Light"/>
                  <a:cs typeface="Heiti TC Light"/>
                </a:rPr>
                <a:t>This </a:t>
              </a:r>
              <a:r>
                <a:rPr lang="en-US" sz="1200" b="1" dirty="0">
                  <a:solidFill>
                    <a:prstClr val="white"/>
                  </a:solidFill>
                  <a:ea typeface="Heiti TC Light"/>
                  <a:cs typeface="Heiti TC Light"/>
                </a:rPr>
                <a:t>will identify the specific products that you can use to fund your Shopping </a:t>
              </a:r>
              <a:r>
                <a:rPr lang="en-US" sz="1200" b="1" dirty="0" smtClean="0">
                  <a:solidFill>
                    <a:prstClr val="white"/>
                  </a:solidFill>
                  <a:ea typeface="Heiti TC Light"/>
                  <a:cs typeface="Heiti TC Light"/>
                </a:rPr>
                <a:t>Annuity®.</a:t>
              </a:r>
              <a:endParaRPr lang="en-US" sz="1200" b="1" dirty="0">
                <a:solidFill>
                  <a:prstClr val="white"/>
                </a:solidFill>
                <a:ea typeface="Heiti TC Light"/>
                <a:cs typeface="Heiti TC Light"/>
              </a:endParaRPr>
            </a:p>
          </p:txBody>
        </p:sp>
      </p:grpSp>
      <p:grpSp>
        <p:nvGrpSpPr>
          <p:cNvPr id="16" name="Group 15"/>
          <p:cNvGrpSpPr/>
          <p:nvPr/>
        </p:nvGrpSpPr>
        <p:grpSpPr>
          <a:xfrm>
            <a:off x="480334" y="4194365"/>
            <a:ext cx="3438524" cy="830997"/>
            <a:chOff x="640445" y="5280434"/>
            <a:chExt cx="4584698" cy="1107998"/>
          </a:xfrm>
        </p:grpSpPr>
        <p:sp>
          <p:nvSpPr>
            <p:cNvPr id="10" name="Isosceles Triangle 9"/>
            <p:cNvSpPr/>
            <p:nvPr/>
          </p:nvSpPr>
          <p:spPr>
            <a:xfrm rot="5400000">
              <a:off x="605975" y="5486396"/>
              <a:ext cx="275768" cy="2068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13" name="Rectangle 12"/>
            <p:cNvSpPr/>
            <p:nvPr/>
          </p:nvSpPr>
          <p:spPr>
            <a:xfrm>
              <a:off x="979714" y="5280434"/>
              <a:ext cx="4245429" cy="1107998"/>
            </a:xfrm>
            <a:prstGeom prst="rect">
              <a:avLst/>
            </a:prstGeom>
          </p:spPr>
          <p:txBody>
            <a:bodyPr wrap="square">
              <a:spAutoFit/>
            </a:bodyPr>
            <a:lstStyle/>
            <a:p>
              <a:pPr defTabSz="685783"/>
              <a:r>
                <a:rPr lang="zh-TW" altLang="en-US" sz="1200" b="1" dirty="0" smtClean="0">
                  <a:solidFill>
                    <a:prstClr val="white"/>
                  </a:solidFill>
                  <a:ea typeface="Heiti TC Light"/>
                  <a:cs typeface="Heiti TC Light"/>
                </a:rPr>
                <a:t>要完成這程序，把這些指定產品加進你的自動購貨</a:t>
              </a:r>
              <a:r>
                <a:rPr lang="en-US" sz="1200" b="1" dirty="0" smtClean="0">
                  <a:solidFill>
                    <a:prstClr val="white"/>
                  </a:solidFill>
                  <a:ea typeface="Heiti TC Light"/>
                  <a:cs typeface="Heiti TC Light"/>
                </a:rPr>
                <a:t>To </a:t>
              </a:r>
              <a:r>
                <a:rPr lang="en-US" sz="1200" b="1" dirty="0">
                  <a:solidFill>
                    <a:prstClr val="white"/>
                  </a:solidFill>
                  <a:ea typeface="Heiti TC Light"/>
                  <a:cs typeface="Heiti TC Light"/>
                </a:rPr>
                <a:t>complete this process, add </a:t>
              </a:r>
              <a:r>
                <a:rPr lang="en-US" sz="1200" b="1" dirty="0" smtClean="0">
                  <a:solidFill>
                    <a:prstClr val="white"/>
                  </a:solidFill>
                  <a:ea typeface="Heiti TC Light"/>
                  <a:cs typeface="Heiti TC Light"/>
                </a:rPr>
                <a:t>the identified products </a:t>
              </a:r>
              <a:r>
                <a:rPr lang="en-US" sz="1200" b="1" dirty="0">
                  <a:solidFill>
                    <a:prstClr val="white"/>
                  </a:solidFill>
                  <a:ea typeface="Heiti TC Light"/>
                  <a:cs typeface="Heiti TC Light"/>
                </a:rPr>
                <a:t>to AutoShip so you never run out. </a:t>
              </a:r>
            </a:p>
          </p:txBody>
        </p:sp>
      </p:grpSp>
    </p:spTree>
    <p:extLst>
      <p:ext uri="{BB962C8B-B14F-4D97-AF65-F5344CB8AC3E}">
        <p14:creationId xmlns:p14="http://schemas.microsoft.com/office/powerpoint/2010/main" val="116935254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0-#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4301837" cy="5143500"/>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flipH="1">
            <a:off x="1841105" y="2458465"/>
            <a:ext cx="5145027" cy="225045"/>
          </a:xfrm>
          <a:prstGeom prst="rect">
            <a:avLst/>
          </a:prstGeom>
        </p:spPr>
      </p:pic>
      <p:sp>
        <p:nvSpPr>
          <p:cNvPr id="4" name="Rectangle 3"/>
          <p:cNvSpPr/>
          <p:nvPr/>
        </p:nvSpPr>
        <p:spPr>
          <a:xfrm>
            <a:off x="-8164" y="718459"/>
            <a:ext cx="4309259" cy="4425043"/>
          </a:xfrm>
          <a:prstGeom prst="rect">
            <a:avLst/>
          </a:prstGeom>
          <a:gradFill>
            <a:gsLst>
              <a:gs pos="0">
                <a:schemeClr val="tx1">
                  <a:alpha val="0"/>
                </a:schemeClr>
              </a:gs>
              <a:gs pos="7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dirty="0">
              <a:solidFill>
                <a:prstClr val="white"/>
              </a:solidFill>
              <a:ea typeface="Heiti TC Light"/>
              <a:cs typeface="Heiti TC Light"/>
            </a:endParaRPr>
          </a:p>
        </p:txBody>
      </p:sp>
      <p:grpSp>
        <p:nvGrpSpPr>
          <p:cNvPr id="8" name="Group 7"/>
          <p:cNvGrpSpPr/>
          <p:nvPr/>
        </p:nvGrpSpPr>
        <p:grpSpPr>
          <a:xfrm>
            <a:off x="331411" y="3354306"/>
            <a:ext cx="2926928" cy="1216275"/>
            <a:chOff x="441879" y="3965130"/>
            <a:chExt cx="3902571" cy="1621688"/>
          </a:xfrm>
        </p:grpSpPr>
        <p:sp>
          <p:nvSpPr>
            <p:cNvPr id="6" name="Rectangle 5"/>
            <p:cNvSpPr/>
            <p:nvPr/>
          </p:nvSpPr>
          <p:spPr>
            <a:xfrm>
              <a:off x="441879" y="3965130"/>
              <a:ext cx="3462915" cy="1107987"/>
            </a:xfrm>
            <a:prstGeom prst="rect">
              <a:avLst/>
            </a:prstGeom>
          </p:spPr>
          <p:txBody>
            <a:bodyPr wrap="none">
              <a:spAutoFit/>
            </a:bodyPr>
            <a:lstStyle/>
            <a:p>
              <a:pPr defTabSz="685783"/>
              <a:r>
                <a:rPr lang="zh-TW" altLang="en-US" sz="3000" cap="all" dirty="0">
                  <a:solidFill>
                    <a:prstClr val="white"/>
                  </a:solidFill>
                  <a:ea typeface="Heiti TC Light"/>
                  <a:cs typeface="Heiti TC Light"/>
                </a:rPr>
                <a:t>夥伴商</a:t>
              </a:r>
              <a:r>
                <a:rPr lang="zh-TW" altLang="en-US" sz="3000" cap="all" dirty="0" smtClean="0">
                  <a:solidFill>
                    <a:prstClr val="white"/>
                  </a:solidFill>
                  <a:ea typeface="Heiti TC Light"/>
                  <a:cs typeface="Heiti TC Light"/>
                </a:rPr>
                <a:t>店</a:t>
              </a:r>
              <a:r>
                <a:rPr lang="zh-TW" altLang="en-US" dirty="0" smtClean="0">
                  <a:solidFill>
                    <a:prstClr val="white"/>
                  </a:solidFill>
                  <a:ea typeface="Heiti TC Light"/>
                  <a:cs typeface="Heiti TC Light"/>
                </a:rPr>
                <a:t>創造</a:t>
              </a:r>
              <a:r>
                <a:rPr lang="en-US" altLang="zh-TW" dirty="0" smtClean="0">
                  <a:solidFill>
                    <a:prstClr val="white"/>
                  </a:solidFill>
                  <a:ea typeface="Heiti TC Light"/>
                  <a:cs typeface="Heiti TC Light"/>
                </a:rPr>
                <a:t>IBV</a:t>
              </a:r>
              <a:r>
                <a:rPr lang="zh-TW" altLang="en-US" dirty="0" smtClean="0">
                  <a:solidFill>
                    <a:prstClr val="white"/>
                  </a:solidFill>
                  <a:ea typeface="Heiti TC Light"/>
                  <a:cs typeface="Heiti TC Light"/>
                </a:rPr>
                <a:t> </a:t>
              </a:r>
              <a:endParaRPr lang="en-US" altLang="zh-TW" dirty="0" smtClean="0">
                <a:solidFill>
                  <a:prstClr val="white"/>
                </a:solidFill>
                <a:ea typeface="Heiti TC Light"/>
                <a:cs typeface="Heiti TC Light"/>
              </a:endParaRPr>
            </a:p>
            <a:p>
              <a:pPr defTabSz="685783"/>
              <a:r>
                <a:rPr lang="en-US" dirty="0" smtClean="0">
                  <a:solidFill>
                    <a:prstClr val="white"/>
                  </a:solidFill>
                  <a:ea typeface="Heiti TC Light"/>
                  <a:cs typeface="Heiti TC Light"/>
                </a:rPr>
                <a:t>Create </a:t>
              </a:r>
              <a:r>
                <a:rPr lang="en-US" dirty="0">
                  <a:solidFill>
                    <a:prstClr val="white"/>
                  </a:solidFill>
                  <a:ea typeface="Heiti TC Light"/>
                  <a:cs typeface="Heiti TC Light"/>
                </a:rPr>
                <a:t>IBV with</a:t>
              </a:r>
            </a:p>
          </p:txBody>
        </p:sp>
        <p:sp>
          <p:nvSpPr>
            <p:cNvPr id="7" name="Rectangle 6"/>
            <p:cNvSpPr/>
            <p:nvPr/>
          </p:nvSpPr>
          <p:spPr>
            <a:xfrm>
              <a:off x="441879" y="4848160"/>
              <a:ext cx="3902571" cy="738658"/>
            </a:xfrm>
            <a:prstGeom prst="rect">
              <a:avLst/>
            </a:prstGeom>
          </p:spPr>
          <p:txBody>
            <a:bodyPr wrap="none">
              <a:spAutoFit/>
            </a:bodyPr>
            <a:lstStyle/>
            <a:p>
              <a:pPr defTabSz="685783"/>
              <a:r>
                <a:rPr lang="en-US" sz="3000" cap="all" dirty="0" smtClean="0">
                  <a:solidFill>
                    <a:prstClr val="white"/>
                  </a:solidFill>
                  <a:ea typeface="Heiti TC Light"/>
                  <a:cs typeface="Heiti TC Light"/>
                </a:rPr>
                <a:t>Partner </a:t>
              </a:r>
              <a:r>
                <a:rPr lang="en-US" sz="3000" cap="all" dirty="0">
                  <a:solidFill>
                    <a:prstClr val="white"/>
                  </a:solidFill>
                  <a:ea typeface="Heiti TC Light"/>
                  <a:cs typeface="Heiti TC Light"/>
                </a:rPr>
                <a:t>Stores</a:t>
              </a:r>
            </a:p>
          </p:txBody>
        </p:sp>
      </p:grpSp>
      <p:sp>
        <p:nvSpPr>
          <p:cNvPr id="9" name="Rectangle 8"/>
          <p:cNvSpPr/>
          <p:nvPr/>
        </p:nvSpPr>
        <p:spPr>
          <a:xfrm>
            <a:off x="4673666" y="214492"/>
            <a:ext cx="4151526" cy="4224231"/>
          </a:xfrm>
          <a:prstGeom prst="rect">
            <a:avLst/>
          </a:prstGeom>
        </p:spPr>
        <p:txBody>
          <a:bodyPr wrap="square" lIns="68579" tIns="34289" rIns="68579" bIns="34289">
            <a:spAutoFit/>
          </a:bodyPr>
          <a:lstStyle/>
          <a:p>
            <a:pPr marL="42862" algn="ctr" defTabSz="685783"/>
            <a:r>
              <a:rPr lang="zh-TW" altLang="en-US" sz="3000" dirty="0" smtClean="0">
                <a:solidFill>
                  <a:srgbClr val="44546A">
                    <a:lumMod val="50000"/>
                  </a:srgbClr>
                </a:solidFill>
                <a:ea typeface="Heiti TC Light"/>
                <a:cs typeface="Heiti TC Light"/>
              </a:rPr>
              <a:t>將平時要逛街購買其他品牌和產品</a:t>
            </a:r>
            <a:r>
              <a:rPr lang="en-US" sz="2400" dirty="0" smtClean="0">
                <a:solidFill>
                  <a:srgbClr val="44546A">
                    <a:lumMod val="50000"/>
                  </a:srgbClr>
                </a:solidFill>
                <a:ea typeface="Heiti TC Light"/>
                <a:cs typeface="Heiti TC Light"/>
              </a:rPr>
              <a:t>Change </a:t>
            </a:r>
            <a:r>
              <a:rPr lang="en-US" sz="2400" u="sng" dirty="0" smtClean="0">
                <a:solidFill>
                  <a:srgbClr val="44546A">
                    <a:lumMod val="50000"/>
                  </a:srgbClr>
                </a:solidFill>
                <a:ea typeface="Heiti TC Light"/>
                <a:cs typeface="Heiti TC Light"/>
              </a:rPr>
              <a:t>how</a:t>
            </a:r>
            <a:r>
              <a:rPr lang="en-US" sz="2400" dirty="0" smtClean="0">
                <a:solidFill>
                  <a:srgbClr val="44546A">
                    <a:lumMod val="50000"/>
                  </a:srgbClr>
                </a:solidFill>
                <a:ea typeface="Heiti TC Light"/>
                <a:cs typeface="Heiti TC Light"/>
              </a:rPr>
              <a:t> </a:t>
            </a:r>
            <a:r>
              <a:rPr lang="en-US" sz="2400" dirty="0">
                <a:solidFill>
                  <a:srgbClr val="44546A">
                    <a:lumMod val="50000"/>
                  </a:srgbClr>
                </a:solidFill>
                <a:ea typeface="Heiti TC Light"/>
                <a:cs typeface="Heiti TC Light"/>
              </a:rPr>
              <a:t>you buy all other brands and products directly from other establishments </a:t>
            </a:r>
            <a:br>
              <a:rPr lang="en-US" sz="2400" dirty="0">
                <a:solidFill>
                  <a:srgbClr val="44546A">
                    <a:lumMod val="50000"/>
                  </a:srgbClr>
                </a:solidFill>
                <a:ea typeface="Heiti TC Light"/>
                <a:cs typeface="Heiti TC Light"/>
              </a:rPr>
            </a:br>
            <a:r>
              <a:rPr lang="zh-TW" altLang="en-US" sz="3000" dirty="0" smtClean="0">
                <a:solidFill>
                  <a:srgbClr val="44546A">
                    <a:lumMod val="50000"/>
                  </a:srgbClr>
                </a:solidFill>
                <a:ea typeface="Heiti TC Light"/>
                <a:cs typeface="Heiti TC Light"/>
              </a:rPr>
              <a:t>轉成</a:t>
            </a:r>
            <a:r>
              <a:rPr lang="en-US" sz="3000" b="1" dirty="0" smtClean="0">
                <a:solidFill>
                  <a:srgbClr val="44546A">
                    <a:lumMod val="50000"/>
                  </a:srgbClr>
                </a:solidFill>
                <a:ea typeface="Heiti TC Light"/>
                <a:cs typeface="Heiti TC Light"/>
              </a:rPr>
              <a:t>to </a:t>
            </a:r>
            <a:endParaRPr lang="en-US" sz="3000" b="1" dirty="0">
              <a:solidFill>
                <a:srgbClr val="44546A">
                  <a:lumMod val="50000"/>
                </a:srgbClr>
              </a:solidFill>
              <a:ea typeface="Heiti TC Light"/>
              <a:cs typeface="Heiti TC Light"/>
            </a:endParaRPr>
          </a:p>
          <a:p>
            <a:pPr marL="42862" algn="ctr" defTabSz="685783"/>
            <a:r>
              <a:rPr lang="zh-TW" altLang="en-US" sz="3000" b="1" dirty="0" smtClean="0">
                <a:solidFill>
                  <a:srgbClr val="44546A">
                    <a:lumMod val="50000"/>
                  </a:srgbClr>
                </a:solidFill>
                <a:ea typeface="Heiti TC Light"/>
                <a:cs typeface="Heiti TC Light"/>
              </a:rPr>
              <a:t>在你的</a:t>
            </a:r>
            <a:r>
              <a:rPr lang="en-US" altLang="zh-TW" sz="3000" b="1" dirty="0" smtClean="0">
                <a:solidFill>
                  <a:srgbClr val="44546A">
                    <a:lumMod val="50000"/>
                  </a:srgbClr>
                </a:solidFill>
                <a:ea typeface="Heiti TC Light"/>
                <a:cs typeface="Heiti TC Light"/>
              </a:rPr>
              <a:t>SHOP.COM</a:t>
            </a:r>
            <a:r>
              <a:rPr lang="zh-TW" altLang="en-US" sz="3000" b="1" dirty="0" smtClean="0">
                <a:solidFill>
                  <a:srgbClr val="44546A">
                    <a:lumMod val="50000"/>
                  </a:srgbClr>
                </a:solidFill>
                <a:ea typeface="Heiti TC Light"/>
                <a:cs typeface="Heiti TC Light"/>
              </a:rPr>
              <a:t>網站購買</a:t>
            </a:r>
            <a:r>
              <a:rPr lang="en-US" altLang="zh-TW" sz="3000" b="1" dirty="0" smtClean="0">
                <a:solidFill>
                  <a:srgbClr val="44546A">
                    <a:lumMod val="50000"/>
                  </a:srgbClr>
                </a:solidFill>
                <a:ea typeface="Heiti TC Light"/>
                <a:cs typeface="Heiti TC Light"/>
              </a:rPr>
              <a:t>﹗</a:t>
            </a:r>
          </a:p>
          <a:p>
            <a:pPr marL="42862" algn="ctr" defTabSz="685783"/>
            <a:r>
              <a:rPr lang="en-US" sz="2400" b="1" dirty="0" smtClean="0">
                <a:solidFill>
                  <a:srgbClr val="44546A">
                    <a:lumMod val="50000"/>
                  </a:srgbClr>
                </a:solidFill>
                <a:ea typeface="Heiti TC Light"/>
                <a:cs typeface="Heiti TC Light"/>
              </a:rPr>
              <a:t>buying </a:t>
            </a:r>
            <a:r>
              <a:rPr lang="en-US" sz="2400" b="1" dirty="0">
                <a:solidFill>
                  <a:srgbClr val="44546A">
                    <a:lumMod val="50000"/>
                  </a:srgbClr>
                </a:solidFill>
                <a:ea typeface="Heiti TC Light"/>
                <a:cs typeface="Heiti TC Light"/>
              </a:rPr>
              <a:t>them through your own </a:t>
            </a:r>
            <a:r>
              <a:rPr lang="en-US" sz="2400" b="1" dirty="0" smtClean="0">
                <a:solidFill>
                  <a:srgbClr val="44546A">
                    <a:lumMod val="50000"/>
                  </a:srgbClr>
                </a:solidFill>
                <a:ea typeface="Heiti TC Light"/>
                <a:cs typeface="Heiti TC Light"/>
              </a:rPr>
              <a:t/>
            </a:r>
            <a:br>
              <a:rPr lang="en-US" sz="2400" b="1" dirty="0" smtClean="0">
                <a:solidFill>
                  <a:srgbClr val="44546A">
                    <a:lumMod val="50000"/>
                  </a:srgbClr>
                </a:solidFill>
                <a:ea typeface="Heiti TC Light"/>
                <a:cs typeface="Heiti TC Light"/>
              </a:rPr>
            </a:br>
            <a:r>
              <a:rPr lang="en-US" sz="2400" b="1" dirty="0" smtClean="0">
                <a:solidFill>
                  <a:srgbClr val="44546A">
                    <a:lumMod val="50000"/>
                  </a:srgbClr>
                </a:solidFill>
                <a:ea typeface="Heiti TC Light"/>
                <a:cs typeface="Heiti TC Light"/>
              </a:rPr>
              <a:t>SHOP.COM </a:t>
            </a:r>
            <a:r>
              <a:rPr lang="en-US" sz="2400" b="1" dirty="0">
                <a:solidFill>
                  <a:srgbClr val="44546A">
                    <a:lumMod val="50000"/>
                  </a:srgbClr>
                </a:solidFill>
                <a:ea typeface="Heiti TC Light"/>
                <a:cs typeface="Heiti TC Light"/>
              </a:rPr>
              <a:t>website! </a:t>
            </a:r>
          </a:p>
        </p:txBody>
      </p:sp>
    </p:spTree>
    <p:extLst>
      <p:ext uri="{BB962C8B-B14F-4D97-AF65-F5344CB8AC3E}">
        <p14:creationId xmlns:p14="http://schemas.microsoft.com/office/powerpoint/2010/main" val="34435338"/>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9" name="AutoShape 2" descr="data:image/jpg;base64,/9j/4AAQSkZJRgABAQAAAQABAAD/2wBDAAkGBwgHBgkIBwgKCgkLDRYPDQwMDRsUFRAWIB0iIiAdHx8kKDQsJCYxJx8fLT0tMTU3Ojo6Iys/RD84QzQ5Ojf/2wBDAQoKCg0MDRoPDxo3JR8lNzc3Nzc3Nzc3Nzc3Nzc3Nzc3Nzc3Nzc3Nzc3Nzc3Nzc3Nzc3Nzc3Nzc3Nzc3Nzc3Nzf/wAARCABVATIDASIAAhEBAxEB/8QAHAABAAEFAQEAAAAAAAAAAAAAAAcBAwQFBgII/8QATBAAAQMDAQUEBAgKBgsBAAAAAQACAwQFEQYHEiExQVFhcYETIpGhFDJCUnWCssEIFSMkNTdicpKxNoSTosLRFhclJjNDU1RVc4Oj/8QAGgEBAAIDAQAAAAAAAAAAAAAAAAMFAgQGAf/EACMRAQACAQMEAwEBAAAAAAAAAAABAgMEESEFEkFREzGRYdH/2gAMAwEAAhEDEQA/AJxREQEReS5B6RUByqoCIiAioDlCceCCqKy2qgc/cbPEX/NDwT7FdCCqIqE4QVRWZKmCJwbJNGwno54BVwODgCDkHqg9IiICKh4Kjnta0uc4Bo6k8EHpFiMudDJJ6OOtpnv+a2ZpPsysoHKCqIqA9qCqIqE8UFUWLPcKOnduz1dPG7sfK1p95V+OVkrQ6J7HtPymuyEHtFQnATKCqIiAiIg1Wor/AG/TtEKy7Pljpt7BlZA+RrD+1ug48Sud2fbQaDVsDYmiUXAF5lhZA8tjZvHdLn43RluOvPK6a/238c2eqtrp3wR1UZikkYAXBh+MBnqRkZ6ZytRpvS9q0Wax1unNPb6jcc6GeTLY3tGC4Occ8RjIPZw7EHUIselraarYX0lRFO0dYnhw9oWQOKAiIgIiplAK4HWGqPxZrOyUjZMQxu3qkZ4Yk9UZ8BkrvXEBpJOBjmvnPVFzN41DX1296skpEZzyYODfcFranL2VjZddD0MavNbvjiIn9l9Gt5Kq0mjroLvpqhrCQZDEGyfvt4O94z5rdZWxWd43VGSk47zS33HCqJlF6wQppvXLNNN1lV3WeorJRdnQ0NK6Uuc92X4a3OcNHDJHLh1IB2lLo3VOtgK/W93qbfSycY7TQnc3G9A89vjvHvHJc9sv05Fdtp+obpVsD4rZWyuja4ZHpXSO3T5AE+OOxTuBgII3dsU0gYg2OKujkHKVtSd73jHuWtq7fq/ZsDX2y4T3/T8XGoo6k5lhYObmnsHaOHa3HFS2vLmhwIIBBGDlBpbZqm0XLTY1BDVBtvEZkkkfwMWPjBw6EcsezOQuAhrdWbTpnyWuql0/pgOLWTtH5xVY4HGDkDwIA/aIXJ6h09WUev36Ft8robJequGsMLfksAcXAdw3XfwN7F9AUVLBRUsNLSxNighYGRxsGA1o4ABBHsOxXSgYTWG4Vczh600tSck9vABYtRs3u+mfz3QF/q4Xx+sbfWvD4pe7PIeY8xzUpoUHH6A1szU8VRR19OaC90R3ayifwIOcbzc8cZ9h8QT2CivahTt0xqmwa0o2+jJqW0deG/8ANjcOBPad0OHk3sW22t6kqrNZae2WguN3u8vwam3ObQcBzh3+sAO92eiDE1TtBrqi7u03oOkbcrsMieoIzDTdDk8iR1JOAeHE8Fhw7J6y9Yqdb6lr7hO7iYKd25Ew9gyP5NC6/QOkaPSFkjo6cNfVPAfVVGOMr/H5o6Ds7yV0yCN5NimjnR7ggrGO+e2pOfeMe5a+bQmrdIg1Wh9QTVkLOJtled4PHYD8XP8ACe9SwqEIOM0Jr6m1O6W31tO+3XymyKiil4HhzLc9O0cx71qdl9bVVWsdcRVNVNNHDXARMkkLhGN6Tg0HlyHJV2taYkdTs1bYSae+WrExkjHGaNvMHtwM+IyPDn9jN8hqKzWt/qx8Hhe9lXMM53B+UcfvQSJrfWds0dbxUVznSzy5FPSxfHmd9w5ZPf1OAuJhsGu9eBtXqG6SWC1ycY6CkBEpb+1yx9Yn90Kuza1TayvlTr2/s3w6Qx2unfxbCxpI3gO7iB37x54UtDgEEa0+xPSMbSJ2V1Q88S+SpIOfqgLHqNjdLQkz6UvtztNUOLSJd5pPfjB95UpIgiq2a5v2k7nFZto8DfQyndp7vAPyb/3sD34BHUdVe2oVtXpy+6e1bSVM5tzZhT1sTJCY3Mdkh27nBOC/j3N7l3eobHQ6htM9tucIkglH1mO6OaehHQqOdOadvlVpi/6E1BTzugp2kWy4PYdx4BywA9xDSB0BI6IJXieySNr43BzHDLSDkEdq9rgtjV9lu2kIqSsyK61yGkna74wDfi58uHi0rvUBYF9ukFms9bcqogRUsLpXDPPA5eJOB5rPUWbaq6e4GzaOtzz8Ku1S102PkxtdwJ7t7j9QoMLRF8q7DoG7621DU1FTNWzOfTwSSkt+MQ1rR8kF5dy6AdiybFs8qNVxRX3aFV1NXU1AEkVvZI6OKnYeIGBxBweQxjrk5V3bLb4bbs7t1NSwn4FQVlMHMA5RNDm8faB4lSZSzxVFPFNA9r4pGB7HNOQ5pGQR5II5umyS3UrfhujaqqstziGYnsqHujcex28ScHx8itzs31XVahoauivEIgvVsl9BWxjgCeOHgdM4PdkcOBC7I8VpLfpeit+pblfqeSYVNwYxs8ZcPR+qBggYznh29Sg3iIiDRakZfjTCbT1RTtmYOME0YPpPB2eB8eCjCp2i6rpZ3wVPoIpozhzH02HNPeMqaunJaHVGlLdqOnDauP0dQ0fk6hg9dv8AmO4qDLjvMb0naVp07WabFPZqccWr725j/UVVO0fUdRTSwPmpw2VhYSyHBAIxwOea4/ottqSx1Wnro+hq3xvduh7XRng5pzg45jlyWqVVkteZ2vLvtJh01Kd+nrERb15dBYNY3iwUbqS3yRCFzy/Eke9gkDOPYtn/AKzdS/8AVpf7Af5rj4Y3TSxxMwXPcGtBOOJOBx6KZdG7PqW0blZdBHVV/NrcZjiPd2nvPl2qfB81+KzxCr6pPTtLHyZccTafG3Mr2jqvV113Ky7ywUtEeLY/g+JJR7fVHeu1byCoG46Ko5KzpXtjbfdw+fNGW82isVj1CMNjX6Z1t9LO+09Sgov2M/pnW30s77T1KCyQiIiCLdQ/r90z9Gy/ZqFKSi3UP6/dM/Rsn2ahSkgIiII22/kjQPD/AL2L71rt38b7brZHP68dqtLZWg/PLef98HyWx/CA/oD/AF2L/EtdA78V7b6B8vqsuloaxjj1cG8v/wA/eglnCqqZVUBERB5exsjS14BaRggjgQvmOPNg0xr+3QnB+HU9G3j8kSSfc1fTpcGgkkADmvmFzjfNN6+uMHrD8Y09U0jq0ySDPscg+itLUEdr05bKGFu62CljZjv3Rk+ZyVtVrdNVsdy0/ba2JwLJ6WN4I72hbJAREQDxVN0KqpkIIqj/ANzdsz4x6lt1NHkdGtnB/nvZ/tFKyj7bTZZLjpM3Kj3hX2iQVcL28w0fHx5Yd9ULqdI3uPUWnaC7RYxUwhz2j5LxwcPJwIQbZzt0Ek4AGST0UTbPAdX7Rr5rCQb1HSH4HQE+GMj6vH/6LpNsGoDYNF1XoHYq6381gA55d8Yjwbnzwtjs708NM6Rt9uc0CcR+kqD2yu4u9mceQQbm722ku1tqLdXxCWlqWFkjCeY7uw9c9MKNKai1vs7aae1Qf6S6fYSYoN7dqYG9gxz8ACO4KV8hVQcVpraZYL9UihfJLbbjndNJXN9G4nsB5E93A9y7RpJHFc/qzRtl1XSmK7UbHSgYZUx4bLH4O+45HcuV0NdbtYNSy6H1HUOqy2EzWytdzliHyT3gA8+W6RxGEEloiICo44GVVaLWtxfbNN1s0IcZ3s9FCGjJL3+qMDqeK8tO0bs8dJyXikeUIavuf431JX1gdmN0pbH+431R/LPmrdBp273CgmrqOhllpofjPaOfbujm7HXC7rRuzVz/AEdbqFpa3gWUYPE/vn7h5qUoYYoImRQxtZGwYa1owAOwBV9NNa8za/l12q67i0ta4NLEW7do38cenzBxa7qCF9FaTuZu+n6CtJBdJEBJj544O94Wi1loCjvZfV0G7SV/MkD1JT+0Oh7x71ibLDWWx9wsFzhdDPA8TRtdyLXcCQeoyAc96kw47Ycm0/UtXqmswdR0kZKcXpPMfyePxIKIi3XMIv2M/pnW30s77T1KCi/Yz+mdbfSzvtPUoICIiCLdQ/r90z9GyfZqFKSi3UP6/dM/Rsn2ahSkgIiII2/CA/oD/XYv8SptR0/V1+nbZfLMP9rWXcqId0ZLmAAuGOuCA7HcR1VfwgP6A/12L/EpBoB+YU//AKm/yCDT6J1TRatscNxo3APwGzw5yYZMcWnu7D1C6BRhqHQl2s15k1Hs8nZT1UnGptz8CKo6nGeAz2HHcQqUO2Clo5G0esLRX2atHBxMRfGe8fKx5HxQSgqE4XCybXtENjLxeS84+K2kmz72haKo2m3jUrjRbP7BUzvd6pr6tgbHF34zj2nyPJBs9reqn0VubpyzAzX27D0EcUZy6ON3AuPZniB5nouX2MWCNk2tdP3AtmjBZSTFvAO/4jXY+5dnoPQQsFVJeb3VG56gqc+lqn5IizzDM+zPDhwAA56fZQM6219n/wAg37UqC1sru02mblVaBv7vR1NPI59vldwbPG7Jw3x4uHi4cwpXXKa80TQ6vo4xI51LX0/GlrIh60ZznB7W56dOYXIU+tNW6IAo9cWia4UTODLrRetlva7oT47p8eaCWkXA0u2DRU8Qe+6vgJ5slpZcj+FpHvWDcNs1h3vQWClr7zWOH5OKCBzAT9Yb3saUHe3u7UVktdRcblM2GmgbvOcevYAOpPIBcdswuOoNRm4ahu88sVtqpC23URa0BrAeLs4yezOfnHsWlpNJak13cIblr0/ArXE7fp7PCcb3e/jw78ne5j1VKtPDHTwshhjZHFG0NYxjQA0AYAAHIYQVliZNE+KZrXxvaWua4ZDgRggqLtk0z9Oaj1Boiqcd2mmNVRFx+NE7GfcWHzd2KVeiiba+yp03frJri3xb7qZ/wWrZy32EHdz4gvGe3dQeb1jWm2Oitg/KW3T7PTzjm10vA49u4PquUtHko32I2aan05UXyvy6vvUxqHvI4lmTu+0lzvMKSeiCOdHXGrpdpeq7Hcaqol9IWVdEyaUua2M5JDATwHrjgPmqRRyXB7R9LXGsqqHUul3NZfrZncYeVTH1YfacdoJHZjxYdq9hq2/Br499kuUXqz01YxzQ13XDscvHB7kHfnkoz1k4VG2DRtPT8aiCKaWXHMRkHn/C5Z992r6boY/RWuodeK9/qw0tE0u33d7sYx4ZPcvGzzTV0bcq3VuqgBeri3cZAOVLDww3uPAcOgHaSgkFERAVuWJkhY57GuLDvNyOR7R7SriIPIB7V6REFCCrfoWGZspjYZGghr8cQDzGfIK6iAiIgw6G2UNvfO+ho4Kd9Q/fmMUYaZHdrsczxKzERAREQYctsoZbjFcZKOnfWwt3I6h0YMjGnOQHYyB6x9pWYiICIiDFuNuorpT/AAe40kFVBvB3o5mB7cjkcFZLGhjQ1oAaBgADACqiArFVSU9ZEYauCKeI82SsD2nyKvog0zNKaeY8PZYrW1447zaKMH7K27GNjaGsaGtHIAYAXpEBYlHbKCiqKioo6OngmqXb08kcYa6Q9riOfMrLRAXktznsPNekQamo0zYaqR0lTZLbLI45LpKSNxPmQsuit1Fb2FlBR09Mw8xDE1g9gAWWiAiIgKKdsdRLfbrYdE0LyJLhUNmqSPkRA8M/3nfVClSR7Y43Pe4Na0Elx5AdqijZdG7VWs79rWoDjDvmkoAejBjJH1Q3+JyCU6OnipKWGmp2BkMLBHG0cmtAwB7AryIgLW3Sw2m8EG622kqyBhrp4WvIHcSMhbJEGrtenrPaDvWu10VK4jBdDA1rj5gZWzCqiAiIgIiICIiAiIgIiICIiAiIgIiICIiAiIgIiICIiAiIgIiICIiAiIgxrjSQ19DPR1TS+CeN0cjQ4t3muGCMg5HBWLFZqCw26O32qnbT0sZJbGCTjJyck8TxPVEQbBERAREQEREBERB//9k="/>
          <p:cNvSpPr>
            <a:spLocks noChangeAspect="1" noChangeArrowheads="1"/>
          </p:cNvSpPr>
          <p:nvPr/>
        </p:nvSpPr>
        <p:spPr bwMode="auto">
          <a:xfrm>
            <a:off x="155575" y="-108347"/>
            <a:ext cx="3048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dirty="0">
              <a:solidFill>
                <a:srgbClr val="000000"/>
              </a:solidFill>
              <a:latin typeface="Arial"/>
            </a:endParaRPr>
          </a:p>
        </p:txBody>
      </p:sp>
      <p:sp>
        <p:nvSpPr>
          <p:cNvPr id="176140" name="AutoShape 4" descr="data:image/jpg;base64,/9j/4AAQSkZJRgABAQAAAQABAAD/2wBDAAkGBwgHBgkIBwgKCgkLDRYPDQwMDRsUFRAWIB0iIiAdHx8kKDQsJCYxJx8fLT0tMTU3Ojo6Iys/RD84QzQ5Ojf/2wBDAQoKCg0MDRoPDxo3JR8lNzc3Nzc3Nzc3Nzc3Nzc3Nzc3Nzc3Nzc3Nzc3Nzc3Nzc3Nzc3Nzc3Nzc3Nzc3Nzc3Nzf/wAARCABVATIDASIAAhEBAxEB/8QAHAABAAEFAQEAAAAAAAAAAAAAAAcBAwQFBgII/8QATBAAAQMDAQUEBAgKBgsBAAAAAQACAwQFEQYHEiExQVFhcYETIpGhFDJCUnWCssEIFSMkNTdicpKxNoSTosLRFhclJjNDU1RVc4Oj/8QAGgEBAAIDAQAAAAAAAAAAAAAAAAMFAgQGAf/EACMRAQACAQMEAwEBAAAAAAAAAAABAgMEESEFEkFREzGRYdH/2gAMAwEAAhEDEQA/AJxREQEReS5B6RUByqoCIiAioDlCceCCqKy2qgc/cbPEX/NDwT7FdCCqIqE4QVRWZKmCJwbJNGwno54BVwODgCDkHqg9IiICKh4Kjnta0uc4Bo6k8EHpFiMudDJJ6OOtpnv+a2ZpPsysoHKCqIqA9qCqIqE8UFUWLPcKOnduz1dPG7sfK1p95V+OVkrQ6J7HtPymuyEHtFQnATKCqIiAiIg1Wor/AG/TtEKy7Pljpt7BlZA+RrD+1ug48Sud2fbQaDVsDYmiUXAF5lhZA8tjZvHdLn43RluOvPK6a/238c2eqtrp3wR1UZikkYAXBh+MBnqRkZ6ZytRpvS9q0Wax1unNPb6jcc6GeTLY3tGC4Occ8RjIPZw7EHUIselraarYX0lRFO0dYnhw9oWQOKAiIgIiplAK4HWGqPxZrOyUjZMQxu3qkZ4Yk9UZ8BkrvXEBpJOBjmvnPVFzN41DX1296skpEZzyYODfcFranL2VjZddD0MavNbvjiIn9l9Gt5Kq0mjroLvpqhrCQZDEGyfvt4O94z5rdZWxWd43VGSk47zS33HCqJlF6wQppvXLNNN1lV3WeorJRdnQ0NK6Uuc92X4a3OcNHDJHLh1IB2lLo3VOtgK/W93qbfSycY7TQnc3G9A89vjvHvHJc9sv05Fdtp+obpVsD4rZWyuja4ZHpXSO3T5AE+OOxTuBgII3dsU0gYg2OKujkHKVtSd73jHuWtq7fq/ZsDX2y4T3/T8XGoo6k5lhYObmnsHaOHa3HFS2vLmhwIIBBGDlBpbZqm0XLTY1BDVBtvEZkkkfwMWPjBw6EcsezOQuAhrdWbTpnyWuql0/pgOLWTtH5xVY4HGDkDwIA/aIXJ6h09WUev36Ft8robJequGsMLfksAcXAdw3XfwN7F9AUVLBRUsNLSxNighYGRxsGA1o4ABBHsOxXSgYTWG4Vczh600tSck9vABYtRs3u+mfz3QF/q4Xx+sbfWvD4pe7PIeY8xzUpoUHH6A1szU8VRR19OaC90R3ayifwIOcbzc8cZ9h8QT2CivahTt0xqmwa0o2+jJqW0deG/8ANjcOBPad0OHk3sW22t6kqrNZae2WguN3u8vwam3ObQcBzh3+sAO92eiDE1TtBrqi7u03oOkbcrsMieoIzDTdDk8iR1JOAeHE8Fhw7J6y9Yqdb6lr7hO7iYKd25Ew9gyP5NC6/QOkaPSFkjo6cNfVPAfVVGOMr/H5o6Ds7yV0yCN5NimjnR7ggrGO+e2pOfeMe5a+bQmrdIg1Wh9QTVkLOJtled4PHYD8XP8ACe9SwqEIOM0Jr6m1O6W31tO+3XymyKiil4HhzLc9O0cx71qdl9bVVWsdcRVNVNNHDXARMkkLhGN6Tg0HlyHJV2taYkdTs1bYSae+WrExkjHGaNvMHtwM+IyPDn9jN8hqKzWt/qx8Hhe9lXMM53B+UcfvQSJrfWds0dbxUVznSzy5FPSxfHmd9w5ZPf1OAuJhsGu9eBtXqG6SWC1ycY6CkBEpb+1yx9Yn90Kuza1TayvlTr2/s3w6Qx2unfxbCxpI3gO7iB37x54UtDgEEa0+xPSMbSJ2V1Q88S+SpIOfqgLHqNjdLQkz6UvtztNUOLSJd5pPfjB95UpIgiq2a5v2k7nFZto8DfQyndp7vAPyb/3sD34BHUdVe2oVtXpy+6e1bSVM5tzZhT1sTJCY3Mdkh27nBOC/j3N7l3eobHQ6htM9tucIkglH1mO6OaehHQqOdOadvlVpi/6E1BTzugp2kWy4PYdx4BywA9xDSB0BI6IJXieySNr43BzHDLSDkEdq9rgtjV9lu2kIqSsyK61yGkna74wDfi58uHi0rvUBYF9ukFms9bcqogRUsLpXDPPA5eJOB5rPUWbaq6e4GzaOtzz8Ku1S102PkxtdwJ7t7j9QoMLRF8q7DoG7621DU1FTNWzOfTwSSkt+MQ1rR8kF5dy6AdiybFs8qNVxRX3aFV1NXU1AEkVvZI6OKnYeIGBxBweQxjrk5V3bLb4bbs7t1NSwn4FQVlMHMA5RNDm8faB4lSZSzxVFPFNA9r4pGB7HNOQ5pGQR5II5umyS3UrfhujaqqstziGYnsqHujcex28ScHx8itzs31XVahoauivEIgvVsl9BWxjgCeOHgdM4PdkcOBC7I8VpLfpeit+pblfqeSYVNwYxs8ZcPR+qBggYznh29Sg3iIiDRakZfjTCbT1RTtmYOME0YPpPB2eB8eCjCp2i6rpZ3wVPoIpozhzH02HNPeMqaunJaHVGlLdqOnDauP0dQ0fk6hg9dv8AmO4qDLjvMb0naVp07WabFPZqccWr725j/UVVO0fUdRTSwPmpw2VhYSyHBAIxwOea4/ottqSx1Wnro+hq3xvduh7XRng5pzg45jlyWqVVkteZ2vLvtJh01Kd+nrERb15dBYNY3iwUbqS3yRCFzy/Eke9gkDOPYtn/AKzdS/8AVpf7Af5rj4Y3TSxxMwXPcGtBOOJOBx6KZdG7PqW0blZdBHVV/NrcZjiPd2nvPl2qfB81+KzxCr6pPTtLHyZccTafG3Mr2jqvV113Ky7ywUtEeLY/g+JJR7fVHeu1byCoG46Ko5KzpXtjbfdw+fNGW82isVj1CMNjX6Z1t9LO+09Sgov2M/pnW30s77T1KCyQiIiCLdQ/r90z9Gy/ZqFKSi3UP6/dM/Rsn2ahSkgIiII22/kjQPD/AL2L71rt38b7brZHP68dqtLZWg/PLef98HyWx/CA/oD/AF2L/EtdA78V7b6B8vqsuloaxjj1cG8v/wA/eglnCqqZVUBERB5exsjS14BaRggjgQvmOPNg0xr+3QnB+HU9G3j8kSSfc1fTpcGgkkADmvmFzjfNN6+uMHrD8Y09U0jq0ySDPscg+itLUEdr05bKGFu62CljZjv3Rk+ZyVtVrdNVsdy0/ba2JwLJ6WN4I72hbJAREQDxVN0KqpkIIqj/ANzdsz4x6lt1NHkdGtnB/nvZ/tFKyj7bTZZLjpM3Kj3hX2iQVcL28w0fHx5Yd9ULqdI3uPUWnaC7RYxUwhz2j5LxwcPJwIQbZzt0Ek4AGST0UTbPAdX7Rr5rCQb1HSH4HQE+GMj6vH/6LpNsGoDYNF1XoHYq6381gA55d8Yjwbnzwtjs708NM6Rt9uc0CcR+kqD2yu4u9mceQQbm722ku1tqLdXxCWlqWFkjCeY7uw9c9MKNKai1vs7aae1Qf6S6fYSYoN7dqYG9gxz8ACO4KV8hVQcVpraZYL9UihfJLbbjndNJXN9G4nsB5E93A9y7RpJHFc/qzRtl1XSmK7UbHSgYZUx4bLH4O+45HcuV0NdbtYNSy6H1HUOqy2EzWytdzliHyT3gA8+W6RxGEEloiICo44GVVaLWtxfbNN1s0IcZ3s9FCGjJL3+qMDqeK8tO0bs8dJyXikeUIavuf431JX1gdmN0pbH+431R/LPmrdBp273CgmrqOhllpofjPaOfbujm7HXC7rRuzVz/AEdbqFpa3gWUYPE/vn7h5qUoYYoImRQxtZGwYa1owAOwBV9NNa8za/l12q67i0ta4NLEW7do38cenzBxa7qCF9FaTuZu+n6CtJBdJEBJj544O94Wi1loCjvZfV0G7SV/MkD1JT+0Oh7x71ibLDWWx9wsFzhdDPA8TRtdyLXcCQeoyAc96kw47Ycm0/UtXqmswdR0kZKcXpPMfyePxIKIi3XMIv2M/pnW30s77T1KCi/Yz+mdbfSzvtPUoICIiCLdQ/r90z9GyfZqFKSi3UP6/dM/Rsn2ahSkgIiII2/CA/oD/XYv8SptR0/V1+nbZfLMP9rWXcqId0ZLmAAuGOuCA7HcR1VfwgP6A/12L/EpBoB+YU//AKm/yCDT6J1TRatscNxo3APwGzw5yYZMcWnu7D1C6BRhqHQl2s15k1Hs8nZT1UnGptz8CKo6nGeAz2HHcQqUO2Clo5G0esLRX2atHBxMRfGe8fKx5HxQSgqE4XCybXtENjLxeS84+K2kmz72haKo2m3jUrjRbP7BUzvd6pr6tgbHF34zj2nyPJBs9reqn0VubpyzAzX27D0EcUZy6ON3AuPZniB5nouX2MWCNk2tdP3AtmjBZSTFvAO/4jXY+5dnoPQQsFVJeb3VG56gqc+lqn5IizzDM+zPDhwAA56fZQM6219n/wAg37UqC1sru02mblVaBv7vR1NPI59vldwbPG7Jw3x4uHi4cwpXXKa80TQ6vo4xI51LX0/GlrIh60ZznB7W56dOYXIU+tNW6IAo9cWia4UTODLrRetlva7oT47p8eaCWkXA0u2DRU8Qe+6vgJ5slpZcj+FpHvWDcNs1h3vQWClr7zWOH5OKCBzAT9Yb3saUHe3u7UVktdRcblM2GmgbvOcevYAOpPIBcdswuOoNRm4ahu88sVtqpC23URa0BrAeLs4yezOfnHsWlpNJak13cIblr0/ArXE7fp7PCcb3e/jw78ne5j1VKtPDHTwshhjZHFG0NYxjQA0AYAAHIYQVliZNE+KZrXxvaWua4ZDgRggqLtk0z9Oaj1Boiqcd2mmNVRFx+NE7GfcWHzd2KVeiiba+yp03frJri3xb7qZ/wWrZy32EHdz4gvGe3dQeb1jWm2Oitg/KW3T7PTzjm10vA49u4PquUtHko32I2aan05UXyvy6vvUxqHvI4lmTu+0lzvMKSeiCOdHXGrpdpeq7Hcaqol9IWVdEyaUua2M5JDATwHrjgPmqRRyXB7R9LXGsqqHUul3NZfrZncYeVTH1YfacdoJHZjxYdq9hq2/Br499kuUXqz01YxzQ13XDscvHB7kHfnkoz1k4VG2DRtPT8aiCKaWXHMRkHn/C5Z992r6boY/RWuodeK9/qw0tE0u33d7sYx4ZPcvGzzTV0bcq3VuqgBeri3cZAOVLDww3uPAcOgHaSgkFERAVuWJkhY57GuLDvNyOR7R7SriIPIB7V6REFCCrfoWGZspjYZGghr8cQDzGfIK6iAiIgw6G2UNvfO+ho4Kd9Q/fmMUYaZHdrsczxKzERAREQYctsoZbjFcZKOnfWwt3I6h0YMjGnOQHYyB6x9pWYiICIiDFuNuorpT/AAe40kFVBvB3o5mB7cjkcFZLGhjQ1oAaBgADACqiArFVSU9ZEYauCKeI82SsD2nyKvog0zNKaeY8PZYrW1447zaKMH7K27GNjaGsaGtHIAYAXpEBYlHbKCiqKioo6OngmqXb08kcYa6Q9riOfMrLRAXktznsPNekQamo0zYaqR0lTZLbLI45LpKSNxPmQsuit1Fb2FlBR09Mw8xDE1g9gAWWiAiIgKKdsdRLfbrYdE0LyJLhUNmqSPkRA8M/3nfVClSR7Y43Pe4Na0Elx5AdqijZdG7VWs79rWoDjDvmkoAejBjJH1Q3+JyCU6OnipKWGmp2BkMLBHG0cmtAwB7AryIgLW3Sw2m8EG622kqyBhrp4WvIHcSMhbJEGrtenrPaDvWu10VK4jBdDA1rj5gZWzCqiAiIgIiICIiAiIgIiICIiAiIgIiICIiAiIgIiICIiAiIgIiICIiAiIgxrjSQ19DPR1TS+CeN0cjQ4t3muGCMg5HBWLFZqCw26O32qnbT0sZJbGCTjJyck8TxPVEQbBERAREQEREBERB//9k="/>
          <p:cNvSpPr>
            <a:spLocks noChangeAspect="1" noChangeArrowheads="1"/>
          </p:cNvSpPr>
          <p:nvPr/>
        </p:nvSpPr>
        <p:spPr bwMode="auto">
          <a:xfrm>
            <a:off x="155575" y="-108347"/>
            <a:ext cx="3048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dirty="0">
              <a:solidFill>
                <a:srgbClr val="000000"/>
              </a:solidFill>
              <a:latin typeface="Aria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0689" y="3209925"/>
            <a:ext cx="21558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p:cNvSpPr txBox="1">
            <a:spLocks noChangeArrowheads="1"/>
          </p:cNvSpPr>
          <p:nvPr/>
        </p:nvSpPr>
        <p:spPr bwMode="auto">
          <a:xfrm>
            <a:off x="-19051" y="4467577"/>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b="1" dirty="0">
                <a:solidFill>
                  <a:srgbClr val="FFFFFF"/>
                </a:solidFill>
                <a:ea typeface="儷黑 Pro"/>
                <a:cs typeface="Arial" charset="0"/>
              </a:rPr>
              <a:t>Partner Stores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0114" y="1221582"/>
            <a:ext cx="1722437" cy="66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88139" y="2932510"/>
            <a:ext cx="1774825" cy="86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90964" y="1437085"/>
            <a:ext cx="15398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67164" y="3086101"/>
            <a:ext cx="1323975"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923089" y="1275160"/>
            <a:ext cx="1508125" cy="43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0" y="47001"/>
            <a:ext cx="9144000"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1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900113" y="3265885"/>
            <a:ext cx="1394283" cy="498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063625" y="1171203"/>
            <a:ext cx="1149350" cy="406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5" name="Picture 6"/>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749675" y="1236177"/>
            <a:ext cx="1644650" cy="521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6" name="Picture 8"/>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6751639" y="1134204"/>
            <a:ext cx="1506537" cy="4519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0" name="Picture 14"/>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6850602" y="3210416"/>
            <a:ext cx="1310196" cy="438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9" name="Picture 1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958224" y="3002057"/>
            <a:ext cx="1122778" cy="7036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a:spLocks noChangeArrowheads="1"/>
          </p:cNvSpPr>
          <p:nvPr/>
        </p:nvSpPr>
        <p:spPr bwMode="auto">
          <a:xfrm>
            <a:off x="0" y="4471822"/>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ea typeface="儷黑 Pro"/>
                <a:cs typeface="Arial" charset="0"/>
              </a:rPr>
              <a:t>夥伴商店</a:t>
            </a:r>
          </a:p>
        </p:txBody>
      </p:sp>
      <p:pic>
        <p:nvPicPr>
          <p:cNvPr id="20" name="Picture 2"/>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996950" y="1157288"/>
            <a:ext cx="1282700" cy="400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6"/>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875617" y="1133475"/>
            <a:ext cx="1392768" cy="44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8"/>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6248400" y="1194198"/>
            <a:ext cx="2514600" cy="2976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 name="Picture 10"/>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363539" y="3140869"/>
            <a:ext cx="2217737" cy="498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12"/>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3311526" y="3086100"/>
            <a:ext cx="2416175" cy="500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14"/>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6594475" y="3156348"/>
            <a:ext cx="1822450" cy="5119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7" name="TextBox 26"/>
          <p:cNvSpPr txBox="1">
            <a:spLocks noChangeArrowheads="1"/>
          </p:cNvSpPr>
          <p:nvPr/>
        </p:nvSpPr>
        <p:spPr bwMode="auto">
          <a:xfrm>
            <a:off x="0" y="4343401"/>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ea typeface="儷黑 Pro"/>
                <a:cs typeface="Arial" charset="0"/>
              </a:rPr>
              <a:t>夥伴商店</a:t>
            </a:r>
          </a:p>
        </p:txBody>
      </p:sp>
      <p:pic>
        <p:nvPicPr>
          <p:cNvPr id="36" name="Picture 2"/>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1" y="17160"/>
            <a:ext cx="9143998"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6"/>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983391" y="981526"/>
            <a:ext cx="1309818" cy="7858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8" name="Picture 6"/>
          <p:cNvPicPr>
            <a:picLocks noChangeAspect="1" noChangeArrowheads="1"/>
          </p:cNvPicPr>
          <p:nvPr/>
        </p:nvPicPr>
        <p:blipFill>
          <a:blip r:embed="rId26">
            <a:extLst>
              <a:ext uri="{28A0092B-C50C-407E-A947-70E740481C1C}">
                <a14:useLocalDpi xmlns:a14="http://schemas.microsoft.com/office/drawing/2010/main" val="0"/>
              </a:ext>
            </a:extLst>
          </a:blip>
          <a:stretch>
            <a:fillRect/>
          </a:stretch>
        </p:blipFill>
        <p:spPr bwMode="auto">
          <a:xfrm>
            <a:off x="4125711" y="3002056"/>
            <a:ext cx="892579" cy="733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9" name="Picture 8"/>
          <p:cNvPicPr>
            <a:picLocks noChangeAspect="1" noChangeArrowheads="1"/>
          </p:cNvPicPr>
          <p:nvPr/>
        </p:nvPicPr>
        <p:blipFill>
          <a:blip r:embed="rId27">
            <a:extLst>
              <a:ext uri="{28A0092B-C50C-407E-A947-70E740481C1C}">
                <a14:useLocalDpi xmlns:a14="http://schemas.microsoft.com/office/drawing/2010/main" val="0"/>
              </a:ext>
            </a:extLst>
          </a:blip>
          <a:stretch>
            <a:fillRect/>
          </a:stretch>
        </p:blipFill>
        <p:spPr bwMode="auto">
          <a:xfrm>
            <a:off x="6751639" y="1184080"/>
            <a:ext cx="1506537" cy="352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 name="Picture 10"/>
          <p:cNvPicPr>
            <a:picLocks noChangeAspect="1" noChangeArrowheads="1"/>
          </p:cNvPicPr>
          <p:nvPr/>
        </p:nvPicPr>
        <p:blipFill>
          <a:blip r:embed="rId28">
            <a:extLst>
              <a:ext uri="{28A0092B-C50C-407E-A947-70E740481C1C}">
                <a14:useLocalDpi xmlns:a14="http://schemas.microsoft.com/office/drawing/2010/main" val="0"/>
              </a:ext>
            </a:extLst>
          </a:blip>
          <a:stretch>
            <a:fillRect/>
          </a:stretch>
        </p:blipFill>
        <p:spPr bwMode="auto">
          <a:xfrm>
            <a:off x="802751" y="3236610"/>
            <a:ext cx="1528225" cy="498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 name="Picture 12"/>
          <p:cNvPicPr>
            <a:picLocks noChangeAspect="1" noChangeArrowheads="1"/>
          </p:cNvPicPr>
          <p:nvPr/>
        </p:nvPicPr>
        <p:blipFill>
          <a:blip r:embed="rId29">
            <a:extLst>
              <a:ext uri="{28A0092B-C50C-407E-A947-70E740481C1C}">
                <a14:useLocalDpi xmlns:a14="http://schemas.microsoft.com/office/drawing/2010/main" val="0"/>
              </a:ext>
            </a:extLst>
          </a:blip>
          <a:stretch>
            <a:fillRect/>
          </a:stretch>
        </p:blipFill>
        <p:spPr bwMode="auto">
          <a:xfrm>
            <a:off x="3763963" y="1087100"/>
            <a:ext cx="1511300" cy="4592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2" name="Picture 14"/>
          <p:cNvPicPr>
            <a:picLocks noChangeAspect="1" noChangeArrowheads="1"/>
          </p:cNvPicPr>
          <p:nvPr/>
        </p:nvPicPr>
        <p:blipFill>
          <a:blip r:embed="rId30">
            <a:extLst>
              <a:ext uri="{28A0092B-C50C-407E-A947-70E740481C1C}">
                <a14:useLocalDpi xmlns:a14="http://schemas.microsoft.com/office/drawing/2010/main" val="0"/>
              </a:ext>
            </a:extLst>
          </a:blip>
          <a:stretch>
            <a:fillRect/>
          </a:stretch>
        </p:blipFill>
        <p:spPr bwMode="auto">
          <a:xfrm>
            <a:off x="6798734" y="3020919"/>
            <a:ext cx="1413934" cy="817143"/>
          </a:xfrm>
          <a:prstGeom prst="rect">
            <a:avLst/>
          </a:prstGeom>
          <a:solidFill>
            <a:srgbClr val="FFFFFF"/>
          </a:solidFill>
          <a:ln>
            <a:noFill/>
          </a:ln>
          <a:effectLst>
            <a:outerShdw blurRad="292100" dist="139700" dir="2700000" algn="tl" rotWithShape="0">
              <a:srgbClr val="333333">
                <a:alpha val="65000"/>
              </a:srgbClr>
            </a:outerShdw>
          </a:effectLst>
          <a:extLst/>
        </p:spPr>
      </p:pic>
      <p:sp>
        <p:nvSpPr>
          <p:cNvPr id="35" name="TextBox 34"/>
          <p:cNvSpPr txBox="1">
            <a:spLocks noChangeArrowheads="1"/>
          </p:cNvSpPr>
          <p:nvPr/>
        </p:nvSpPr>
        <p:spPr bwMode="auto">
          <a:xfrm>
            <a:off x="0" y="4467577"/>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zh-TW" altLang="en-US" b="1" dirty="0" smtClean="0">
                <a:solidFill>
                  <a:srgbClr val="FFFFFF"/>
                </a:solidFill>
                <a:ea typeface="儷黑 Pro"/>
                <a:cs typeface="Arial" charset="0"/>
              </a:rPr>
              <a:t>夥伴商店</a:t>
            </a:r>
            <a:r>
              <a:rPr lang="en-US" b="1" dirty="0" smtClean="0">
                <a:solidFill>
                  <a:srgbClr val="FFFFFF"/>
                </a:solidFill>
                <a:ea typeface="儷黑 Pro"/>
                <a:cs typeface="Arial" charset="0"/>
              </a:rPr>
              <a:t>Partner Stores</a:t>
            </a:r>
            <a:endParaRPr lang="en-US" b="1" dirty="0">
              <a:solidFill>
                <a:srgbClr val="FFFFFF"/>
              </a:solidFill>
              <a:ea typeface="儷黑 Pro"/>
              <a:cs typeface="Arial" charset="0"/>
            </a:endParaRPr>
          </a:p>
        </p:txBody>
      </p:sp>
    </p:spTree>
    <p:extLst>
      <p:ext uri="{BB962C8B-B14F-4D97-AF65-F5344CB8AC3E}">
        <p14:creationId xmlns:p14="http://schemas.microsoft.com/office/powerpoint/2010/main" val="21606217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strVal val="#ppt_w+.3"/>
                                          </p:val>
                                        </p:tav>
                                        <p:tav tm="100000">
                                          <p:val>
                                            <p:strVal val="#ppt_w"/>
                                          </p:val>
                                        </p:tav>
                                      </p:tavLst>
                                    </p:anim>
                                    <p:anim calcmode="lin" valueType="num">
                                      <p:cBhvr>
                                        <p:cTn id="8" dur="1000" fill="hold"/>
                                        <p:tgtEl>
                                          <p:spTgt spid="48"/>
                                        </p:tgtEl>
                                        <p:attrNameLst>
                                          <p:attrName>ppt_h</p:attrName>
                                        </p:attrNameLst>
                                      </p:cBhvr>
                                      <p:tavLst>
                                        <p:tav tm="0">
                                          <p:val>
                                            <p:strVal val="#ppt_h"/>
                                          </p:val>
                                        </p:tav>
                                        <p:tav tm="100000">
                                          <p:val>
                                            <p:strVal val="#ppt_h"/>
                                          </p:val>
                                        </p:tav>
                                      </p:tavLst>
                                    </p:anim>
                                    <p:animEffect transition="in" filter="fade">
                                      <p:cBhvr>
                                        <p:cTn id="9" dur="1000"/>
                                        <p:tgtEl>
                                          <p:spTgt spid="48"/>
                                        </p:tgtEl>
                                      </p:cBhvr>
                                    </p:animEffect>
                                  </p:childTnLst>
                                </p:cTn>
                              </p:par>
                            </p:childTnLst>
                          </p:cTn>
                        </p:par>
                        <p:par>
                          <p:cTn id="10" fill="hold" nodeType="afterGroup">
                            <p:stCondLst>
                              <p:cond delay="1000"/>
                            </p:stCondLst>
                            <p:childTnLst>
                              <p:par>
                                <p:cTn id="11" presetID="1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par>
                          <p:cTn id="15" fill="hold" nodeType="afterGroup">
                            <p:stCondLst>
                              <p:cond delay="1500"/>
                            </p:stCondLst>
                            <p:childTnLst>
                              <p:par>
                                <p:cTn id="16" presetID="1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ppt_y</p:attrName>
                                        </p:attrNameLst>
                                      </p:cBhvr>
                                      <p:tavLst>
                                        <p:tav tm="0">
                                          <p:val>
                                            <p:strVal val="#ppt_y+#ppt_h*1.125000"/>
                                          </p:val>
                                        </p:tav>
                                        <p:tav tm="100000">
                                          <p:val>
                                            <p:strVal val="#ppt_y"/>
                                          </p:val>
                                        </p:tav>
                                      </p:tavLst>
                                    </p:anim>
                                    <p:animEffect transition="in" filter="wipe(up)">
                                      <p:cBhvr>
                                        <p:cTn id="19" dur="500"/>
                                        <p:tgtEl>
                                          <p:spTgt spid="3"/>
                                        </p:tgtEl>
                                      </p:cBhvr>
                                    </p:animEffect>
                                  </p:childTnLst>
                                </p:cTn>
                              </p:par>
                            </p:childTnLst>
                          </p:cTn>
                        </p:par>
                        <p:par>
                          <p:cTn id="20" fill="hold" nodeType="afterGroup">
                            <p:stCondLst>
                              <p:cond delay="2000"/>
                            </p:stCondLst>
                            <p:childTnLst>
                              <p:par>
                                <p:cTn id="21" presetID="1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p:tgtEl>
                                          <p:spTgt spid="6"/>
                                        </p:tgtEl>
                                        <p:attrNameLst>
                                          <p:attrName>ppt_y</p:attrName>
                                        </p:attrNameLst>
                                      </p:cBhvr>
                                      <p:tavLst>
                                        <p:tav tm="0">
                                          <p:val>
                                            <p:strVal val="#ppt_y+#ppt_h*1.125000"/>
                                          </p:val>
                                        </p:tav>
                                        <p:tav tm="100000">
                                          <p:val>
                                            <p:strVal val="#ppt_y"/>
                                          </p:val>
                                        </p:tav>
                                      </p:tavLst>
                                    </p:anim>
                                    <p:animEffect transition="in" filter="wipe(up)">
                                      <p:cBhvr>
                                        <p:cTn id="24" dur="500"/>
                                        <p:tgtEl>
                                          <p:spTgt spid="6"/>
                                        </p:tgtEl>
                                      </p:cBhvr>
                                    </p:animEffect>
                                  </p:childTnLst>
                                </p:cTn>
                              </p:par>
                            </p:childTnLst>
                          </p:cTn>
                        </p:par>
                        <p:par>
                          <p:cTn id="25" fill="hold">
                            <p:stCondLst>
                              <p:cond delay="2500"/>
                            </p:stCondLst>
                            <p:childTnLst>
                              <p:par>
                                <p:cTn id="26" presetID="12" presetClass="entr" presetSubtype="4"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p:tgtEl>
                                          <p:spTgt spid="5"/>
                                        </p:tgtEl>
                                        <p:attrNameLst>
                                          <p:attrName>ppt_y</p:attrName>
                                        </p:attrNameLst>
                                      </p:cBhvr>
                                      <p:tavLst>
                                        <p:tav tm="0">
                                          <p:val>
                                            <p:strVal val="#ppt_y+#ppt_h*1.125000"/>
                                          </p:val>
                                        </p:tav>
                                        <p:tav tm="100000">
                                          <p:val>
                                            <p:strVal val="#ppt_y"/>
                                          </p:val>
                                        </p:tav>
                                      </p:tavLst>
                                    </p:anim>
                                    <p:animEffect transition="in" filter="wipe(up)">
                                      <p:cBhvr>
                                        <p:cTn id="29" dur="500"/>
                                        <p:tgtEl>
                                          <p:spTgt spid="5"/>
                                        </p:tgtEl>
                                      </p:cBhvr>
                                    </p:animEffect>
                                  </p:childTnLst>
                                </p:cTn>
                              </p:par>
                            </p:childTnLst>
                          </p:cTn>
                        </p:par>
                        <p:par>
                          <p:cTn id="30" fill="hold">
                            <p:stCondLst>
                              <p:cond delay="3000"/>
                            </p:stCondLst>
                            <p:childTnLst>
                              <p:par>
                                <p:cTn id="31" presetID="12" presetClass="entr" presetSubtype="4"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p:tgtEl>
                                          <p:spTgt spid="7"/>
                                        </p:tgtEl>
                                        <p:attrNameLst>
                                          <p:attrName>ppt_y</p:attrName>
                                        </p:attrNameLst>
                                      </p:cBhvr>
                                      <p:tavLst>
                                        <p:tav tm="0">
                                          <p:val>
                                            <p:strVal val="#ppt_y+#ppt_h*1.125000"/>
                                          </p:val>
                                        </p:tav>
                                        <p:tav tm="100000">
                                          <p:val>
                                            <p:strVal val="#ppt_y"/>
                                          </p:val>
                                        </p:tav>
                                      </p:tavLst>
                                    </p:anim>
                                    <p:animEffect transition="in" filter="wipe(up)">
                                      <p:cBhvr>
                                        <p:cTn id="34" dur="500"/>
                                        <p:tgtEl>
                                          <p:spTgt spid="7"/>
                                        </p:tgtEl>
                                      </p:cBhvr>
                                    </p:animEffect>
                                  </p:childTnLst>
                                </p:cTn>
                              </p:par>
                            </p:childTnLst>
                          </p:cTn>
                        </p:par>
                        <p:par>
                          <p:cTn id="35" fill="hold">
                            <p:stCondLst>
                              <p:cond delay="3500"/>
                            </p:stCondLst>
                            <p:childTnLst>
                              <p:par>
                                <p:cTn id="36" presetID="12" presetClass="entr" presetSubtype="4"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p:tgtEl>
                                          <p:spTgt spid="4"/>
                                        </p:tgtEl>
                                        <p:attrNameLst>
                                          <p:attrName>ppt_y</p:attrName>
                                        </p:attrNameLst>
                                      </p:cBhvr>
                                      <p:tavLst>
                                        <p:tav tm="0">
                                          <p:val>
                                            <p:strVal val="#ppt_y+#ppt_h*1.125000"/>
                                          </p:val>
                                        </p:tav>
                                        <p:tav tm="100000">
                                          <p:val>
                                            <p:strVal val="#ppt_y"/>
                                          </p:val>
                                        </p:tav>
                                      </p:tavLst>
                                    </p:anim>
                                    <p:animEffect transition="in" filter="wipe(up)">
                                      <p:cBhvr>
                                        <p:cTn id="39" dur="500"/>
                                        <p:tgtEl>
                                          <p:spTgt spid="4"/>
                                        </p:tgtEl>
                                      </p:cBhvr>
                                    </p:animEffect>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par>
                          <p:cTn id="44" fill="hold">
                            <p:stCondLst>
                              <p:cond delay="4500"/>
                            </p:stCondLst>
                            <p:childTnLst>
                              <p:par>
                                <p:cTn id="45" presetID="50" presetClass="entr" presetSubtype="0" decel="10000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1000" fill="hold"/>
                                        <p:tgtEl>
                                          <p:spTgt spid="19"/>
                                        </p:tgtEl>
                                        <p:attrNameLst>
                                          <p:attrName>ppt_w</p:attrName>
                                        </p:attrNameLst>
                                      </p:cBhvr>
                                      <p:tavLst>
                                        <p:tav tm="0">
                                          <p:val>
                                            <p:strVal val="#ppt_w+.3"/>
                                          </p:val>
                                        </p:tav>
                                        <p:tav tm="100000">
                                          <p:val>
                                            <p:strVal val="#ppt_w"/>
                                          </p:val>
                                        </p:tav>
                                      </p:tavLst>
                                    </p:anim>
                                    <p:anim calcmode="lin" valueType="num">
                                      <p:cBhvr>
                                        <p:cTn id="48" dur="1000" fill="hold"/>
                                        <p:tgtEl>
                                          <p:spTgt spid="19"/>
                                        </p:tgtEl>
                                        <p:attrNameLst>
                                          <p:attrName>ppt_h</p:attrName>
                                        </p:attrNameLst>
                                      </p:cBhvr>
                                      <p:tavLst>
                                        <p:tav tm="0">
                                          <p:val>
                                            <p:strVal val="#ppt_h"/>
                                          </p:val>
                                        </p:tav>
                                        <p:tav tm="100000">
                                          <p:val>
                                            <p:strVal val="#ppt_h"/>
                                          </p:val>
                                        </p:tav>
                                      </p:tavLst>
                                    </p:anim>
                                    <p:animEffect transition="in" filter="fade">
                                      <p:cBhvr>
                                        <p:cTn id="49" dur="1000"/>
                                        <p:tgtEl>
                                          <p:spTgt spid="19"/>
                                        </p:tgtEl>
                                      </p:cBhvr>
                                    </p:animEffect>
                                  </p:childTnLst>
                                </p:cTn>
                              </p:par>
                            </p:childTnLst>
                          </p:cTn>
                        </p:par>
                        <p:par>
                          <p:cTn id="50" fill="hold">
                            <p:stCondLst>
                              <p:cond delay="5500"/>
                            </p:stCondLst>
                            <p:childTnLst>
                              <p:par>
                                <p:cTn id="51" presetID="12" presetClass="entr" presetSubtype="4"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anim calcmode="lin" valueType="num">
                                      <p:cBhvr additive="base">
                                        <p:cTn id="53" dur="500"/>
                                        <p:tgtEl>
                                          <p:spTgt spid="47"/>
                                        </p:tgtEl>
                                        <p:attrNameLst>
                                          <p:attrName>ppt_y</p:attrName>
                                        </p:attrNameLst>
                                      </p:cBhvr>
                                      <p:tavLst>
                                        <p:tav tm="0">
                                          <p:val>
                                            <p:strVal val="#ppt_y+#ppt_h*1.125000"/>
                                          </p:val>
                                        </p:tav>
                                        <p:tav tm="100000">
                                          <p:val>
                                            <p:strVal val="#ppt_y"/>
                                          </p:val>
                                        </p:tav>
                                      </p:tavLst>
                                    </p:anim>
                                    <p:animEffect transition="in" filter="wipe(up)">
                                      <p:cBhvr>
                                        <p:cTn id="54" dur="500"/>
                                        <p:tgtEl>
                                          <p:spTgt spid="47"/>
                                        </p:tgtEl>
                                      </p:cBhvr>
                                    </p:animEffect>
                                  </p:childTnLst>
                                </p:cTn>
                              </p:par>
                            </p:childTnLst>
                          </p:cTn>
                        </p:par>
                        <p:par>
                          <p:cTn id="55" fill="hold">
                            <p:stCondLst>
                              <p:cond delay="6000"/>
                            </p:stCondLst>
                            <p:childTnLst>
                              <p:par>
                                <p:cTn id="56" presetID="12" presetClass="entr" presetSubtype="4" fill="hold" nodeType="afterEffect">
                                  <p:stCondLst>
                                    <p:cond delay="0"/>
                                  </p:stCondLst>
                                  <p:childTnLst>
                                    <p:set>
                                      <p:cBhvr>
                                        <p:cTn id="57" dur="1" fill="hold">
                                          <p:stCondLst>
                                            <p:cond delay="0"/>
                                          </p:stCondLst>
                                        </p:cTn>
                                        <p:tgtEl>
                                          <p:spTgt spid="50"/>
                                        </p:tgtEl>
                                        <p:attrNameLst>
                                          <p:attrName>style.visibility</p:attrName>
                                        </p:attrNameLst>
                                      </p:cBhvr>
                                      <p:to>
                                        <p:strVal val="visible"/>
                                      </p:to>
                                    </p:set>
                                    <p:anim calcmode="lin" valueType="num">
                                      <p:cBhvr additive="base">
                                        <p:cTn id="58" dur="500"/>
                                        <p:tgtEl>
                                          <p:spTgt spid="50"/>
                                        </p:tgtEl>
                                        <p:attrNameLst>
                                          <p:attrName>ppt_y</p:attrName>
                                        </p:attrNameLst>
                                      </p:cBhvr>
                                      <p:tavLst>
                                        <p:tav tm="0">
                                          <p:val>
                                            <p:strVal val="#ppt_y+#ppt_h*1.125000"/>
                                          </p:val>
                                        </p:tav>
                                        <p:tav tm="100000">
                                          <p:val>
                                            <p:strVal val="#ppt_y"/>
                                          </p:val>
                                        </p:tav>
                                      </p:tavLst>
                                    </p:anim>
                                    <p:animEffect transition="in" filter="wipe(up)">
                                      <p:cBhvr>
                                        <p:cTn id="59" dur="500"/>
                                        <p:tgtEl>
                                          <p:spTgt spid="50"/>
                                        </p:tgtEl>
                                      </p:cBhvr>
                                    </p:animEffect>
                                  </p:childTnLst>
                                </p:cTn>
                              </p:par>
                            </p:childTnLst>
                          </p:cTn>
                        </p:par>
                        <p:par>
                          <p:cTn id="60" fill="hold">
                            <p:stCondLst>
                              <p:cond delay="6500"/>
                            </p:stCondLst>
                            <p:childTnLst>
                              <p:par>
                                <p:cTn id="61" presetID="12" presetClass="entr" presetSubtype="4" fill="hold" nodeType="after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p:tgtEl>
                                          <p:spTgt spid="45"/>
                                        </p:tgtEl>
                                        <p:attrNameLst>
                                          <p:attrName>ppt_y</p:attrName>
                                        </p:attrNameLst>
                                      </p:cBhvr>
                                      <p:tavLst>
                                        <p:tav tm="0">
                                          <p:val>
                                            <p:strVal val="#ppt_y+#ppt_h*1.125000"/>
                                          </p:val>
                                        </p:tav>
                                        <p:tav tm="100000">
                                          <p:val>
                                            <p:strVal val="#ppt_y"/>
                                          </p:val>
                                        </p:tav>
                                      </p:tavLst>
                                    </p:anim>
                                    <p:animEffect transition="in" filter="wipe(up)">
                                      <p:cBhvr>
                                        <p:cTn id="64" dur="500"/>
                                        <p:tgtEl>
                                          <p:spTgt spid="45"/>
                                        </p:tgtEl>
                                      </p:cBhvr>
                                    </p:animEffect>
                                  </p:childTnLst>
                                </p:cTn>
                              </p:par>
                            </p:childTnLst>
                          </p:cTn>
                        </p:par>
                        <p:par>
                          <p:cTn id="65" fill="hold">
                            <p:stCondLst>
                              <p:cond delay="7000"/>
                            </p:stCondLst>
                            <p:childTnLst>
                              <p:par>
                                <p:cTn id="66" presetID="12" presetClass="entr" presetSubtype="4" fill="hold" nodeType="afterEffect">
                                  <p:stCondLst>
                                    <p:cond delay="0"/>
                                  </p:stCondLst>
                                  <p:childTnLst>
                                    <p:set>
                                      <p:cBhvr>
                                        <p:cTn id="67" dur="1" fill="hold">
                                          <p:stCondLst>
                                            <p:cond delay="0"/>
                                          </p:stCondLst>
                                        </p:cTn>
                                        <p:tgtEl>
                                          <p:spTgt spid="46"/>
                                        </p:tgtEl>
                                        <p:attrNameLst>
                                          <p:attrName>style.visibility</p:attrName>
                                        </p:attrNameLst>
                                      </p:cBhvr>
                                      <p:to>
                                        <p:strVal val="visible"/>
                                      </p:to>
                                    </p:set>
                                    <p:anim calcmode="lin" valueType="num">
                                      <p:cBhvr additive="base">
                                        <p:cTn id="68" dur="500"/>
                                        <p:tgtEl>
                                          <p:spTgt spid="46"/>
                                        </p:tgtEl>
                                        <p:attrNameLst>
                                          <p:attrName>ppt_y</p:attrName>
                                        </p:attrNameLst>
                                      </p:cBhvr>
                                      <p:tavLst>
                                        <p:tav tm="0">
                                          <p:val>
                                            <p:strVal val="#ppt_y+#ppt_h*1.125000"/>
                                          </p:val>
                                        </p:tav>
                                        <p:tav tm="100000">
                                          <p:val>
                                            <p:strVal val="#ppt_y"/>
                                          </p:val>
                                        </p:tav>
                                      </p:tavLst>
                                    </p:anim>
                                    <p:animEffect transition="in" filter="wipe(up)">
                                      <p:cBhvr>
                                        <p:cTn id="69" dur="500"/>
                                        <p:tgtEl>
                                          <p:spTgt spid="46"/>
                                        </p:tgtEl>
                                      </p:cBhvr>
                                    </p:animEffect>
                                  </p:childTnLst>
                                </p:cTn>
                              </p:par>
                            </p:childTnLst>
                          </p:cTn>
                        </p:par>
                        <p:par>
                          <p:cTn id="70" fill="hold">
                            <p:stCondLst>
                              <p:cond delay="7500"/>
                            </p:stCondLst>
                            <p:childTnLst>
                              <p:par>
                                <p:cTn id="71" presetID="12" presetClass="entr" presetSubtype="4" fill="hold" nodeType="afterEffect">
                                  <p:stCondLst>
                                    <p:cond delay="0"/>
                                  </p:stCondLst>
                                  <p:childTnLst>
                                    <p:set>
                                      <p:cBhvr>
                                        <p:cTn id="72" dur="1" fill="hold">
                                          <p:stCondLst>
                                            <p:cond delay="0"/>
                                          </p:stCondLst>
                                        </p:cTn>
                                        <p:tgtEl>
                                          <p:spTgt spid="49"/>
                                        </p:tgtEl>
                                        <p:attrNameLst>
                                          <p:attrName>style.visibility</p:attrName>
                                        </p:attrNameLst>
                                      </p:cBhvr>
                                      <p:to>
                                        <p:strVal val="visible"/>
                                      </p:to>
                                    </p:set>
                                    <p:anim calcmode="lin" valueType="num">
                                      <p:cBhvr additive="base">
                                        <p:cTn id="73" dur="500"/>
                                        <p:tgtEl>
                                          <p:spTgt spid="49"/>
                                        </p:tgtEl>
                                        <p:attrNameLst>
                                          <p:attrName>ppt_y</p:attrName>
                                        </p:attrNameLst>
                                      </p:cBhvr>
                                      <p:tavLst>
                                        <p:tav tm="0">
                                          <p:val>
                                            <p:strVal val="#ppt_y+#ppt_h*1.125000"/>
                                          </p:val>
                                        </p:tav>
                                        <p:tav tm="100000">
                                          <p:val>
                                            <p:strVal val="#ppt_y"/>
                                          </p:val>
                                        </p:tav>
                                      </p:tavLst>
                                    </p:anim>
                                    <p:animEffect transition="in" filter="wipe(up)">
                                      <p:cBhvr>
                                        <p:cTn id="74" dur="500"/>
                                        <p:tgtEl>
                                          <p:spTgt spid="49"/>
                                        </p:tgtEl>
                                      </p:cBhvr>
                                    </p:animEffect>
                                  </p:childTnLst>
                                </p:cTn>
                              </p:par>
                            </p:childTnLst>
                          </p:cTn>
                        </p:par>
                        <p:par>
                          <p:cTn id="75" fill="hold">
                            <p:stCondLst>
                              <p:cond delay="8000"/>
                            </p:stCondLst>
                            <p:childTnLst>
                              <p:par>
                                <p:cTn id="76" presetID="12" presetClass="entr" presetSubtype="4" fill="hold" nodeType="afterEffect">
                                  <p:stCondLst>
                                    <p:cond delay="0"/>
                                  </p:stCondLst>
                                  <p:childTnLst>
                                    <p:set>
                                      <p:cBhvr>
                                        <p:cTn id="77" dur="1" fill="hold">
                                          <p:stCondLst>
                                            <p:cond delay="0"/>
                                          </p:stCondLst>
                                        </p:cTn>
                                        <p:tgtEl>
                                          <p:spTgt spid="44"/>
                                        </p:tgtEl>
                                        <p:attrNameLst>
                                          <p:attrName>style.visibility</p:attrName>
                                        </p:attrNameLst>
                                      </p:cBhvr>
                                      <p:to>
                                        <p:strVal val="visible"/>
                                      </p:to>
                                    </p:set>
                                    <p:anim calcmode="lin" valueType="num">
                                      <p:cBhvr additive="base">
                                        <p:cTn id="78" dur="500"/>
                                        <p:tgtEl>
                                          <p:spTgt spid="44"/>
                                        </p:tgtEl>
                                        <p:attrNameLst>
                                          <p:attrName>ppt_y</p:attrName>
                                        </p:attrNameLst>
                                      </p:cBhvr>
                                      <p:tavLst>
                                        <p:tav tm="0">
                                          <p:val>
                                            <p:strVal val="#ppt_y+#ppt_h*1.125000"/>
                                          </p:val>
                                        </p:tav>
                                        <p:tav tm="100000">
                                          <p:val>
                                            <p:strVal val="#ppt_y"/>
                                          </p:val>
                                        </p:tav>
                                      </p:tavLst>
                                    </p:anim>
                                    <p:animEffect transition="in" filter="wipe(up)">
                                      <p:cBhvr>
                                        <p:cTn id="79" dur="500"/>
                                        <p:tgtEl>
                                          <p:spTgt spid="44"/>
                                        </p:tgtEl>
                                      </p:cBhvr>
                                    </p:animEffect>
                                  </p:childTnLst>
                                </p:cTn>
                              </p:par>
                            </p:childTnLst>
                          </p:cTn>
                        </p:par>
                        <p:par>
                          <p:cTn id="80" fill="hold">
                            <p:stCondLst>
                              <p:cond delay="8500"/>
                            </p:stCondLst>
                            <p:childTnLst>
                              <p:par>
                                <p:cTn id="81" presetID="10" presetClass="entr" presetSubtype="0" fill="hold"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childTnLst>
                                </p:cTn>
                              </p:par>
                            </p:childTnLst>
                          </p:cTn>
                        </p:par>
                        <p:par>
                          <p:cTn id="84" fill="hold">
                            <p:stCondLst>
                              <p:cond delay="9000"/>
                            </p:stCondLst>
                            <p:childTnLst>
                              <p:par>
                                <p:cTn id="85" presetID="50" presetClass="entr" presetSubtype="0" decel="100000" fill="hold" grpId="0" nodeType="after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1000" fill="hold"/>
                                        <p:tgtEl>
                                          <p:spTgt spid="27"/>
                                        </p:tgtEl>
                                        <p:attrNameLst>
                                          <p:attrName>ppt_w</p:attrName>
                                        </p:attrNameLst>
                                      </p:cBhvr>
                                      <p:tavLst>
                                        <p:tav tm="0">
                                          <p:val>
                                            <p:strVal val="#ppt_w+.3"/>
                                          </p:val>
                                        </p:tav>
                                        <p:tav tm="100000">
                                          <p:val>
                                            <p:strVal val="#ppt_w"/>
                                          </p:val>
                                        </p:tav>
                                      </p:tavLst>
                                    </p:anim>
                                    <p:anim calcmode="lin" valueType="num">
                                      <p:cBhvr>
                                        <p:cTn id="88" dur="1000" fill="hold"/>
                                        <p:tgtEl>
                                          <p:spTgt spid="27"/>
                                        </p:tgtEl>
                                        <p:attrNameLst>
                                          <p:attrName>ppt_h</p:attrName>
                                        </p:attrNameLst>
                                      </p:cBhvr>
                                      <p:tavLst>
                                        <p:tav tm="0">
                                          <p:val>
                                            <p:strVal val="#ppt_h"/>
                                          </p:val>
                                        </p:tav>
                                        <p:tav tm="100000">
                                          <p:val>
                                            <p:strVal val="#ppt_h"/>
                                          </p:val>
                                        </p:tav>
                                      </p:tavLst>
                                    </p:anim>
                                    <p:animEffect transition="in" filter="fade">
                                      <p:cBhvr>
                                        <p:cTn id="89" dur="1000"/>
                                        <p:tgtEl>
                                          <p:spTgt spid="27"/>
                                        </p:tgtEl>
                                      </p:cBhvr>
                                    </p:animEffect>
                                  </p:childTnLst>
                                </p:cTn>
                              </p:par>
                            </p:childTnLst>
                          </p:cTn>
                        </p:par>
                        <p:par>
                          <p:cTn id="90" fill="hold">
                            <p:stCondLst>
                              <p:cond delay="10000"/>
                            </p:stCondLst>
                            <p:childTnLst>
                              <p:par>
                                <p:cTn id="91" presetID="12" presetClass="entr" presetSubtype="4"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additive="base">
                                        <p:cTn id="93" dur="500"/>
                                        <p:tgtEl>
                                          <p:spTgt spid="24"/>
                                        </p:tgtEl>
                                        <p:attrNameLst>
                                          <p:attrName>ppt_y</p:attrName>
                                        </p:attrNameLst>
                                      </p:cBhvr>
                                      <p:tavLst>
                                        <p:tav tm="0">
                                          <p:val>
                                            <p:strVal val="#ppt_y+#ppt_h*1.125000"/>
                                          </p:val>
                                        </p:tav>
                                        <p:tav tm="100000">
                                          <p:val>
                                            <p:strVal val="#ppt_y"/>
                                          </p:val>
                                        </p:tav>
                                      </p:tavLst>
                                    </p:anim>
                                    <p:animEffect transition="in" filter="wipe(up)">
                                      <p:cBhvr>
                                        <p:cTn id="94" dur="500"/>
                                        <p:tgtEl>
                                          <p:spTgt spid="24"/>
                                        </p:tgtEl>
                                      </p:cBhvr>
                                    </p:animEffect>
                                  </p:childTnLst>
                                </p:cTn>
                              </p:par>
                            </p:childTnLst>
                          </p:cTn>
                        </p:par>
                        <p:par>
                          <p:cTn id="95" fill="hold">
                            <p:stCondLst>
                              <p:cond delay="10500"/>
                            </p:stCondLst>
                            <p:childTnLst>
                              <p:par>
                                <p:cTn id="96" presetID="12" presetClass="entr" presetSubtype="4" fill="hold" nodeType="afterEffect">
                                  <p:stCondLst>
                                    <p:cond delay="0"/>
                                  </p:stCondLst>
                                  <p:childTnLst>
                                    <p:set>
                                      <p:cBhvr>
                                        <p:cTn id="97" dur="1" fill="hold">
                                          <p:stCondLst>
                                            <p:cond delay="0"/>
                                          </p:stCondLst>
                                        </p:cTn>
                                        <p:tgtEl>
                                          <p:spTgt spid="26"/>
                                        </p:tgtEl>
                                        <p:attrNameLst>
                                          <p:attrName>style.visibility</p:attrName>
                                        </p:attrNameLst>
                                      </p:cBhvr>
                                      <p:to>
                                        <p:strVal val="visible"/>
                                      </p:to>
                                    </p:set>
                                    <p:anim calcmode="lin" valueType="num">
                                      <p:cBhvr additive="base">
                                        <p:cTn id="98" dur="500"/>
                                        <p:tgtEl>
                                          <p:spTgt spid="26"/>
                                        </p:tgtEl>
                                        <p:attrNameLst>
                                          <p:attrName>ppt_y</p:attrName>
                                        </p:attrNameLst>
                                      </p:cBhvr>
                                      <p:tavLst>
                                        <p:tav tm="0">
                                          <p:val>
                                            <p:strVal val="#ppt_y+#ppt_h*1.125000"/>
                                          </p:val>
                                        </p:tav>
                                        <p:tav tm="100000">
                                          <p:val>
                                            <p:strVal val="#ppt_y"/>
                                          </p:val>
                                        </p:tav>
                                      </p:tavLst>
                                    </p:anim>
                                    <p:animEffect transition="in" filter="wipe(up)">
                                      <p:cBhvr>
                                        <p:cTn id="99" dur="500"/>
                                        <p:tgtEl>
                                          <p:spTgt spid="26"/>
                                        </p:tgtEl>
                                      </p:cBhvr>
                                    </p:animEffect>
                                  </p:childTnLst>
                                </p:cTn>
                              </p:par>
                            </p:childTnLst>
                          </p:cTn>
                        </p:par>
                        <p:par>
                          <p:cTn id="100" fill="hold">
                            <p:stCondLst>
                              <p:cond delay="11000"/>
                            </p:stCondLst>
                            <p:childTnLst>
                              <p:par>
                                <p:cTn id="101" presetID="12" presetClass="entr" presetSubtype="4" fill="hold" nodeType="afterEffect">
                                  <p:stCondLst>
                                    <p:cond delay="0"/>
                                  </p:stCondLst>
                                  <p:childTnLst>
                                    <p:set>
                                      <p:cBhvr>
                                        <p:cTn id="102" dur="1" fill="hold">
                                          <p:stCondLst>
                                            <p:cond delay="0"/>
                                          </p:stCondLst>
                                        </p:cTn>
                                        <p:tgtEl>
                                          <p:spTgt spid="22"/>
                                        </p:tgtEl>
                                        <p:attrNameLst>
                                          <p:attrName>style.visibility</p:attrName>
                                        </p:attrNameLst>
                                      </p:cBhvr>
                                      <p:to>
                                        <p:strVal val="visible"/>
                                      </p:to>
                                    </p:set>
                                    <p:anim calcmode="lin" valueType="num">
                                      <p:cBhvr additive="base">
                                        <p:cTn id="103" dur="500"/>
                                        <p:tgtEl>
                                          <p:spTgt spid="22"/>
                                        </p:tgtEl>
                                        <p:attrNameLst>
                                          <p:attrName>ppt_y</p:attrName>
                                        </p:attrNameLst>
                                      </p:cBhvr>
                                      <p:tavLst>
                                        <p:tav tm="0">
                                          <p:val>
                                            <p:strVal val="#ppt_y+#ppt_h*1.125000"/>
                                          </p:val>
                                        </p:tav>
                                        <p:tav tm="100000">
                                          <p:val>
                                            <p:strVal val="#ppt_y"/>
                                          </p:val>
                                        </p:tav>
                                      </p:tavLst>
                                    </p:anim>
                                    <p:animEffect transition="in" filter="wipe(up)">
                                      <p:cBhvr>
                                        <p:cTn id="104" dur="500"/>
                                        <p:tgtEl>
                                          <p:spTgt spid="22"/>
                                        </p:tgtEl>
                                      </p:cBhvr>
                                    </p:animEffect>
                                  </p:childTnLst>
                                </p:cTn>
                              </p:par>
                            </p:childTnLst>
                          </p:cTn>
                        </p:par>
                        <p:par>
                          <p:cTn id="105" fill="hold">
                            <p:stCondLst>
                              <p:cond delay="11500"/>
                            </p:stCondLst>
                            <p:childTnLst>
                              <p:par>
                                <p:cTn id="106" presetID="12" presetClass="entr" presetSubtype="4" fill="hold" nodeType="afterEffect">
                                  <p:stCondLst>
                                    <p:cond delay="0"/>
                                  </p:stCondLst>
                                  <p:childTnLst>
                                    <p:set>
                                      <p:cBhvr>
                                        <p:cTn id="107" dur="1" fill="hold">
                                          <p:stCondLst>
                                            <p:cond delay="0"/>
                                          </p:stCondLst>
                                        </p:cTn>
                                        <p:tgtEl>
                                          <p:spTgt spid="23"/>
                                        </p:tgtEl>
                                        <p:attrNameLst>
                                          <p:attrName>style.visibility</p:attrName>
                                        </p:attrNameLst>
                                      </p:cBhvr>
                                      <p:to>
                                        <p:strVal val="visible"/>
                                      </p:to>
                                    </p:set>
                                    <p:anim calcmode="lin" valueType="num">
                                      <p:cBhvr additive="base">
                                        <p:cTn id="108" dur="500"/>
                                        <p:tgtEl>
                                          <p:spTgt spid="23"/>
                                        </p:tgtEl>
                                        <p:attrNameLst>
                                          <p:attrName>ppt_y</p:attrName>
                                        </p:attrNameLst>
                                      </p:cBhvr>
                                      <p:tavLst>
                                        <p:tav tm="0">
                                          <p:val>
                                            <p:strVal val="#ppt_y+#ppt_h*1.125000"/>
                                          </p:val>
                                        </p:tav>
                                        <p:tav tm="100000">
                                          <p:val>
                                            <p:strVal val="#ppt_y"/>
                                          </p:val>
                                        </p:tav>
                                      </p:tavLst>
                                    </p:anim>
                                    <p:animEffect transition="in" filter="wipe(up)">
                                      <p:cBhvr>
                                        <p:cTn id="109" dur="500"/>
                                        <p:tgtEl>
                                          <p:spTgt spid="23"/>
                                        </p:tgtEl>
                                      </p:cBhvr>
                                    </p:animEffect>
                                  </p:childTnLst>
                                </p:cTn>
                              </p:par>
                            </p:childTnLst>
                          </p:cTn>
                        </p:par>
                        <p:par>
                          <p:cTn id="110" fill="hold">
                            <p:stCondLst>
                              <p:cond delay="12000"/>
                            </p:stCondLst>
                            <p:childTnLst>
                              <p:par>
                                <p:cTn id="111" presetID="12" presetClass="entr" presetSubtype="4" fill="hold" nodeType="afterEffect">
                                  <p:stCondLst>
                                    <p:cond delay="0"/>
                                  </p:stCondLst>
                                  <p:childTnLst>
                                    <p:set>
                                      <p:cBhvr>
                                        <p:cTn id="112" dur="1" fill="hold">
                                          <p:stCondLst>
                                            <p:cond delay="0"/>
                                          </p:stCondLst>
                                        </p:cTn>
                                        <p:tgtEl>
                                          <p:spTgt spid="25"/>
                                        </p:tgtEl>
                                        <p:attrNameLst>
                                          <p:attrName>style.visibility</p:attrName>
                                        </p:attrNameLst>
                                      </p:cBhvr>
                                      <p:to>
                                        <p:strVal val="visible"/>
                                      </p:to>
                                    </p:set>
                                    <p:anim calcmode="lin" valueType="num">
                                      <p:cBhvr additive="base">
                                        <p:cTn id="113" dur="500"/>
                                        <p:tgtEl>
                                          <p:spTgt spid="25"/>
                                        </p:tgtEl>
                                        <p:attrNameLst>
                                          <p:attrName>ppt_y</p:attrName>
                                        </p:attrNameLst>
                                      </p:cBhvr>
                                      <p:tavLst>
                                        <p:tav tm="0">
                                          <p:val>
                                            <p:strVal val="#ppt_y+#ppt_h*1.125000"/>
                                          </p:val>
                                        </p:tav>
                                        <p:tav tm="100000">
                                          <p:val>
                                            <p:strVal val="#ppt_y"/>
                                          </p:val>
                                        </p:tav>
                                      </p:tavLst>
                                    </p:anim>
                                    <p:animEffect transition="in" filter="wipe(up)">
                                      <p:cBhvr>
                                        <p:cTn id="114" dur="500"/>
                                        <p:tgtEl>
                                          <p:spTgt spid="25"/>
                                        </p:tgtEl>
                                      </p:cBhvr>
                                    </p:animEffect>
                                  </p:childTnLst>
                                </p:cTn>
                              </p:par>
                            </p:childTnLst>
                          </p:cTn>
                        </p:par>
                        <p:par>
                          <p:cTn id="115" fill="hold">
                            <p:stCondLst>
                              <p:cond delay="12500"/>
                            </p:stCondLst>
                            <p:childTnLst>
                              <p:par>
                                <p:cTn id="116" presetID="12" presetClass="entr" presetSubtype="4" fill="hold" nodeType="afterEffect">
                                  <p:stCondLst>
                                    <p:cond delay="0"/>
                                  </p:stCondLst>
                                  <p:childTnLst>
                                    <p:set>
                                      <p:cBhvr>
                                        <p:cTn id="117" dur="1" fill="hold">
                                          <p:stCondLst>
                                            <p:cond delay="0"/>
                                          </p:stCondLst>
                                        </p:cTn>
                                        <p:tgtEl>
                                          <p:spTgt spid="21"/>
                                        </p:tgtEl>
                                        <p:attrNameLst>
                                          <p:attrName>style.visibility</p:attrName>
                                        </p:attrNameLst>
                                      </p:cBhvr>
                                      <p:to>
                                        <p:strVal val="visible"/>
                                      </p:to>
                                    </p:set>
                                    <p:anim calcmode="lin" valueType="num">
                                      <p:cBhvr additive="base">
                                        <p:cTn id="118" dur="500"/>
                                        <p:tgtEl>
                                          <p:spTgt spid="21"/>
                                        </p:tgtEl>
                                        <p:attrNameLst>
                                          <p:attrName>ppt_y</p:attrName>
                                        </p:attrNameLst>
                                      </p:cBhvr>
                                      <p:tavLst>
                                        <p:tav tm="0">
                                          <p:val>
                                            <p:strVal val="#ppt_y+#ppt_h*1.125000"/>
                                          </p:val>
                                        </p:tav>
                                        <p:tav tm="100000">
                                          <p:val>
                                            <p:strVal val="#ppt_y"/>
                                          </p:val>
                                        </p:tav>
                                      </p:tavLst>
                                    </p:anim>
                                    <p:animEffect transition="in" filter="wipe(up)">
                                      <p:cBhvr>
                                        <p:cTn id="119" dur="500"/>
                                        <p:tgtEl>
                                          <p:spTgt spid="21"/>
                                        </p:tgtEl>
                                      </p:cBhvr>
                                    </p:animEffect>
                                  </p:childTnLst>
                                </p:cTn>
                              </p:par>
                            </p:childTnLst>
                          </p:cTn>
                        </p:par>
                        <p:par>
                          <p:cTn id="120" fill="hold">
                            <p:stCondLst>
                              <p:cond delay="13000"/>
                            </p:stCondLst>
                            <p:childTnLst>
                              <p:par>
                                <p:cTn id="121" presetID="10" presetClass="entr" presetSubtype="0" fill="hold" nodeType="afterEffect">
                                  <p:stCondLst>
                                    <p:cond delay="0"/>
                                  </p:stCondLst>
                                  <p:childTnLst>
                                    <p:set>
                                      <p:cBhvr>
                                        <p:cTn id="122" dur="1" fill="hold">
                                          <p:stCondLst>
                                            <p:cond delay="0"/>
                                          </p:stCondLst>
                                        </p:cTn>
                                        <p:tgtEl>
                                          <p:spTgt spid="36"/>
                                        </p:tgtEl>
                                        <p:attrNameLst>
                                          <p:attrName>style.visibility</p:attrName>
                                        </p:attrNameLst>
                                      </p:cBhvr>
                                      <p:to>
                                        <p:strVal val="visible"/>
                                      </p:to>
                                    </p:set>
                                    <p:animEffect transition="in" filter="fade">
                                      <p:cBhvr>
                                        <p:cTn id="123" dur="500"/>
                                        <p:tgtEl>
                                          <p:spTgt spid="36"/>
                                        </p:tgtEl>
                                      </p:cBhvr>
                                    </p:animEffect>
                                  </p:childTnLst>
                                </p:cTn>
                              </p:par>
                            </p:childTnLst>
                          </p:cTn>
                        </p:par>
                        <p:par>
                          <p:cTn id="124" fill="hold">
                            <p:stCondLst>
                              <p:cond delay="13500"/>
                            </p:stCondLst>
                            <p:childTnLst>
                              <p:par>
                                <p:cTn id="125" presetID="50" presetClass="entr" presetSubtype="0" decel="100000" fill="hold" grpId="0" nodeType="afterEffect">
                                  <p:stCondLst>
                                    <p:cond delay="0"/>
                                  </p:stCondLst>
                                  <p:childTnLst>
                                    <p:set>
                                      <p:cBhvr>
                                        <p:cTn id="126" dur="1" fill="hold">
                                          <p:stCondLst>
                                            <p:cond delay="0"/>
                                          </p:stCondLst>
                                        </p:cTn>
                                        <p:tgtEl>
                                          <p:spTgt spid="35"/>
                                        </p:tgtEl>
                                        <p:attrNameLst>
                                          <p:attrName>style.visibility</p:attrName>
                                        </p:attrNameLst>
                                      </p:cBhvr>
                                      <p:to>
                                        <p:strVal val="visible"/>
                                      </p:to>
                                    </p:set>
                                    <p:anim calcmode="lin" valueType="num">
                                      <p:cBhvr>
                                        <p:cTn id="127" dur="1000" fill="hold"/>
                                        <p:tgtEl>
                                          <p:spTgt spid="35"/>
                                        </p:tgtEl>
                                        <p:attrNameLst>
                                          <p:attrName>ppt_w</p:attrName>
                                        </p:attrNameLst>
                                      </p:cBhvr>
                                      <p:tavLst>
                                        <p:tav tm="0">
                                          <p:val>
                                            <p:strVal val="#ppt_w+.3"/>
                                          </p:val>
                                        </p:tav>
                                        <p:tav tm="100000">
                                          <p:val>
                                            <p:strVal val="#ppt_w"/>
                                          </p:val>
                                        </p:tav>
                                      </p:tavLst>
                                    </p:anim>
                                    <p:anim calcmode="lin" valueType="num">
                                      <p:cBhvr>
                                        <p:cTn id="128" dur="1000" fill="hold"/>
                                        <p:tgtEl>
                                          <p:spTgt spid="35"/>
                                        </p:tgtEl>
                                        <p:attrNameLst>
                                          <p:attrName>ppt_h</p:attrName>
                                        </p:attrNameLst>
                                      </p:cBhvr>
                                      <p:tavLst>
                                        <p:tav tm="0">
                                          <p:val>
                                            <p:strVal val="#ppt_h"/>
                                          </p:val>
                                        </p:tav>
                                        <p:tav tm="100000">
                                          <p:val>
                                            <p:strVal val="#ppt_h"/>
                                          </p:val>
                                        </p:tav>
                                      </p:tavLst>
                                    </p:anim>
                                    <p:animEffect transition="in" filter="fade">
                                      <p:cBhvr>
                                        <p:cTn id="129" dur="1000"/>
                                        <p:tgtEl>
                                          <p:spTgt spid="35"/>
                                        </p:tgtEl>
                                      </p:cBhvr>
                                    </p:animEffect>
                                  </p:childTnLst>
                                </p:cTn>
                              </p:par>
                            </p:childTnLst>
                          </p:cTn>
                        </p:par>
                        <p:par>
                          <p:cTn id="130" fill="hold">
                            <p:stCondLst>
                              <p:cond delay="14500"/>
                            </p:stCondLst>
                            <p:childTnLst>
                              <p:par>
                                <p:cTn id="131" presetID="12" presetClass="entr" presetSubtype="4" fill="hold" nodeType="afterEffect">
                                  <p:stCondLst>
                                    <p:cond delay="0"/>
                                  </p:stCondLst>
                                  <p:childTnLst>
                                    <p:set>
                                      <p:cBhvr>
                                        <p:cTn id="132" dur="1" fill="hold">
                                          <p:stCondLst>
                                            <p:cond delay="0"/>
                                          </p:stCondLst>
                                        </p:cTn>
                                        <p:tgtEl>
                                          <p:spTgt spid="40"/>
                                        </p:tgtEl>
                                        <p:attrNameLst>
                                          <p:attrName>style.visibility</p:attrName>
                                        </p:attrNameLst>
                                      </p:cBhvr>
                                      <p:to>
                                        <p:strVal val="visible"/>
                                      </p:to>
                                    </p:set>
                                    <p:anim calcmode="lin" valueType="num">
                                      <p:cBhvr additive="base">
                                        <p:cTn id="133" dur="500"/>
                                        <p:tgtEl>
                                          <p:spTgt spid="40"/>
                                        </p:tgtEl>
                                        <p:attrNameLst>
                                          <p:attrName>ppt_y</p:attrName>
                                        </p:attrNameLst>
                                      </p:cBhvr>
                                      <p:tavLst>
                                        <p:tav tm="0">
                                          <p:val>
                                            <p:strVal val="#ppt_y+#ppt_h*1.125000"/>
                                          </p:val>
                                        </p:tav>
                                        <p:tav tm="100000">
                                          <p:val>
                                            <p:strVal val="#ppt_y"/>
                                          </p:val>
                                        </p:tav>
                                      </p:tavLst>
                                    </p:anim>
                                    <p:animEffect transition="in" filter="wipe(up)">
                                      <p:cBhvr>
                                        <p:cTn id="134" dur="500"/>
                                        <p:tgtEl>
                                          <p:spTgt spid="40"/>
                                        </p:tgtEl>
                                      </p:cBhvr>
                                    </p:animEffect>
                                  </p:childTnLst>
                                </p:cTn>
                              </p:par>
                            </p:childTnLst>
                          </p:cTn>
                        </p:par>
                        <p:par>
                          <p:cTn id="135" fill="hold">
                            <p:stCondLst>
                              <p:cond delay="15000"/>
                            </p:stCondLst>
                            <p:childTnLst>
                              <p:par>
                                <p:cTn id="136" presetID="12" presetClass="entr" presetSubtype="4" fill="hold" nodeType="afterEffect">
                                  <p:stCondLst>
                                    <p:cond delay="0"/>
                                  </p:stCondLst>
                                  <p:childTnLst>
                                    <p:set>
                                      <p:cBhvr>
                                        <p:cTn id="137" dur="1" fill="hold">
                                          <p:stCondLst>
                                            <p:cond delay="0"/>
                                          </p:stCondLst>
                                        </p:cTn>
                                        <p:tgtEl>
                                          <p:spTgt spid="42"/>
                                        </p:tgtEl>
                                        <p:attrNameLst>
                                          <p:attrName>style.visibility</p:attrName>
                                        </p:attrNameLst>
                                      </p:cBhvr>
                                      <p:to>
                                        <p:strVal val="visible"/>
                                      </p:to>
                                    </p:set>
                                    <p:anim calcmode="lin" valueType="num">
                                      <p:cBhvr additive="base">
                                        <p:cTn id="138" dur="500"/>
                                        <p:tgtEl>
                                          <p:spTgt spid="42"/>
                                        </p:tgtEl>
                                        <p:attrNameLst>
                                          <p:attrName>ppt_y</p:attrName>
                                        </p:attrNameLst>
                                      </p:cBhvr>
                                      <p:tavLst>
                                        <p:tav tm="0">
                                          <p:val>
                                            <p:strVal val="#ppt_y+#ppt_h*1.125000"/>
                                          </p:val>
                                        </p:tav>
                                        <p:tav tm="100000">
                                          <p:val>
                                            <p:strVal val="#ppt_y"/>
                                          </p:val>
                                        </p:tav>
                                      </p:tavLst>
                                    </p:anim>
                                    <p:animEffect transition="in" filter="wipe(up)">
                                      <p:cBhvr>
                                        <p:cTn id="139" dur="500"/>
                                        <p:tgtEl>
                                          <p:spTgt spid="42"/>
                                        </p:tgtEl>
                                      </p:cBhvr>
                                    </p:animEffect>
                                  </p:childTnLst>
                                </p:cTn>
                              </p:par>
                            </p:childTnLst>
                          </p:cTn>
                        </p:par>
                        <p:par>
                          <p:cTn id="140" fill="hold">
                            <p:stCondLst>
                              <p:cond delay="15500"/>
                            </p:stCondLst>
                            <p:childTnLst>
                              <p:par>
                                <p:cTn id="141" presetID="12" presetClass="entr" presetSubtype="4" fill="hold" nodeType="afterEffect">
                                  <p:stCondLst>
                                    <p:cond delay="0"/>
                                  </p:stCondLst>
                                  <p:childTnLst>
                                    <p:set>
                                      <p:cBhvr>
                                        <p:cTn id="142" dur="1" fill="hold">
                                          <p:stCondLst>
                                            <p:cond delay="0"/>
                                          </p:stCondLst>
                                        </p:cTn>
                                        <p:tgtEl>
                                          <p:spTgt spid="38"/>
                                        </p:tgtEl>
                                        <p:attrNameLst>
                                          <p:attrName>style.visibility</p:attrName>
                                        </p:attrNameLst>
                                      </p:cBhvr>
                                      <p:to>
                                        <p:strVal val="visible"/>
                                      </p:to>
                                    </p:set>
                                    <p:anim calcmode="lin" valueType="num">
                                      <p:cBhvr additive="base">
                                        <p:cTn id="143" dur="500"/>
                                        <p:tgtEl>
                                          <p:spTgt spid="38"/>
                                        </p:tgtEl>
                                        <p:attrNameLst>
                                          <p:attrName>ppt_y</p:attrName>
                                        </p:attrNameLst>
                                      </p:cBhvr>
                                      <p:tavLst>
                                        <p:tav tm="0">
                                          <p:val>
                                            <p:strVal val="#ppt_y+#ppt_h*1.125000"/>
                                          </p:val>
                                        </p:tav>
                                        <p:tav tm="100000">
                                          <p:val>
                                            <p:strVal val="#ppt_y"/>
                                          </p:val>
                                        </p:tav>
                                      </p:tavLst>
                                    </p:anim>
                                    <p:animEffect transition="in" filter="wipe(up)">
                                      <p:cBhvr>
                                        <p:cTn id="144" dur="500"/>
                                        <p:tgtEl>
                                          <p:spTgt spid="38"/>
                                        </p:tgtEl>
                                      </p:cBhvr>
                                    </p:animEffect>
                                  </p:childTnLst>
                                </p:cTn>
                              </p:par>
                            </p:childTnLst>
                          </p:cTn>
                        </p:par>
                        <p:par>
                          <p:cTn id="145" fill="hold">
                            <p:stCondLst>
                              <p:cond delay="16000"/>
                            </p:stCondLst>
                            <p:childTnLst>
                              <p:par>
                                <p:cTn id="146" presetID="12" presetClass="entr" presetSubtype="4" fill="hold" nodeType="afterEffect">
                                  <p:stCondLst>
                                    <p:cond delay="0"/>
                                  </p:stCondLst>
                                  <p:childTnLst>
                                    <p:set>
                                      <p:cBhvr>
                                        <p:cTn id="147" dur="1" fill="hold">
                                          <p:stCondLst>
                                            <p:cond delay="0"/>
                                          </p:stCondLst>
                                        </p:cTn>
                                        <p:tgtEl>
                                          <p:spTgt spid="39"/>
                                        </p:tgtEl>
                                        <p:attrNameLst>
                                          <p:attrName>style.visibility</p:attrName>
                                        </p:attrNameLst>
                                      </p:cBhvr>
                                      <p:to>
                                        <p:strVal val="visible"/>
                                      </p:to>
                                    </p:set>
                                    <p:anim calcmode="lin" valueType="num">
                                      <p:cBhvr additive="base">
                                        <p:cTn id="148" dur="500"/>
                                        <p:tgtEl>
                                          <p:spTgt spid="39"/>
                                        </p:tgtEl>
                                        <p:attrNameLst>
                                          <p:attrName>ppt_y</p:attrName>
                                        </p:attrNameLst>
                                      </p:cBhvr>
                                      <p:tavLst>
                                        <p:tav tm="0">
                                          <p:val>
                                            <p:strVal val="#ppt_y+#ppt_h*1.125000"/>
                                          </p:val>
                                        </p:tav>
                                        <p:tav tm="100000">
                                          <p:val>
                                            <p:strVal val="#ppt_y"/>
                                          </p:val>
                                        </p:tav>
                                      </p:tavLst>
                                    </p:anim>
                                    <p:animEffect transition="in" filter="wipe(up)">
                                      <p:cBhvr>
                                        <p:cTn id="149" dur="500"/>
                                        <p:tgtEl>
                                          <p:spTgt spid="39"/>
                                        </p:tgtEl>
                                      </p:cBhvr>
                                    </p:animEffect>
                                  </p:childTnLst>
                                </p:cTn>
                              </p:par>
                            </p:childTnLst>
                          </p:cTn>
                        </p:par>
                        <p:par>
                          <p:cTn id="150" fill="hold">
                            <p:stCondLst>
                              <p:cond delay="16500"/>
                            </p:stCondLst>
                            <p:childTnLst>
                              <p:par>
                                <p:cTn id="151" presetID="12" presetClass="entr" presetSubtype="4" fill="hold" nodeType="afterEffect">
                                  <p:stCondLst>
                                    <p:cond delay="0"/>
                                  </p:stCondLst>
                                  <p:childTnLst>
                                    <p:set>
                                      <p:cBhvr>
                                        <p:cTn id="152" dur="1" fill="hold">
                                          <p:stCondLst>
                                            <p:cond delay="0"/>
                                          </p:stCondLst>
                                        </p:cTn>
                                        <p:tgtEl>
                                          <p:spTgt spid="41"/>
                                        </p:tgtEl>
                                        <p:attrNameLst>
                                          <p:attrName>style.visibility</p:attrName>
                                        </p:attrNameLst>
                                      </p:cBhvr>
                                      <p:to>
                                        <p:strVal val="visible"/>
                                      </p:to>
                                    </p:set>
                                    <p:anim calcmode="lin" valueType="num">
                                      <p:cBhvr additive="base">
                                        <p:cTn id="153" dur="500"/>
                                        <p:tgtEl>
                                          <p:spTgt spid="41"/>
                                        </p:tgtEl>
                                        <p:attrNameLst>
                                          <p:attrName>ppt_y</p:attrName>
                                        </p:attrNameLst>
                                      </p:cBhvr>
                                      <p:tavLst>
                                        <p:tav tm="0">
                                          <p:val>
                                            <p:strVal val="#ppt_y+#ppt_h*1.125000"/>
                                          </p:val>
                                        </p:tav>
                                        <p:tav tm="100000">
                                          <p:val>
                                            <p:strVal val="#ppt_y"/>
                                          </p:val>
                                        </p:tav>
                                      </p:tavLst>
                                    </p:anim>
                                    <p:animEffect transition="in" filter="wipe(up)">
                                      <p:cBhvr>
                                        <p:cTn id="154" dur="500"/>
                                        <p:tgtEl>
                                          <p:spTgt spid="41"/>
                                        </p:tgtEl>
                                      </p:cBhvr>
                                    </p:animEffect>
                                  </p:childTnLst>
                                </p:cTn>
                              </p:par>
                            </p:childTnLst>
                          </p:cTn>
                        </p:par>
                        <p:par>
                          <p:cTn id="155" fill="hold">
                            <p:stCondLst>
                              <p:cond delay="17000"/>
                            </p:stCondLst>
                            <p:childTnLst>
                              <p:par>
                                <p:cTn id="156" presetID="12" presetClass="entr" presetSubtype="4" fill="hold" nodeType="afterEffect">
                                  <p:stCondLst>
                                    <p:cond delay="0"/>
                                  </p:stCondLst>
                                  <p:childTnLst>
                                    <p:set>
                                      <p:cBhvr>
                                        <p:cTn id="157" dur="1" fill="hold">
                                          <p:stCondLst>
                                            <p:cond delay="0"/>
                                          </p:stCondLst>
                                        </p:cTn>
                                        <p:tgtEl>
                                          <p:spTgt spid="37"/>
                                        </p:tgtEl>
                                        <p:attrNameLst>
                                          <p:attrName>style.visibility</p:attrName>
                                        </p:attrNameLst>
                                      </p:cBhvr>
                                      <p:to>
                                        <p:strVal val="visible"/>
                                      </p:to>
                                    </p:set>
                                    <p:anim calcmode="lin" valueType="num">
                                      <p:cBhvr additive="base">
                                        <p:cTn id="158" dur="500"/>
                                        <p:tgtEl>
                                          <p:spTgt spid="37"/>
                                        </p:tgtEl>
                                        <p:attrNameLst>
                                          <p:attrName>ppt_y</p:attrName>
                                        </p:attrNameLst>
                                      </p:cBhvr>
                                      <p:tavLst>
                                        <p:tav tm="0">
                                          <p:val>
                                            <p:strVal val="#ppt_y+#ppt_h*1.125000"/>
                                          </p:val>
                                        </p:tav>
                                        <p:tav tm="100000">
                                          <p:val>
                                            <p:strVal val="#ppt_y"/>
                                          </p:val>
                                        </p:tav>
                                      </p:tavLst>
                                    </p:anim>
                                    <p:animEffect transition="in" filter="wipe(up)">
                                      <p:cBhvr>
                                        <p:cTn id="1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19" grpId="0"/>
      <p:bldP spid="27" grpId="0"/>
      <p:bldP spid="3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3505181" y="2458465"/>
            <a:ext cx="5145027" cy="225045"/>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34818296"/>
              </p:ext>
            </p:extLst>
          </p:nvPr>
        </p:nvGraphicFramePr>
        <p:xfrm>
          <a:off x="6129706" y="90799"/>
          <a:ext cx="2876464" cy="5080921"/>
        </p:xfrm>
        <a:graphic>
          <a:graphicData uri="http://schemas.openxmlformats.org/drawingml/2006/table">
            <a:tbl>
              <a:tblPr/>
              <a:tblGrid>
                <a:gridCol w="126564"/>
                <a:gridCol w="1858196"/>
                <a:gridCol w="891704"/>
              </a:tblGrid>
              <a:tr h="79271">
                <a:tc gridSpan="2">
                  <a:txBody>
                    <a:bodyPr/>
                    <a:lstStyle/>
                    <a:p>
                      <a:pPr algn="l" fontAlgn="ctr"/>
                      <a:r>
                        <a:rPr lang="en-US" sz="500" b="1" i="0" u="none" strike="noStrike">
                          <a:solidFill>
                            <a:srgbClr val="000000"/>
                          </a:solidFill>
                          <a:effectLst/>
                          <a:latin typeface="Calibri" panose="020F0502020204030204" pitchFamily="34" charset="0"/>
                        </a:rPr>
                        <a:t>Exercise 4: Seasonal Spending</a:t>
                      </a:r>
                    </a:p>
                  </a:txBody>
                  <a:tcPr marL="0" marR="0" marT="0" marB="0" anchor="ctr">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r>
              <a:tr h="121779">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FFFFFF"/>
                    </a:solidFill>
                  </a:tcPr>
                </a:tc>
                <a:tc>
                  <a:txBody>
                    <a:bodyPr/>
                    <a:lstStyle/>
                    <a:p>
                      <a:pPr algn="ctr" fontAlgn="t"/>
                      <a:r>
                        <a:rPr lang="en-US" sz="500" b="0" i="0" u="none" strike="noStrike">
                          <a:solidFill>
                            <a:srgbClr val="000000"/>
                          </a:solidFill>
                          <a:effectLst/>
                          <a:latin typeface="Calibri" panose="020F0502020204030204" pitchFamily="34" charset="0"/>
                        </a:rPr>
                        <a:t>My Monthly Seasonal Spending:</a:t>
                      </a:r>
                    </a:p>
                  </a:txBody>
                  <a:tcPr marL="0" marR="0" marT="0" marB="0">
                    <a:lnL>
                      <a:noFill/>
                    </a:lnL>
                    <a:lnR>
                      <a:noFill/>
                    </a:lnR>
                    <a:lnT>
                      <a:noFill/>
                    </a:lnT>
                    <a:lnB>
                      <a:noFill/>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500" b="1" i="0" u="none" strike="noStrike">
                          <a:solidFill>
                            <a:srgbClr val="000000"/>
                          </a:solidFill>
                          <a:effectLst/>
                          <a:latin typeface="Calibri" panose="020F0502020204030204" pitchFamily="34" charset="0"/>
                        </a:rPr>
                        <a:t>Q1: January / February / March</a:t>
                      </a:r>
                    </a:p>
                  </a:txBody>
                  <a:tcPr marL="0" marR="0" marT="0" marB="0">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a:noFill/>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New Years: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Chinese New Years: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Three Kings 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Valentine’s 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Super Bowl:</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World Conference</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Mardi Gras: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St.Patrick’s 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Winter Clothes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Birthdays: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Anniversaries: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Other:</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500" b="1" i="0" u="none" strike="noStrike">
                          <a:solidFill>
                            <a:srgbClr val="000000"/>
                          </a:solidFill>
                          <a:effectLst/>
                          <a:latin typeface="Calibri" panose="020F0502020204030204" pitchFamily="34" charset="0"/>
                        </a:rPr>
                        <a:t>Q2: April/ May / June</a:t>
                      </a:r>
                    </a:p>
                  </a:txBody>
                  <a:tcPr marL="0" marR="0" marT="0" marB="0">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a:noFill/>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Passover:</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Palm Sunday: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Easter:</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Administrative Professionals 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Cinco De Mayo:</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Mothers 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Memorial 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Fathers 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Spring Appliances / Furniture / Décor</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Spring Clothing</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Birthdays: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Anniversaries: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Other:</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500" b="1" i="0" u="none" strike="noStrike">
                          <a:solidFill>
                            <a:srgbClr val="000000"/>
                          </a:solidFill>
                          <a:effectLst/>
                          <a:latin typeface="Calibri" panose="020F0502020204030204" pitchFamily="34" charset="0"/>
                        </a:rPr>
                        <a:t>Q3: July / August / September</a:t>
                      </a:r>
                    </a:p>
                  </a:txBody>
                  <a:tcPr marL="0" marR="0" marT="0" marB="0">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a:noFill/>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Independence 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International Convention:</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Vacation:</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dirty="0">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Labor 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Back to School:</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Rosh Hashanah:</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Summer Clothes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Birthdays: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Anniversaries: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Other:</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500" b="1" i="0" u="none" strike="noStrike">
                          <a:solidFill>
                            <a:srgbClr val="000000"/>
                          </a:solidFill>
                          <a:effectLst/>
                          <a:latin typeface="Calibri" panose="020F0502020204030204" pitchFamily="34" charset="0"/>
                        </a:rPr>
                        <a:t>Q4: October / November / December:</a:t>
                      </a:r>
                    </a:p>
                  </a:txBody>
                  <a:tcPr marL="0" marR="0" marT="0" marB="0">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a:noFill/>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Yom Kippur</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Boss’s 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Halloween:</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Veteran’s 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Thanksgiving</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Black Friday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Cyber Monday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Chanukah</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Christmas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New Year’s Eve</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Fall Clothes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Fall Décor</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Birthdays: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Anniversaries: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Other:</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500" b="1" i="0" u="none" strike="noStrike">
                          <a:solidFill>
                            <a:srgbClr val="000000"/>
                          </a:solidFill>
                          <a:effectLst/>
                          <a:latin typeface="Calibri" panose="020F0502020204030204" pitchFamily="34" charset="0"/>
                        </a:rPr>
                        <a:t>Annual Spending:</a:t>
                      </a:r>
                    </a:p>
                  </a:txBody>
                  <a:tcPr marL="0" marR="0" marT="0" marB="0">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a:noFill/>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Electronics: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t"/>
                      <a:r>
                        <a:rPr lang="en-US" sz="500" b="0" i="0" u="none" strike="noStrike">
                          <a:solidFill>
                            <a:srgbClr val="000000"/>
                          </a:solidFill>
                          <a:effectLst/>
                          <a:latin typeface="Calibri" panose="020F0502020204030204" pitchFamily="34" charset="0"/>
                        </a:rPr>
                        <a:t>$600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Appliance:</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t"/>
                      <a:r>
                        <a:rPr lang="en-US" sz="500" b="0" i="0" u="none" strike="noStrike">
                          <a:solidFill>
                            <a:srgbClr val="000000"/>
                          </a:solidFill>
                          <a:effectLst/>
                          <a:latin typeface="Calibri" panose="020F0502020204030204" pitchFamily="34" charset="0"/>
                        </a:rPr>
                        <a:t>$1,200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Other:</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5752">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9271">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r" fontAlgn="t"/>
                      <a:r>
                        <a:rPr lang="en-US" sz="500" b="1" i="0" u="none" strike="noStrike" dirty="0">
                          <a:solidFill>
                            <a:srgbClr val="000000"/>
                          </a:solidFill>
                          <a:effectLst/>
                          <a:latin typeface="Calibri" panose="020F0502020204030204" pitchFamily="34" charset="0"/>
                        </a:rPr>
                        <a:t>Total Seasonal Spending:</a:t>
                      </a:r>
                    </a:p>
                  </a:txBody>
                  <a:tcPr marL="0" marR="0"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t"/>
                      <a:r>
                        <a:rPr lang="en-US" sz="500" b="0" i="0" u="none" strike="noStrike" dirty="0">
                          <a:solidFill>
                            <a:srgbClr val="000000"/>
                          </a:solidFill>
                          <a:effectLst/>
                          <a:latin typeface="Calibri" panose="020F0502020204030204" pitchFamily="34" charset="0"/>
                        </a:rPr>
                        <a:t>$1,800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Rectangle 4"/>
          <p:cNvSpPr/>
          <p:nvPr/>
        </p:nvSpPr>
        <p:spPr>
          <a:xfrm>
            <a:off x="2" y="-10086"/>
            <a:ext cx="2672603" cy="5153585"/>
          </a:xfrm>
          <a:prstGeom prst="rect">
            <a:avLst/>
          </a:prstGeom>
          <a:gradFill flip="none" rotWithShape="1">
            <a:gsLst>
              <a:gs pos="0">
                <a:srgbClr val="89C53F">
                  <a:shade val="30000"/>
                  <a:satMod val="115000"/>
                </a:srgbClr>
              </a:gs>
              <a:gs pos="50000">
                <a:srgbClr val="89C53F">
                  <a:shade val="67500"/>
                  <a:satMod val="115000"/>
                </a:srgbClr>
              </a:gs>
              <a:gs pos="100000">
                <a:srgbClr val="89C53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sp>
        <p:nvSpPr>
          <p:cNvPr id="7" name="Rectangle 6"/>
          <p:cNvSpPr/>
          <p:nvPr/>
        </p:nvSpPr>
        <p:spPr>
          <a:xfrm>
            <a:off x="186714" y="1312900"/>
            <a:ext cx="2412899" cy="7035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171446" defTabSz="685783"/>
            <a:r>
              <a:rPr lang="zh-TW" altLang="en-US" sz="1200" b="1" dirty="0" smtClean="0">
                <a:solidFill>
                  <a:srgbClr val="44546A">
                    <a:lumMod val="50000"/>
                  </a:srgbClr>
                </a:solidFill>
                <a:ea typeface="Heiti TC Light"/>
                <a:cs typeface="Heiti TC Light"/>
              </a:rPr>
              <a:t>下載</a:t>
            </a:r>
            <a:r>
              <a:rPr lang="en-US" sz="1200" b="1" dirty="0" smtClean="0">
                <a:solidFill>
                  <a:srgbClr val="44546A">
                    <a:lumMod val="50000"/>
                  </a:srgbClr>
                </a:solidFill>
                <a:ea typeface="Heiti TC Light"/>
                <a:cs typeface="Heiti TC Light"/>
              </a:rPr>
              <a:t>Download </a:t>
            </a:r>
            <a:r>
              <a:rPr lang="en-US" sz="1200" b="1" dirty="0">
                <a:solidFill>
                  <a:srgbClr val="44546A">
                    <a:lumMod val="50000"/>
                  </a:srgbClr>
                </a:solidFill>
                <a:ea typeface="Heiti TC Light"/>
                <a:cs typeface="Heiti TC Light"/>
              </a:rPr>
              <a:t>at </a:t>
            </a:r>
            <a:r>
              <a:rPr lang="en-US" sz="1200" b="1" dirty="0">
                <a:solidFill>
                  <a:srgbClr val="44546A">
                    <a:lumMod val="50000"/>
                  </a:srgbClr>
                </a:solidFill>
                <a:ea typeface="Heiti TC Light"/>
                <a:cs typeface="Heiti TC Light"/>
                <a:hlinkClick r:id="rId4"/>
              </a:rPr>
              <a:t>www.shoppingannuity.com</a:t>
            </a:r>
            <a:r>
              <a:rPr lang="en-US" sz="1200" b="1" dirty="0">
                <a:solidFill>
                  <a:srgbClr val="44546A">
                    <a:lumMod val="50000"/>
                  </a:srgbClr>
                </a:solidFill>
                <a:ea typeface="Heiti TC Light"/>
                <a:cs typeface="Heiti TC Light"/>
              </a:rPr>
              <a:t> </a:t>
            </a:r>
          </a:p>
        </p:txBody>
      </p:sp>
      <p:sp>
        <p:nvSpPr>
          <p:cNvPr id="9" name="Rectangle 8"/>
          <p:cNvSpPr/>
          <p:nvPr/>
        </p:nvSpPr>
        <p:spPr>
          <a:xfrm>
            <a:off x="174015" y="2111439"/>
            <a:ext cx="2425599" cy="303205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lvl="1" defTabSz="685783">
              <a:spcAft>
                <a:spcPts val="900"/>
              </a:spcAft>
            </a:pPr>
            <a:r>
              <a:rPr lang="zh-TW" altLang="en-US" sz="1200" b="1" dirty="0" smtClean="0">
                <a:solidFill>
                  <a:srgbClr val="44546A">
                    <a:lumMod val="50000"/>
                  </a:srgbClr>
                </a:solidFill>
                <a:ea typeface="Heiti TC Light"/>
                <a:cs typeface="Heiti TC Light"/>
              </a:rPr>
              <a:t>購物年金評量表助你</a:t>
            </a:r>
            <a:r>
              <a:rPr lang="en-US" altLang="zh-TW" sz="1200" b="1" dirty="0" smtClean="0">
                <a:solidFill>
                  <a:srgbClr val="44546A">
                    <a:lumMod val="50000"/>
                  </a:srgbClr>
                </a:solidFill>
                <a:ea typeface="Heiti TC Light"/>
                <a:cs typeface="Heiti TC Light"/>
              </a:rPr>
              <a:t>︰</a:t>
            </a:r>
            <a:r>
              <a:rPr lang="zh-TW" altLang="en-US" sz="1200" b="1" dirty="0" smtClean="0">
                <a:solidFill>
                  <a:srgbClr val="44546A">
                    <a:lumMod val="50000"/>
                  </a:srgbClr>
                </a:solidFill>
                <a:ea typeface="Heiti TC Light"/>
                <a:cs typeface="Heiti TC Light"/>
              </a:rPr>
              <a:t>            </a:t>
            </a:r>
            <a:r>
              <a:rPr lang="en-US" sz="1200" b="1" dirty="0" smtClean="0">
                <a:solidFill>
                  <a:srgbClr val="44546A">
                    <a:lumMod val="50000"/>
                  </a:srgbClr>
                </a:solidFill>
                <a:ea typeface="Heiti TC Light"/>
                <a:cs typeface="Heiti TC Light"/>
              </a:rPr>
              <a:t>The </a:t>
            </a:r>
            <a:r>
              <a:rPr lang="en-US" sz="1200" b="1" dirty="0">
                <a:solidFill>
                  <a:srgbClr val="44546A">
                    <a:lumMod val="50000"/>
                  </a:srgbClr>
                </a:solidFill>
                <a:ea typeface="Heiti TC Light"/>
                <a:cs typeface="Heiti TC Light"/>
              </a:rPr>
              <a:t>Shopping </a:t>
            </a:r>
            <a:r>
              <a:rPr lang="en-US" sz="1200" b="1" dirty="0" smtClean="0">
                <a:solidFill>
                  <a:srgbClr val="44546A">
                    <a:lumMod val="50000"/>
                  </a:srgbClr>
                </a:solidFill>
                <a:ea typeface="Heiti TC Light"/>
                <a:cs typeface="Heiti TC Light"/>
              </a:rPr>
              <a:t>Annuity® </a:t>
            </a:r>
            <a:r>
              <a:rPr lang="en-US" sz="1200" b="1" dirty="0">
                <a:solidFill>
                  <a:srgbClr val="44546A">
                    <a:lumMod val="50000"/>
                  </a:srgbClr>
                </a:solidFill>
                <a:ea typeface="Heiti TC Light"/>
                <a:cs typeface="Heiti TC Light"/>
              </a:rPr>
              <a:t>Assessment will help you </a:t>
            </a:r>
            <a:r>
              <a:rPr lang="en-US" sz="1200" b="1" dirty="0" smtClean="0">
                <a:solidFill>
                  <a:srgbClr val="44546A">
                    <a:lumMod val="50000"/>
                  </a:srgbClr>
                </a:solidFill>
                <a:ea typeface="Heiti TC Light"/>
                <a:cs typeface="Heiti TC Light"/>
              </a:rPr>
              <a:t>identify:</a:t>
            </a:r>
            <a:endParaRPr lang="en-US" sz="1200" b="1" dirty="0">
              <a:solidFill>
                <a:srgbClr val="44546A">
                  <a:lumMod val="50000"/>
                </a:srgbClr>
              </a:solidFill>
              <a:ea typeface="Heiti TC Light"/>
              <a:cs typeface="Heiti TC Light"/>
            </a:endParaRPr>
          </a:p>
          <a:p>
            <a:pPr marL="214308" lvl="1" indent="-214308" defTabSz="685783">
              <a:spcAft>
                <a:spcPts val="450"/>
              </a:spcAft>
              <a:buFont typeface="Wingdings" charset="2"/>
              <a:buChar char="q"/>
            </a:pPr>
            <a:r>
              <a:rPr lang="zh-TW" altLang="en-US" sz="1200" dirty="0" smtClean="0">
                <a:solidFill>
                  <a:srgbClr val="3B3838"/>
                </a:solidFill>
                <a:ea typeface="Heiti TC Light"/>
                <a:cs typeface="Heiti TC Light"/>
              </a:rPr>
              <a:t>每月必要開支</a:t>
            </a:r>
            <a:endParaRPr lang="en-US" altLang="zh-TW" sz="1200" dirty="0" smtClean="0">
              <a:solidFill>
                <a:srgbClr val="3B3838"/>
              </a:solidFill>
              <a:ea typeface="Heiti TC Light"/>
              <a:cs typeface="Heiti TC Light"/>
            </a:endParaRPr>
          </a:p>
          <a:p>
            <a:pPr marL="0" lvl="1" defTabSz="685783">
              <a:spcAft>
                <a:spcPts val="450"/>
              </a:spcAft>
            </a:pPr>
            <a:r>
              <a:rPr lang="en-US" sz="1000" dirty="0" smtClean="0">
                <a:solidFill>
                  <a:srgbClr val="3B3838"/>
                </a:solidFill>
                <a:ea typeface="Heiti TC Light"/>
                <a:cs typeface="Heiti TC Light"/>
              </a:rPr>
              <a:t>Your regular monthly spending</a:t>
            </a:r>
            <a:endParaRPr lang="en-US" sz="1000" dirty="0">
              <a:solidFill>
                <a:srgbClr val="3B3838"/>
              </a:solidFill>
              <a:ea typeface="Heiti TC Light"/>
              <a:cs typeface="Heiti TC Light"/>
            </a:endParaRPr>
          </a:p>
          <a:p>
            <a:pPr marL="214308" lvl="1" indent="-214308" defTabSz="685783">
              <a:spcAft>
                <a:spcPts val="450"/>
              </a:spcAft>
              <a:buFont typeface="Wingdings" charset="2"/>
              <a:buChar char="q"/>
            </a:pPr>
            <a:r>
              <a:rPr lang="zh-TW" altLang="en-US" sz="1200" dirty="0" smtClean="0">
                <a:solidFill>
                  <a:srgbClr val="404040"/>
                </a:solidFill>
                <a:ea typeface="Heiti TC Light"/>
                <a:cs typeface="Heiti TC Light"/>
              </a:rPr>
              <a:t>每年在節日、假期和活動開支</a:t>
            </a:r>
            <a:r>
              <a:rPr lang="en-US" sz="1000" dirty="0" smtClean="0">
                <a:solidFill>
                  <a:srgbClr val="404040"/>
                </a:solidFill>
                <a:ea typeface="Heiti TC Light"/>
                <a:cs typeface="Heiti TC Light"/>
              </a:rPr>
              <a:t>Your annual </a:t>
            </a:r>
            <a:r>
              <a:rPr lang="en-US" sz="1000" dirty="0">
                <a:solidFill>
                  <a:srgbClr val="404040"/>
                </a:solidFill>
                <a:ea typeface="Heiti TC Light"/>
                <a:cs typeface="Heiti TC Light"/>
              </a:rPr>
              <a:t>spending triggered by events, </a:t>
            </a:r>
            <a:r>
              <a:rPr lang="en-US" sz="1000" dirty="0" smtClean="0">
                <a:solidFill>
                  <a:srgbClr val="404040"/>
                </a:solidFill>
                <a:ea typeface="Heiti TC Light"/>
                <a:cs typeface="Heiti TC Light"/>
              </a:rPr>
              <a:t>occasions and  </a:t>
            </a:r>
            <a:r>
              <a:rPr lang="en-US" sz="1000" dirty="0">
                <a:solidFill>
                  <a:srgbClr val="404040"/>
                </a:solidFill>
                <a:ea typeface="Heiti TC Light"/>
                <a:cs typeface="Heiti TC Light"/>
              </a:rPr>
              <a:t>special </a:t>
            </a:r>
            <a:r>
              <a:rPr lang="en-US" sz="1000" dirty="0" smtClean="0">
                <a:solidFill>
                  <a:srgbClr val="404040"/>
                </a:solidFill>
                <a:ea typeface="Heiti TC Light"/>
                <a:cs typeface="Heiti TC Light"/>
              </a:rPr>
              <a:t>purchases. </a:t>
            </a:r>
            <a:br>
              <a:rPr lang="en-US" sz="1000" dirty="0" smtClean="0">
                <a:solidFill>
                  <a:srgbClr val="404040"/>
                </a:solidFill>
                <a:ea typeface="Heiti TC Light"/>
                <a:cs typeface="Heiti TC Light"/>
              </a:rPr>
            </a:br>
            <a:r>
              <a:rPr lang="en-US" sz="1000" dirty="0" smtClean="0">
                <a:solidFill>
                  <a:srgbClr val="404040"/>
                </a:solidFill>
                <a:ea typeface="Heiti TC Light"/>
                <a:cs typeface="Heiti TC Light"/>
              </a:rPr>
              <a:t>(</a:t>
            </a:r>
            <a:r>
              <a:rPr lang="en-US" sz="1000" dirty="0" err="1" smtClean="0">
                <a:solidFill>
                  <a:srgbClr val="404040"/>
                </a:solidFill>
                <a:ea typeface="Heiti TC Light"/>
                <a:cs typeface="Heiti TC Light"/>
              </a:rPr>
              <a:t>i.e</a:t>
            </a:r>
            <a:r>
              <a:rPr lang="en-US" sz="1000" dirty="0" smtClean="0">
                <a:solidFill>
                  <a:srgbClr val="404040"/>
                </a:solidFill>
                <a:ea typeface="Heiti TC Light"/>
                <a:cs typeface="Heiti TC Light"/>
              </a:rPr>
              <a:t>: Mother’s </a:t>
            </a:r>
            <a:r>
              <a:rPr lang="en-US" sz="1000" dirty="0">
                <a:solidFill>
                  <a:srgbClr val="404040"/>
                </a:solidFill>
                <a:ea typeface="Heiti TC Light"/>
                <a:cs typeface="Heiti TC Light"/>
              </a:rPr>
              <a:t>D</a:t>
            </a:r>
            <a:r>
              <a:rPr lang="en-US" sz="1000" dirty="0" smtClean="0">
                <a:solidFill>
                  <a:srgbClr val="404040"/>
                </a:solidFill>
                <a:ea typeface="Heiti TC Light"/>
                <a:cs typeface="Heiti TC Light"/>
              </a:rPr>
              <a:t>ay, birthdays, anniversaries etc.)</a:t>
            </a:r>
            <a:endParaRPr lang="en-US" sz="1000" dirty="0">
              <a:solidFill>
                <a:srgbClr val="404040"/>
              </a:solidFill>
              <a:ea typeface="Heiti TC Light"/>
              <a:cs typeface="Heiti TC Light"/>
            </a:endParaRPr>
          </a:p>
          <a:p>
            <a:pPr marL="214308" lvl="1" indent="-214308" defTabSz="685783">
              <a:spcAft>
                <a:spcPts val="450"/>
              </a:spcAft>
              <a:buFont typeface="Wingdings" charset="2"/>
              <a:buChar char="q"/>
            </a:pPr>
            <a:r>
              <a:rPr lang="zh-TW" altLang="en-US" sz="1200" dirty="0" smtClean="0">
                <a:solidFill>
                  <a:srgbClr val="3B3838"/>
                </a:solidFill>
                <a:ea typeface="Heiti TC Light"/>
                <a:cs typeface="Heiti TC Light"/>
              </a:rPr>
              <a:t>如何透過</a:t>
            </a:r>
            <a:r>
              <a:rPr lang="en-US" altLang="zh-TW" sz="1200" dirty="0" smtClean="0">
                <a:solidFill>
                  <a:srgbClr val="3B3838"/>
                </a:solidFill>
                <a:ea typeface="Heiti TC Light"/>
                <a:cs typeface="Heiti TC Light"/>
              </a:rPr>
              <a:t>SHOP.COM</a:t>
            </a:r>
            <a:r>
              <a:rPr lang="zh-TW" altLang="en-US" sz="1200" dirty="0" smtClean="0">
                <a:solidFill>
                  <a:srgbClr val="3B3838"/>
                </a:solidFill>
                <a:ea typeface="Heiti TC Light"/>
                <a:cs typeface="Heiti TC Light"/>
              </a:rPr>
              <a:t>改變購物習慣建立購物年金</a:t>
            </a:r>
            <a:r>
              <a:rPr lang="en-US" sz="1000" dirty="0" smtClean="0">
                <a:solidFill>
                  <a:srgbClr val="3B3838"/>
                </a:solidFill>
                <a:ea typeface="Heiti TC Light"/>
                <a:cs typeface="Heiti TC Light"/>
              </a:rPr>
              <a:t>How you can change your habits to shopping through your SHOP.COM website to fund your Shopping Annuity. </a:t>
            </a:r>
            <a:endParaRPr lang="en-US" sz="1000" dirty="0">
              <a:solidFill>
                <a:srgbClr val="3B3838"/>
              </a:solidFill>
              <a:ea typeface="Heiti TC Light"/>
              <a:cs typeface="Heiti TC Light"/>
            </a:endParaRPr>
          </a:p>
        </p:txBody>
      </p:sp>
      <p:sp>
        <p:nvSpPr>
          <p:cNvPr id="8" name="Rectangle 7"/>
          <p:cNvSpPr/>
          <p:nvPr/>
        </p:nvSpPr>
        <p:spPr>
          <a:xfrm>
            <a:off x="104811" y="177751"/>
            <a:ext cx="2494804" cy="1115688"/>
          </a:xfrm>
          <a:prstGeom prst="rect">
            <a:avLst/>
          </a:prstGeom>
        </p:spPr>
        <p:txBody>
          <a:bodyPr wrap="square" lIns="68579" tIns="34289" rIns="68579" bIns="34289">
            <a:spAutoFit/>
          </a:bodyPr>
          <a:lstStyle/>
          <a:p>
            <a:pPr algn="ctr" defTabSz="685783"/>
            <a:r>
              <a:rPr lang="zh-TW" altLang="en-US" sz="1700" dirty="0" smtClean="0">
                <a:solidFill>
                  <a:srgbClr val="FFFFFF"/>
                </a:solidFill>
                <a:ea typeface="Heiti TC Light"/>
                <a:cs typeface="Heiti TC Light"/>
              </a:rPr>
              <a:t>完成購物年金評量表</a:t>
            </a:r>
            <a:r>
              <a:rPr lang="en-US" sz="1700" dirty="0" smtClean="0">
                <a:solidFill>
                  <a:srgbClr val="FFFFFF"/>
                </a:solidFill>
                <a:ea typeface="Heiti TC Light"/>
                <a:cs typeface="Heiti TC Light"/>
              </a:rPr>
              <a:t>Complete </a:t>
            </a:r>
            <a:r>
              <a:rPr lang="en-US" sz="1700" dirty="0">
                <a:solidFill>
                  <a:srgbClr val="FFFFFF"/>
                </a:solidFill>
                <a:ea typeface="Heiti TC Light"/>
                <a:cs typeface="Heiti TC Light"/>
              </a:rPr>
              <a:t>the </a:t>
            </a:r>
          </a:p>
          <a:p>
            <a:pPr algn="ctr" defTabSz="685783"/>
            <a:r>
              <a:rPr lang="en-US" sz="1700" cap="all" dirty="0">
                <a:solidFill>
                  <a:srgbClr val="FFFFFF"/>
                </a:solidFill>
                <a:ea typeface="Heiti TC Light"/>
                <a:cs typeface="Heiti TC Light"/>
              </a:rPr>
              <a:t>Shopping </a:t>
            </a:r>
            <a:r>
              <a:rPr lang="en-US" sz="1700" cap="all" dirty="0" smtClean="0">
                <a:solidFill>
                  <a:srgbClr val="FFFFFF"/>
                </a:solidFill>
                <a:ea typeface="Heiti TC Light"/>
                <a:cs typeface="Heiti TC Light"/>
              </a:rPr>
              <a:t>Annuity</a:t>
            </a:r>
            <a:r>
              <a:rPr lang="en-US" sz="1700" cap="all" baseline="30000" dirty="0" smtClean="0">
                <a:solidFill>
                  <a:srgbClr val="FFFFFF"/>
                </a:solidFill>
                <a:ea typeface="Heiti TC Light"/>
                <a:cs typeface="Heiti TC Light"/>
              </a:rPr>
              <a:t>® </a:t>
            </a:r>
            <a:r>
              <a:rPr lang="en-US" sz="1700" cap="all" dirty="0">
                <a:solidFill>
                  <a:srgbClr val="FFFFFF"/>
                </a:solidFill>
                <a:ea typeface="Heiti TC Light"/>
                <a:cs typeface="Heiti TC Light"/>
              </a:rPr>
              <a:t>assessment</a:t>
            </a:r>
          </a:p>
        </p:txBody>
      </p:sp>
      <p:pic>
        <p:nvPicPr>
          <p:cNvPr id="11" name="Picture 10"/>
          <p:cNvPicPr>
            <a:picLocks noChangeAspect="1"/>
          </p:cNvPicPr>
          <p:nvPr/>
        </p:nvPicPr>
        <p:blipFill>
          <a:blip r:embed="rId5"/>
          <a:stretch>
            <a:fillRect/>
          </a:stretch>
        </p:blipFill>
        <p:spPr>
          <a:xfrm>
            <a:off x="2795260" y="464499"/>
            <a:ext cx="3096922" cy="3719201"/>
          </a:xfrm>
          <a:prstGeom prst="rect">
            <a:avLst/>
          </a:prstGeom>
        </p:spPr>
      </p:pic>
    </p:spTree>
    <p:extLst>
      <p:ext uri="{BB962C8B-B14F-4D97-AF65-F5344CB8AC3E}">
        <p14:creationId xmlns:p14="http://schemas.microsoft.com/office/powerpoint/2010/main" val="3891857609"/>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772900" y="316321"/>
            <a:ext cx="3598204" cy="1331132"/>
          </a:xfrm>
          <a:prstGeom prst="rect">
            <a:avLst/>
          </a:prstGeom>
        </p:spPr>
        <p:txBody>
          <a:bodyPr wrap="none" lIns="68579" tIns="34289" rIns="68579" bIns="34289">
            <a:spAutoFit/>
          </a:bodyPr>
          <a:lstStyle/>
          <a:p>
            <a:pPr algn="ctr" defTabSz="685783"/>
            <a:r>
              <a:rPr lang="zh-TW" altLang="en-US" sz="4100" dirty="0" smtClean="0">
                <a:solidFill>
                  <a:prstClr val="white"/>
                </a:solidFill>
                <a:ea typeface="Heiti TC Light"/>
                <a:cs typeface="Heiti TC Light"/>
              </a:rPr>
              <a:t>借力</a:t>
            </a:r>
            <a:endParaRPr lang="en-US" altLang="zh-TW" sz="4100" dirty="0">
              <a:solidFill>
                <a:prstClr val="white"/>
              </a:solidFill>
              <a:ea typeface="Heiti TC Light"/>
              <a:cs typeface="Heiti TC Light"/>
            </a:endParaRPr>
          </a:p>
          <a:p>
            <a:pPr algn="ctr" defTabSz="685783"/>
            <a:r>
              <a:rPr lang="en-US" sz="4100" dirty="0" smtClean="0">
                <a:solidFill>
                  <a:prstClr val="white"/>
                </a:solidFill>
                <a:ea typeface="Heiti TC Light"/>
                <a:cs typeface="Heiti TC Light"/>
              </a:rPr>
              <a:t>Create </a:t>
            </a:r>
            <a:r>
              <a:rPr lang="en-US" sz="4100" dirty="0">
                <a:solidFill>
                  <a:prstClr val="white"/>
                </a:solidFill>
                <a:ea typeface="Heiti TC Light"/>
                <a:cs typeface="Heiti TC Light"/>
              </a:rPr>
              <a:t>Leverage </a:t>
            </a:r>
          </a:p>
        </p:txBody>
      </p:sp>
      <p:sp>
        <p:nvSpPr>
          <p:cNvPr id="3" name="Oval 2"/>
          <p:cNvSpPr/>
          <p:nvPr/>
        </p:nvSpPr>
        <p:spPr>
          <a:xfrm>
            <a:off x="820271" y="1870820"/>
            <a:ext cx="2385893" cy="2385174"/>
          </a:xfrm>
          <a:prstGeom prst="ellipse">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5400000" scaled="1"/>
            <a:tileRect/>
          </a:gra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lvl="1" algn="ctr" defTabSz="685783"/>
            <a:r>
              <a:rPr lang="zh-TW" altLang="en-US" sz="1600" dirty="0" smtClean="0">
                <a:solidFill>
                  <a:prstClr val="white"/>
                </a:solidFill>
                <a:ea typeface="Heiti TC Light"/>
                <a:cs typeface="Heiti TC Light"/>
              </a:rPr>
              <a:t>通</a:t>
            </a:r>
            <a:r>
              <a:rPr lang="zh-TW" altLang="en-US" sz="1600" dirty="0">
                <a:solidFill>
                  <a:prstClr val="white"/>
                </a:solidFill>
                <a:ea typeface="Heiti TC Light"/>
                <a:cs typeface="Heiti TC Light"/>
              </a:rPr>
              <a:t>過執</a:t>
            </a:r>
            <a:r>
              <a:rPr lang="zh-TW" altLang="en-US" sz="1600" dirty="0" smtClean="0">
                <a:solidFill>
                  <a:prstClr val="white"/>
                </a:solidFill>
                <a:ea typeface="Heiti TC Light"/>
                <a:cs typeface="Heiti TC Light"/>
              </a:rPr>
              <a:t>行</a:t>
            </a:r>
            <a:r>
              <a:rPr lang="en-US" altLang="zh-TW" sz="1600" dirty="0" smtClean="0">
                <a:solidFill>
                  <a:prstClr val="white"/>
                </a:solidFill>
                <a:ea typeface="Heiti TC Light"/>
                <a:cs typeface="Heiti TC Light"/>
              </a:rPr>
              <a:t>4</a:t>
            </a:r>
            <a:r>
              <a:rPr lang="zh-TW" altLang="en-US" sz="1600" dirty="0" smtClean="0">
                <a:solidFill>
                  <a:prstClr val="white"/>
                </a:solidFill>
                <a:ea typeface="Heiti TC Light"/>
                <a:cs typeface="Heiti TC Light"/>
              </a:rPr>
              <a:t>步驟致力改善</a:t>
            </a:r>
            <a:r>
              <a:rPr lang="zh-TW" altLang="en-US" sz="1600" dirty="0">
                <a:solidFill>
                  <a:prstClr val="white"/>
                </a:solidFill>
                <a:ea typeface="Heiti TC Light"/>
                <a:cs typeface="Heiti TC Light"/>
              </a:rPr>
              <a:t>個</a:t>
            </a:r>
            <a:r>
              <a:rPr lang="zh-TW" altLang="en-US" sz="1600" dirty="0" smtClean="0">
                <a:solidFill>
                  <a:prstClr val="white"/>
                </a:solidFill>
                <a:ea typeface="Heiti TC Light"/>
                <a:cs typeface="Heiti TC Light"/>
              </a:rPr>
              <a:t>人財</a:t>
            </a:r>
            <a:r>
              <a:rPr lang="zh-TW" altLang="en-US" sz="1600" dirty="0">
                <a:solidFill>
                  <a:prstClr val="white"/>
                </a:solidFill>
                <a:ea typeface="Heiti TC Light"/>
                <a:cs typeface="Heiti TC Light"/>
              </a:rPr>
              <a:t>務狀況</a:t>
            </a:r>
            <a:r>
              <a:rPr lang="zh-TW" altLang="en-US" sz="1600" dirty="0" smtClean="0">
                <a:solidFill>
                  <a:prstClr val="white"/>
                </a:solidFill>
                <a:ea typeface="Heiti TC Light"/>
                <a:cs typeface="Heiti TC Light"/>
              </a:rPr>
              <a:t>的。</a:t>
            </a:r>
            <a:r>
              <a:rPr lang="en-US" sz="1200" dirty="0" smtClean="0">
                <a:solidFill>
                  <a:prstClr val="white"/>
                </a:solidFill>
                <a:ea typeface="Heiti TC Light"/>
                <a:cs typeface="Heiti TC Light"/>
              </a:rPr>
              <a:t>Identify  individuals </a:t>
            </a:r>
            <a:r>
              <a:rPr lang="en-US" sz="1200" dirty="0">
                <a:solidFill>
                  <a:prstClr val="white"/>
                </a:solidFill>
                <a:ea typeface="Heiti TC Light"/>
                <a:cs typeface="Heiti TC Light"/>
              </a:rPr>
              <a:t>committed to improving their financial situation by performing </a:t>
            </a:r>
            <a:r>
              <a:rPr lang="en-US" sz="1200" dirty="0" smtClean="0">
                <a:solidFill>
                  <a:prstClr val="white"/>
                </a:solidFill>
                <a:ea typeface="Heiti TC Light"/>
                <a:cs typeface="Heiti TC Light"/>
              </a:rPr>
              <a:t/>
            </a:r>
            <a:br>
              <a:rPr lang="en-US" sz="1200" dirty="0" smtClean="0">
                <a:solidFill>
                  <a:prstClr val="white"/>
                </a:solidFill>
                <a:ea typeface="Heiti TC Light"/>
                <a:cs typeface="Heiti TC Light"/>
              </a:rPr>
            </a:br>
            <a:r>
              <a:rPr lang="en-US" sz="1200" dirty="0" smtClean="0">
                <a:solidFill>
                  <a:prstClr val="white"/>
                </a:solidFill>
                <a:ea typeface="Heiti TC Light"/>
                <a:cs typeface="Heiti TC Light"/>
              </a:rPr>
              <a:t>Steps </a:t>
            </a:r>
            <a:r>
              <a:rPr lang="en-US" sz="1200" dirty="0">
                <a:solidFill>
                  <a:prstClr val="white"/>
                </a:solidFill>
                <a:ea typeface="Heiti TC Light"/>
                <a:cs typeface="Heiti TC Light"/>
              </a:rPr>
              <a:t>1-</a:t>
            </a:r>
            <a:r>
              <a:rPr lang="en-US" sz="1200" dirty="0" smtClean="0">
                <a:solidFill>
                  <a:prstClr val="white"/>
                </a:solidFill>
                <a:ea typeface="Heiti TC Light"/>
                <a:cs typeface="Heiti TC Light"/>
              </a:rPr>
              <a:t>4.</a:t>
            </a:r>
            <a:endParaRPr lang="en-US" sz="1200" dirty="0">
              <a:solidFill>
                <a:prstClr val="white"/>
              </a:solidFill>
              <a:ea typeface="Heiti TC Light"/>
              <a:cs typeface="Heiti TC Light"/>
            </a:endParaRPr>
          </a:p>
        </p:txBody>
      </p:sp>
      <p:sp>
        <p:nvSpPr>
          <p:cNvPr id="4" name="Oval 3"/>
          <p:cNvSpPr/>
          <p:nvPr/>
        </p:nvSpPr>
        <p:spPr>
          <a:xfrm>
            <a:off x="3379055" y="1870821"/>
            <a:ext cx="2385893" cy="2385174"/>
          </a:xfrm>
          <a:prstGeom prst="ellipse">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lvl="1" algn="ctr" defTabSz="685783"/>
            <a:r>
              <a:rPr lang="zh-TW" altLang="en-US" sz="1600" dirty="0" smtClean="0">
                <a:ea typeface="Heiti TC Light"/>
                <a:cs typeface="Heiti TC Light"/>
              </a:rPr>
              <a:t>在團隊中複製及一起完成購物年金評量表</a:t>
            </a:r>
            <a:endParaRPr lang="en-US" altLang="zh-TW" sz="1600" dirty="0" smtClean="0">
              <a:ea typeface="Heiti TC Light"/>
              <a:cs typeface="Heiti TC Light"/>
            </a:endParaRPr>
          </a:p>
          <a:p>
            <a:pPr marL="0" lvl="1" algn="ctr" defTabSz="685783"/>
            <a:r>
              <a:rPr lang="en-US" sz="1200" dirty="0" smtClean="0">
                <a:ea typeface="Heiti TC Light"/>
                <a:cs typeface="Heiti TC Light"/>
              </a:rPr>
              <a:t>Complete</a:t>
            </a:r>
            <a:r>
              <a:rPr lang="zh-TW" altLang="en-US" sz="1200" dirty="0" smtClean="0">
                <a:ea typeface="Heiti TC Light"/>
                <a:cs typeface="Heiti TC Light"/>
              </a:rPr>
              <a:t> </a:t>
            </a:r>
            <a:r>
              <a:rPr lang="en-US" sz="1200" dirty="0" smtClean="0">
                <a:ea typeface="Heiti TC Light"/>
                <a:cs typeface="Heiti TC Light"/>
              </a:rPr>
              <a:t>the</a:t>
            </a:r>
            <a:br>
              <a:rPr lang="en-US" sz="1200" dirty="0" smtClean="0">
                <a:ea typeface="Heiti TC Light"/>
                <a:cs typeface="Heiti TC Light"/>
              </a:rPr>
            </a:br>
            <a:r>
              <a:rPr lang="en-US" sz="1200" dirty="0" smtClean="0">
                <a:ea typeface="Heiti TC Light"/>
                <a:cs typeface="Heiti TC Light"/>
              </a:rPr>
              <a:t>Shopping Annuity</a:t>
            </a:r>
            <a:r>
              <a:rPr lang="en-US" sz="1200" b="1" cap="all" baseline="30000" dirty="0">
                <a:solidFill>
                  <a:prstClr val="white"/>
                </a:solidFill>
                <a:ea typeface="Heiti TC Light"/>
                <a:cs typeface="Heiti TC Light"/>
              </a:rPr>
              <a:t>®</a:t>
            </a:r>
            <a:r>
              <a:rPr lang="en-US" sz="1200" dirty="0" smtClean="0">
                <a:ea typeface="Heiti TC Light"/>
                <a:cs typeface="Heiti TC Light"/>
              </a:rPr>
              <a:t> </a:t>
            </a:r>
            <a:r>
              <a:rPr lang="en-US" sz="1200" dirty="0">
                <a:ea typeface="Heiti TC Light"/>
                <a:cs typeface="Heiti TC Light"/>
              </a:rPr>
              <a:t>Assessment together </a:t>
            </a:r>
            <a:r>
              <a:rPr lang="en-US" sz="1200" dirty="0" smtClean="0">
                <a:ea typeface="Heiti TC Light"/>
                <a:cs typeface="Heiti TC Light"/>
              </a:rPr>
              <a:t>to duplicate </a:t>
            </a:r>
            <a:r>
              <a:rPr lang="en-US" sz="1200" dirty="0">
                <a:ea typeface="Heiti TC Light"/>
                <a:cs typeface="Heiti TC Light"/>
              </a:rPr>
              <a:t>it with your </a:t>
            </a:r>
            <a:r>
              <a:rPr lang="en-US" sz="1200" dirty="0" smtClean="0">
                <a:ea typeface="Heiti TC Light"/>
                <a:cs typeface="Heiti TC Light"/>
              </a:rPr>
              <a:t>organization.</a:t>
            </a:r>
            <a:endParaRPr lang="en-US" sz="1200" dirty="0">
              <a:solidFill>
                <a:prstClr val="white"/>
              </a:solidFill>
              <a:ea typeface="Heiti TC Light"/>
              <a:cs typeface="Heiti TC Light"/>
            </a:endParaRPr>
          </a:p>
        </p:txBody>
      </p:sp>
      <p:sp>
        <p:nvSpPr>
          <p:cNvPr id="5" name="Oval 4"/>
          <p:cNvSpPr/>
          <p:nvPr/>
        </p:nvSpPr>
        <p:spPr>
          <a:xfrm>
            <a:off x="5937838" y="1870820"/>
            <a:ext cx="2385893" cy="2385174"/>
          </a:xfrm>
          <a:prstGeom prst="ellipse">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5400000" scaled="1"/>
            <a:tileRect/>
          </a:gra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lvl="1" algn="ctr" defTabSz="685783"/>
            <a:r>
              <a:rPr lang="zh-TW" altLang="en-US" sz="1600" dirty="0" smtClean="0">
                <a:solidFill>
                  <a:prstClr val="white"/>
                </a:solidFill>
                <a:ea typeface="Heiti TC Light"/>
                <a:cs typeface="Heiti TC Light"/>
              </a:rPr>
              <a:t>完成購物年金手冊及一起創造最大的</a:t>
            </a:r>
            <a:r>
              <a:rPr lang="en-US" altLang="zh-TW" sz="1600" dirty="0" smtClean="0">
                <a:solidFill>
                  <a:prstClr val="white"/>
                </a:solidFill>
                <a:ea typeface="Heiti TC Light"/>
                <a:cs typeface="Heiti TC Light"/>
              </a:rPr>
              <a:t>BV</a:t>
            </a:r>
            <a:r>
              <a:rPr lang="zh-TW" altLang="en-US" sz="1600" dirty="0" smtClean="0">
                <a:solidFill>
                  <a:prstClr val="white"/>
                </a:solidFill>
                <a:ea typeface="Heiti TC Light"/>
                <a:cs typeface="Heiti TC Light"/>
              </a:rPr>
              <a:t>和</a:t>
            </a:r>
            <a:r>
              <a:rPr lang="en-US" altLang="zh-TW" sz="1600" dirty="0" smtClean="0">
                <a:solidFill>
                  <a:prstClr val="white"/>
                </a:solidFill>
                <a:ea typeface="Heiti TC Light"/>
                <a:cs typeface="Heiti TC Light"/>
              </a:rPr>
              <a:t>IBV</a:t>
            </a:r>
          </a:p>
          <a:p>
            <a:pPr marL="0" lvl="1" algn="ctr" defTabSz="685783"/>
            <a:r>
              <a:rPr lang="en-US" sz="1200" dirty="0" smtClean="0">
                <a:solidFill>
                  <a:prstClr val="white"/>
                </a:solidFill>
                <a:ea typeface="Heiti TC Light"/>
                <a:cs typeface="Heiti TC Light"/>
              </a:rPr>
              <a:t>Complete the  </a:t>
            </a:r>
            <a:r>
              <a:rPr lang="en-US" sz="1200" dirty="0">
                <a:solidFill>
                  <a:prstClr val="white"/>
                </a:solidFill>
                <a:ea typeface="Heiti TC Light"/>
                <a:cs typeface="Heiti TC Light"/>
              </a:rPr>
              <a:t/>
            </a:r>
            <a:br>
              <a:rPr lang="en-US" sz="1200" dirty="0">
                <a:solidFill>
                  <a:prstClr val="white"/>
                </a:solidFill>
                <a:ea typeface="Heiti TC Light"/>
                <a:cs typeface="Heiti TC Light"/>
              </a:rPr>
            </a:br>
            <a:r>
              <a:rPr lang="en-US" sz="1200" dirty="0" smtClean="0">
                <a:solidFill>
                  <a:prstClr val="white"/>
                </a:solidFill>
                <a:ea typeface="Heiti TC Light"/>
                <a:cs typeface="Heiti TC Light"/>
              </a:rPr>
              <a:t>Assessment Workbook and </a:t>
            </a:r>
            <a:r>
              <a:rPr lang="en-US" sz="1200" dirty="0">
                <a:solidFill>
                  <a:prstClr val="white"/>
                </a:solidFill>
                <a:ea typeface="Heiti TC Light"/>
                <a:cs typeface="Heiti TC Light"/>
              </a:rPr>
              <a:t>work together to create massive BV and IBV.  </a:t>
            </a:r>
          </a:p>
        </p:txBody>
      </p:sp>
    </p:spTree>
    <p:extLst>
      <p:ext uri="{BB962C8B-B14F-4D97-AF65-F5344CB8AC3E}">
        <p14:creationId xmlns:p14="http://schemas.microsoft.com/office/powerpoint/2010/main" val="3738540503"/>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2112773" y="2459992"/>
            <a:ext cx="5145027" cy="225045"/>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4568639" cy="5143500"/>
          </a:xfrm>
          <a:prstGeom prst="rect">
            <a:avLst/>
          </a:prstGeom>
        </p:spPr>
      </p:pic>
      <p:sp>
        <p:nvSpPr>
          <p:cNvPr id="3" name="Rectangle 2"/>
          <p:cNvSpPr/>
          <p:nvPr/>
        </p:nvSpPr>
        <p:spPr>
          <a:xfrm>
            <a:off x="-8165" y="998445"/>
            <a:ext cx="4576803" cy="4145056"/>
          </a:xfrm>
          <a:prstGeom prst="rect">
            <a:avLst/>
          </a:prstGeom>
          <a:gradFill>
            <a:gsLst>
              <a:gs pos="0">
                <a:schemeClr val="tx1">
                  <a:alpha val="0"/>
                </a:schemeClr>
              </a:gs>
              <a:gs pos="7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dirty="0">
              <a:solidFill>
                <a:prstClr val="white"/>
              </a:solidFill>
              <a:ea typeface="Heiti TC Light"/>
              <a:cs typeface="Heiti TC Light"/>
            </a:endParaRPr>
          </a:p>
        </p:txBody>
      </p:sp>
      <p:grpSp>
        <p:nvGrpSpPr>
          <p:cNvPr id="6" name="Group 5"/>
          <p:cNvGrpSpPr/>
          <p:nvPr/>
        </p:nvGrpSpPr>
        <p:grpSpPr>
          <a:xfrm>
            <a:off x="349725" y="3314127"/>
            <a:ext cx="3414201" cy="1680175"/>
            <a:chOff x="425958" y="3892793"/>
            <a:chExt cx="4552267" cy="2240221"/>
          </a:xfrm>
        </p:grpSpPr>
        <p:sp>
          <p:nvSpPr>
            <p:cNvPr id="4" name="Rectangle 3"/>
            <p:cNvSpPr/>
            <p:nvPr/>
          </p:nvSpPr>
          <p:spPr>
            <a:xfrm>
              <a:off x="425958" y="3892793"/>
              <a:ext cx="4552267" cy="1415764"/>
            </a:xfrm>
            <a:prstGeom prst="rect">
              <a:avLst/>
            </a:prstGeom>
          </p:spPr>
          <p:txBody>
            <a:bodyPr wrap="square">
              <a:spAutoFit/>
            </a:bodyPr>
            <a:lstStyle/>
            <a:p>
              <a:pPr defTabSz="685783"/>
              <a:r>
                <a:rPr lang="zh-TW" altLang="en-US" cap="all" dirty="0" smtClean="0">
                  <a:solidFill>
                    <a:prstClr val="white"/>
                  </a:solidFill>
                  <a:ea typeface="Heiti TC Light"/>
                  <a:cs typeface="Heiti TC Light"/>
                </a:rPr>
                <a:t>借助</a:t>
              </a:r>
              <a:r>
                <a:rPr lang="zh-TW" altLang="en-US" sz="4500" cap="all" dirty="0" smtClean="0">
                  <a:solidFill>
                    <a:prstClr val="white"/>
                  </a:solidFill>
                  <a:ea typeface="Heiti TC Light"/>
                  <a:cs typeface="Heiti TC Light"/>
                </a:rPr>
                <a:t>顧客</a:t>
              </a:r>
              <a:r>
                <a:rPr lang="zh-TW" altLang="en-US" cap="all" dirty="0">
                  <a:solidFill>
                    <a:prstClr val="white"/>
                  </a:solidFill>
                  <a:ea typeface="Heiti TC Light"/>
                  <a:cs typeface="Heiti TC Light"/>
                </a:rPr>
                <a:t>創造</a:t>
              </a:r>
              <a:r>
                <a:rPr lang="en-US" cap="all" dirty="0">
                  <a:solidFill>
                    <a:prstClr val="white"/>
                  </a:solidFill>
                  <a:ea typeface="Heiti TC Light"/>
                  <a:cs typeface="Heiti TC Light"/>
                </a:rPr>
                <a:t>BV</a:t>
              </a:r>
              <a:r>
                <a:rPr lang="zh-TW" altLang="en-US" cap="all" dirty="0">
                  <a:solidFill>
                    <a:prstClr val="white"/>
                  </a:solidFill>
                  <a:ea typeface="Heiti TC Light"/>
                  <a:cs typeface="Heiti TC Light"/>
                </a:rPr>
                <a:t>和</a:t>
              </a:r>
              <a:r>
                <a:rPr lang="en-US" cap="all" dirty="0" smtClean="0">
                  <a:solidFill>
                    <a:prstClr val="white"/>
                  </a:solidFill>
                  <a:ea typeface="Heiti TC Light"/>
                  <a:cs typeface="Heiti TC Light"/>
                </a:rPr>
                <a:t>IBV</a:t>
              </a:r>
              <a:endParaRPr lang="en-US" altLang="zh-TW" sz="4500" cap="all" dirty="0" smtClean="0">
                <a:solidFill>
                  <a:prstClr val="white"/>
                </a:solidFill>
                <a:ea typeface="Heiti TC Light"/>
                <a:cs typeface="Heiti TC Light"/>
              </a:endParaRPr>
            </a:p>
            <a:p>
              <a:pPr defTabSz="685783"/>
              <a:r>
                <a:rPr lang="en-US" cap="all" dirty="0" smtClean="0">
                  <a:solidFill>
                    <a:prstClr val="white"/>
                  </a:solidFill>
                  <a:ea typeface="Heiti TC Light"/>
                  <a:cs typeface="Heiti TC Light"/>
                </a:rPr>
                <a:t>Create </a:t>
              </a:r>
              <a:r>
                <a:rPr lang="en-US" cap="all" dirty="0">
                  <a:solidFill>
                    <a:prstClr val="white"/>
                  </a:solidFill>
                  <a:ea typeface="Heiti TC Light"/>
                  <a:cs typeface="Heiti TC Light"/>
                </a:rPr>
                <a:t>BV &amp; IBV </a:t>
              </a:r>
              <a:r>
                <a:rPr lang="en-US" cap="all" dirty="0" smtClean="0">
                  <a:solidFill>
                    <a:prstClr val="white"/>
                  </a:solidFill>
                  <a:ea typeface="Heiti TC Light"/>
                  <a:cs typeface="Heiti TC Light"/>
                </a:rPr>
                <a:t>with</a:t>
              </a:r>
              <a:endParaRPr lang="en-US" cap="all" dirty="0">
                <a:solidFill>
                  <a:prstClr val="white"/>
                </a:solidFill>
                <a:ea typeface="Heiti TC Light"/>
                <a:cs typeface="Heiti TC Light"/>
              </a:endParaRPr>
            </a:p>
          </p:txBody>
        </p:sp>
        <p:sp>
          <p:nvSpPr>
            <p:cNvPr id="5" name="Rectangle 4"/>
            <p:cNvSpPr/>
            <p:nvPr/>
          </p:nvSpPr>
          <p:spPr>
            <a:xfrm>
              <a:off x="425958" y="5086580"/>
              <a:ext cx="4192988" cy="1046434"/>
            </a:xfrm>
            <a:prstGeom prst="rect">
              <a:avLst/>
            </a:prstGeom>
          </p:spPr>
          <p:txBody>
            <a:bodyPr wrap="none">
              <a:spAutoFit/>
            </a:bodyPr>
            <a:lstStyle/>
            <a:p>
              <a:pPr defTabSz="685783"/>
              <a:r>
                <a:rPr lang="en-US" sz="4500" cap="all" dirty="0" smtClean="0">
                  <a:solidFill>
                    <a:prstClr val="white"/>
                  </a:solidFill>
                  <a:ea typeface="Heiti TC Light"/>
                  <a:cs typeface="Heiti TC Light"/>
                </a:rPr>
                <a:t>Customers</a:t>
              </a:r>
              <a:endParaRPr lang="en-US" sz="4500" cap="all" dirty="0">
                <a:solidFill>
                  <a:prstClr val="white"/>
                </a:solidFill>
                <a:ea typeface="Heiti TC Light"/>
                <a:cs typeface="Heiti TC Light"/>
              </a:endParaRPr>
            </a:p>
          </p:txBody>
        </p:sp>
      </p:grpSp>
      <p:sp>
        <p:nvSpPr>
          <p:cNvPr id="8" name="Rectangle 7"/>
          <p:cNvSpPr/>
          <p:nvPr/>
        </p:nvSpPr>
        <p:spPr>
          <a:xfrm>
            <a:off x="4797810" y="744953"/>
            <a:ext cx="4027384" cy="1223410"/>
          </a:xfrm>
          <a:prstGeom prst="rect">
            <a:avLst/>
          </a:prstGeom>
        </p:spPr>
        <p:txBody>
          <a:bodyPr wrap="square" lIns="68579" tIns="34289" rIns="68579" bIns="34289">
            <a:spAutoFit/>
          </a:bodyPr>
          <a:lstStyle/>
          <a:p>
            <a:pPr marL="0" lvl="1" defTabSz="685783"/>
            <a:r>
              <a:rPr lang="zh-TW" altLang="en-US" sz="1500" b="1" dirty="0">
                <a:solidFill>
                  <a:srgbClr val="44546A">
                    <a:lumMod val="50000"/>
                  </a:srgbClr>
                </a:solidFill>
                <a:ea typeface="Heiti TC Light"/>
                <a:cs typeface="Heiti TC Light"/>
              </a:rPr>
              <a:t>找出</a:t>
            </a:r>
            <a:r>
              <a:rPr lang="en-US" altLang="zh-TW" sz="1500" b="1" dirty="0">
                <a:solidFill>
                  <a:srgbClr val="44546A">
                    <a:lumMod val="50000"/>
                  </a:srgbClr>
                </a:solidFill>
                <a:ea typeface="Heiti TC Light"/>
                <a:cs typeface="Heiti TC Light"/>
              </a:rPr>
              <a:t>10</a:t>
            </a:r>
            <a:r>
              <a:rPr lang="zh-TW" altLang="en-US" sz="1500" b="1" dirty="0">
                <a:solidFill>
                  <a:srgbClr val="44546A">
                    <a:lumMod val="50000"/>
                  </a:srgbClr>
                </a:solidFill>
                <a:ea typeface="Heiti TC Light"/>
                <a:cs typeface="Heiti TC Light"/>
              </a:rPr>
              <a:t>至</a:t>
            </a:r>
            <a:r>
              <a:rPr lang="en-US" altLang="zh-TW" sz="1500" b="1" dirty="0">
                <a:solidFill>
                  <a:srgbClr val="44546A">
                    <a:lumMod val="50000"/>
                  </a:srgbClr>
                </a:solidFill>
                <a:ea typeface="Heiti TC Light"/>
                <a:cs typeface="Heiti TC Light"/>
              </a:rPr>
              <a:t>15</a:t>
            </a:r>
            <a:r>
              <a:rPr lang="zh-TW" altLang="en-US" sz="1500" b="1" dirty="0">
                <a:solidFill>
                  <a:srgbClr val="44546A">
                    <a:lumMod val="50000"/>
                  </a:srgbClr>
                </a:solidFill>
                <a:ea typeface="Heiti TC Light"/>
                <a:cs typeface="Heiti TC Light"/>
              </a:rPr>
              <a:t>名顧客來改變其消費習慣，以符合步驟</a:t>
            </a:r>
            <a:r>
              <a:rPr lang="en-US" altLang="zh-TW" sz="1500" b="1" dirty="0">
                <a:solidFill>
                  <a:srgbClr val="44546A">
                    <a:lumMod val="50000"/>
                  </a:srgbClr>
                </a:solidFill>
                <a:ea typeface="Heiti TC Light"/>
                <a:cs typeface="Heiti TC Light"/>
              </a:rPr>
              <a:t>1</a:t>
            </a:r>
            <a:r>
              <a:rPr lang="zh-TW" altLang="en-US" sz="1500" b="1" dirty="0">
                <a:solidFill>
                  <a:srgbClr val="44546A">
                    <a:lumMod val="50000"/>
                  </a:srgbClr>
                </a:solidFill>
                <a:ea typeface="Heiti TC Light"/>
                <a:cs typeface="Heiti TC Light"/>
              </a:rPr>
              <a:t>與</a:t>
            </a:r>
            <a:r>
              <a:rPr lang="en-US" altLang="zh-TW" sz="1500" b="1" dirty="0">
                <a:solidFill>
                  <a:srgbClr val="44546A">
                    <a:lumMod val="50000"/>
                  </a:srgbClr>
                </a:solidFill>
                <a:ea typeface="Heiti TC Light"/>
                <a:cs typeface="Heiti TC Light"/>
              </a:rPr>
              <a:t>2</a:t>
            </a:r>
            <a:r>
              <a:rPr lang="zh-TW" altLang="en-US" sz="1500" b="1" dirty="0">
                <a:solidFill>
                  <a:srgbClr val="44546A">
                    <a:lumMod val="50000"/>
                  </a:srgbClr>
                </a:solidFill>
                <a:ea typeface="Heiti TC Light"/>
                <a:cs typeface="Heiti TC Light"/>
              </a:rPr>
              <a:t>的要求，與他們建立夥伴關</a:t>
            </a:r>
            <a:r>
              <a:rPr lang="zh-TW" altLang="en-US" sz="1500" b="1" dirty="0" smtClean="0">
                <a:solidFill>
                  <a:srgbClr val="44546A">
                    <a:lumMod val="50000"/>
                  </a:srgbClr>
                </a:solidFill>
                <a:ea typeface="Heiti TC Light"/>
                <a:cs typeface="Heiti TC Light"/>
              </a:rPr>
              <a:t>係</a:t>
            </a:r>
            <a:r>
              <a:rPr lang="en-US" altLang="zh-TW" sz="1500" b="1" dirty="0" smtClean="0">
                <a:solidFill>
                  <a:srgbClr val="44546A">
                    <a:lumMod val="50000"/>
                  </a:srgbClr>
                </a:solidFill>
                <a:ea typeface="Heiti TC Light"/>
                <a:cs typeface="Heiti TC Light"/>
              </a:rPr>
              <a:t>(</a:t>
            </a:r>
            <a:r>
              <a:rPr lang="zh-TW" altLang="en-US" sz="1500" b="1" dirty="0" smtClean="0">
                <a:solidFill>
                  <a:srgbClr val="44546A">
                    <a:lumMod val="50000"/>
                  </a:srgbClr>
                </a:solidFill>
                <a:ea typeface="Heiti TC Light"/>
                <a:cs typeface="Heiti TC Light"/>
              </a:rPr>
              <a:t>超連鎖店主</a:t>
            </a:r>
            <a:r>
              <a:rPr lang="en-US" altLang="zh-TW" sz="1500" b="1" dirty="0">
                <a:solidFill>
                  <a:srgbClr val="44546A">
                    <a:lumMod val="50000"/>
                  </a:srgbClr>
                </a:solidFill>
                <a:ea typeface="Heiti TC Light"/>
                <a:cs typeface="Heiti TC Light"/>
              </a:rPr>
              <a:t>)</a:t>
            </a:r>
            <a:r>
              <a:rPr lang="zh-TW" altLang="en-US" sz="1500" b="1" dirty="0" smtClean="0">
                <a:solidFill>
                  <a:srgbClr val="44546A">
                    <a:lumMod val="50000"/>
                  </a:srgbClr>
                </a:solidFill>
                <a:ea typeface="Heiti TC Light"/>
                <a:cs typeface="Heiti TC Light"/>
              </a:rPr>
              <a:t>。 </a:t>
            </a:r>
            <a:r>
              <a:rPr lang="en-US" sz="1500" b="1" dirty="0" smtClean="0">
                <a:solidFill>
                  <a:srgbClr val="44546A">
                    <a:lumMod val="50000"/>
                  </a:srgbClr>
                </a:solidFill>
                <a:ea typeface="Heiti TC Light"/>
                <a:cs typeface="Heiti TC Light"/>
              </a:rPr>
              <a:t>Identify  </a:t>
            </a:r>
            <a:r>
              <a:rPr lang="en-US" sz="1500" b="1" dirty="0">
                <a:solidFill>
                  <a:srgbClr val="44546A">
                    <a:lumMod val="50000"/>
                  </a:srgbClr>
                </a:solidFill>
                <a:ea typeface="Heiti TC Light"/>
                <a:cs typeface="Heiti TC Light"/>
              </a:rPr>
              <a:t>10-15 individuals and build relationships to create lifetime value in customers or future business partners (UFOs).</a:t>
            </a:r>
          </a:p>
        </p:txBody>
      </p:sp>
      <p:grpSp>
        <p:nvGrpSpPr>
          <p:cNvPr id="9" name="Group 8"/>
          <p:cNvGrpSpPr/>
          <p:nvPr/>
        </p:nvGrpSpPr>
        <p:grpSpPr>
          <a:xfrm>
            <a:off x="4797809" y="2162807"/>
            <a:ext cx="4001957" cy="709887"/>
            <a:chOff x="6436424" y="2303813"/>
            <a:chExt cx="5335943" cy="724395"/>
          </a:xfrm>
        </p:grpSpPr>
        <p:sp>
          <p:nvSpPr>
            <p:cNvPr id="10" name="Rounded Rectangle 9"/>
            <p:cNvSpPr/>
            <p:nvPr/>
          </p:nvSpPr>
          <p:spPr>
            <a:xfrm>
              <a:off x="6436424" y="2303813"/>
              <a:ext cx="5335943" cy="724395"/>
            </a:xfrm>
            <a:prstGeom prst="roundRect">
              <a:avLst>
                <a:gd name="adj"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11" name="Oval 10"/>
            <p:cNvSpPr/>
            <p:nvPr/>
          </p:nvSpPr>
          <p:spPr>
            <a:xfrm>
              <a:off x="6579700" y="2434936"/>
              <a:ext cx="486889" cy="4621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12" name="Rectangle 11"/>
            <p:cNvSpPr/>
            <p:nvPr/>
          </p:nvSpPr>
          <p:spPr>
            <a:xfrm>
              <a:off x="7209864" y="2320718"/>
              <a:ext cx="4273658" cy="659540"/>
            </a:xfrm>
            <a:prstGeom prst="rect">
              <a:avLst/>
            </a:prstGeom>
          </p:spPr>
          <p:txBody>
            <a:bodyPr wrap="square">
              <a:spAutoFit/>
            </a:bodyPr>
            <a:lstStyle/>
            <a:p>
              <a:pPr defTabSz="685783"/>
              <a:r>
                <a:rPr lang="zh-TW" altLang="en-US" sz="1200" dirty="0" smtClean="0">
                  <a:solidFill>
                    <a:prstClr val="white"/>
                  </a:solidFill>
                  <a:ea typeface="Heiti TC Light"/>
                  <a:cs typeface="Heiti TC Light"/>
                </a:rPr>
                <a:t>顧客購買美安品牌產品可</a:t>
              </a:r>
              <a:r>
                <a:rPr lang="zh-TW" altLang="en-US" sz="1200" smtClean="0">
                  <a:solidFill>
                    <a:prstClr val="white"/>
                  </a:solidFill>
                  <a:ea typeface="Heiti TC Light"/>
                  <a:cs typeface="Heiti TC Light"/>
                </a:rPr>
                <a:t>賺取現金回贈</a:t>
              </a:r>
              <a:r>
                <a:rPr lang="en-US" sz="1200" dirty="0" smtClean="0">
                  <a:solidFill>
                    <a:prstClr val="white"/>
                  </a:solidFill>
                  <a:ea typeface="Heiti TC Light"/>
                  <a:cs typeface="Heiti TC Light"/>
                </a:rPr>
                <a:t>Customers </a:t>
              </a:r>
              <a:r>
                <a:rPr lang="en-US" sz="1200" dirty="0">
                  <a:solidFill>
                    <a:prstClr val="white"/>
                  </a:solidFill>
                  <a:ea typeface="Heiti TC Light"/>
                  <a:cs typeface="Heiti TC Light"/>
                </a:rPr>
                <a:t>get paid </a:t>
              </a:r>
              <a:r>
                <a:rPr lang="en-US" sz="1200" dirty="0" smtClean="0">
                  <a:solidFill>
                    <a:prstClr val="white"/>
                  </a:solidFill>
                  <a:ea typeface="Heiti TC Light"/>
                  <a:cs typeface="Heiti TC Light"/>
                </a:rPr>
                <a:t>Cashback </a:t>
              </a:r>
              <a:r>
                <a:rPr lang="en-US" sz="1200" dirty="0">
                  <a:solidFill>
                    <a:prstClr val="white"/>
                  </a:solidFill>
                  <a:ea typeface="Heiti TC Light"/>
                  <a:cs typeface="Heiti TC Light"/>
                </a:rPr>
                <a:t>for purchasing </a:t>
              </a:r>
              <a:r>
                <a:rPr lang="en-US" sz="1200" dirty="0" smtClean="0">
                  <a:solidFill>
                    <a:prstClr val="white"/>
                  </a:solidFill>
                  <a:ea typeface="Heiti TC Light"/>
                  <a:cs typeface="Heiti TC Light"/>
                </a:rPr>
                <a:t>the company’s exclusive brands.</a:t>
              </a:r>
              <a:endParaRPr lang="en-US" sz="1200" dirty="0">
                <a:solidFill>
                  <a:prstClr val="white"/>
                </a:solidFill>
                <a:ea typeface="Heiti TC Light"/>
                <a:cs typeface="Heiti TC Light"/>
              </a:endParaRPr>
            </a:p>
          </p:txBody>
        </p:sp>
        <p:sp>
          <p:nvSpPr>
            <p:cNvPr id="13" name="Chevron 12"/>
            <p:cNvSpPr/>
            <p:nvPr/>
          </p:nvSpPr>
          <p:spPr>
            <a:xfrm>
              <a:off x="6708844" y="2536258"/>
              <a:ext cx="228600" cy="259504"/>
            </a:xfrm>
            <a:prstGeom prst="chevr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black"/>
                </a:solidFill>
                <a:ea typeface="Heiti TC Light"/>
                <a:cs typeface="Heiti TC Light"/>
              </a:endParaRPr>
            </a:p>
          </p:txBody>
        </p:sp>
      </p:grpSp>
      <p:grpSp>
        <p:nvGrpSpPr>
          <p:cNvPr id="14" name="Group 13"/>
          <p:cNvGrpSpPr/>
          <p:nvPr/>
        </p:nvGrpSpPr>
        <p:grpSpPr>
          <a:xfrm>
            <a:off x="4797809" y="2925864"/>
            <a:ext cx="4001957" cy="892022"/>
            <a:chOff x="6433702" y="3261386"/>
            <a:chExt cx="5335943" cy="724395"/>
          </a:xfrm>
        </p:grpSpPr>
        <p:sp>
          <p:nvSpPr>
            <p:cNvPr id="15" name="Rounded Rectangle 14"/>
            <p:cNvSpPr/>
            <p:nvPr/>
          </p:nvSpPr>
          <p:spPr>
            <a:xfrm>
              <a:off x="6433702" y="3261386"/>
              <a:ext cx="5335943" cy="724395"/>
            </a:xfrm>
            <a:prstGeom prst="roundRect">
              <a:avLst>
                <a:gd name="adj"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16" name="Oval 15"/>
            <p:cNvSpPr/>
            <p:nvPr/>
          </p:nvSpPr>
          <p:spPr>
            <a:xfrm>
              <a:off x="6576978" y="3349335"/>
              <a:ext cx="486889" cy="4621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17" name="Rectangle 16"/>
            <p:cNvSpPr/>
            <p:nvPr/>
          </p:nvSpPr>
          <p:spPr>
            <a:xfrm>
              <a:off x="7158049" y="3273502"/>
              <a:ext cx="4322752" cy="674838"/>
            </a:xfrm>
            <a:prstGeom prst="rect">
              <a:avLst/>
            </a:prstGeom>
          </p:spPr>
          <p:txBody>
            <a:bodyPr wrap="square">
              <a:spAutoFit/>
            </a:bodyPr>
            <a:lstStyle/>
            <a:p>
              <a:pPr defTabSz="685783"/>
              <a:r>
                <a:rPr lang="zh-TW" altLang="en-US" sz="1200" dirty="0" smtClean="0">
                  <a:solidFill>
                    <a:prstClr val="white"/>
                  </a:solidFill>
                  <a:ea typeface="Heiti TC Light"/>
                  <a:cs typeface="Heiti TC Light"/>
                </a:rPr>
                <a:t>顧客透過你的入門網站到夥伴商店消費可賺取現金回贈</a:t>
              </a:r>
              <a:r>
                <a:rPr lang="en-US" sz="1200" dirty="0" smtClean="0">
                  <a:solidFill>
                    <a:prstClr val="white"/>
                  </a:solidFill>
                  <a:ea typeface="Heiti TC Light"/>
                  <a:cs typeface="Heiti TC Light"/>
                </a:rPr>
                <a:t>Customers </a:t>
              </a:r>
              <a:r>
                <a:rPr lang="en-US" sz="1200" dirty="0">
                  <a:solidFill>
                    <a:prstClr val="white"/>
                  </a:solidFill>
                  <a:ea typeface="Heiti TC Light"/>
                  <a:cs typeface="Heiti TC Light"/>
                </a:rPr>
                <a:t>get paid </a:t>
              </a:r>
              <a:r>
                <a:rPr lang="en-US" sz="1200" dirty="0" smtClean="0">
                  <a:solidFill>
                    <a:prstClr val="white"/>
                  </a:solidFill>
                  <a:ea typeface="Heiti TC Light"/>
                  <a:cs typeface="Heiti TC Light"/>
                </a:rPr>
                <a:t>Cashback </a:t>
              </a:r>
              <a:r>
                <a:rPr lang="en-US" sz="1200" dirty="0">
                  <a:solidFill>
                    <a:prstClr val="white"/>
                  </a:solidFill>
                  <a:ea typeface="Heiti TC Light"/>
                  <a:cs typeface="Heiti TC Light"/>
                </a:rPr>
                <a:t>for purchasing </a:t>
              </a:r>
              <a:r>
                <a:rPr lang="en-US" sz="1200" dirty="0" smtClean="0">
                  <a:solidFill>
                    <a:prstClr val="white"/>
                  </a:solidFill>
                  <a:ea typeface="Heiti TC Light"/>
                  <a:cs typeface="Heiti TC Light"/>
                </a:rPr>
                <a:t>from our partner stores through </a:t>
              </a:r>
              <a:r>
                <a:rPr lang="en-US" sz="1200" dirty="0">
                  <a:solidFill>
                    <a:prstClr val="white"/>
                  </a:solidFill>
                  <a:ea typeface="Heiti TC Light"/>
                  <a:cs typeface="Heiti TC Light"/>
                </a:rPr>
                <a:t>SHOP.COM/</a:t>
              </a:r>
              <a:r>
                <a:rPr lang="en-US" sz="1200" dirty="0" err="1">
                  <a:solidFill>
                    <a:prstClr val="white"/>
                  </a:solidFill>
                  <a:ea typeface="Heiti TC Light"/>
                  <a:cs typeface="Heiti TC Light"/>
                </a:rPr>
                <a:t>yoursite</a:t>
              </a:r>
              <a:r>
                <a:rPr lang="en-US" sz="1200" dirty="0">
                  <a:solidFill>
                    <a:prstClr val="white"/>
                  </a:solidFill>
                  <a:ea typeface="Heiti TC Light"/>
                  <a:cs typeface="Heiti TC Light"/>
                </a:rPr>
                <a:t>.</a:t>
              </a:r>
            </a:p>
          </p:txBody>
        </p:sp>
        <p:sp>
          <p:nvSpPr>
            <p:cNvPr id="18" name="Chevron 17"/>
            <p:cNvSpPr/>
            <p:nvPr/>
          </p:nvSpPr>
          <p:spPr>
            <a:xfrm>
              <a:off x="6708844" y="3450657"/>
              <a:ext cx="228600" cy="259504"/>
            </a:xfrm>
            <a:prstGeom prst="chevr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black"/>
                </a:solidFill>
                <a:ea typeface="Heiti TC Light"/>
                <a:cs typeface="Heiti TC Light"/>
              </a:endParaRPr>
            </a:p>
          </p:txBody>
        </p:sp>
      </p:grpSp>
      <p:grpSp>
        <p:nvGrpSpPr>
          <p:cNvPr id="19" name="Group 18"/>
          <p:cNvGrpSpPr/>
          <p:nvPr/>
        </p:nvGrpSpPr>
        <p:grpSpPr>
          <a:xfrm>
            <a:off x="4823237" y="4008251"/>
            <a:ext cx="4001957" cy="734870"/>
            <a:chOff x="6433702" y="4140114"/>
            <a:chExt cx="5335943" cy="724395"/>
          </a:xfrm>
        </p:grpSpPr>
        <p:sp>
          <p:nvSpPr>
            <p:cNvPr id="20" name="Rounded Rectangle 19"/>
            <p:cNvSpPr/>
            <p:nvPr/>
          </p:nvSpPr>
          <p:spPr>
            <a:xfrm>
              <a:off x="6433702" y="4140114"/>
              <a:ext cx="5335943" cy="724395"/>
            </a:xfrm>
            <a:prstGeom prst="roundRect">
              <a:avLst>
                <a:gd name="adj"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21" name="Oval 20"/>
            <p:cNvSpPr/>
            <p:nvPr/>
          </p:nvSpPr>
          <p:spPr>
            <a:xfrm>
              <a:off x="6576978" y="4271237"/>
              <a:ext cx="486889" cy="4621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22" name="Rectangle 21"/>
            <p:cNvSpPr/>
            <p:nvPr/>
          </p:nvSpPr>
          <p:spPr>
            <a:xfrm>
              <a:off x="7158049" y="4201533"/>
              <a:ext cx="4522779" cy="637118"/>
            </a:xfrm>
            <a:prstGeom prst="rect">
              <a:avLst/>
            </a:prstGeom>
          </p:spPr>
          <p:txBody>
            <a:bodyPr wrap="square">
              <a:spAutoFit/>
            </a:bodyPr>
            <a:lstStyle/>
            <a:p>
              <a:pPr defTabSz="685783"/>
              <a:r>
                <a:rPr lang="zh-TW" altLang="en-US" sz="1200" dirty="0" smtClean="0">
                  <a:solidFill>
                    <a:prstClr val="white"/>
                  </a:solidFill>
                  <a:ea typeface="Heiti TC Light"/>
                  <a:cs typeface="Heiti TC Light"/>
                </a:rPr>
                <a:t>顧客透過你的入門網站推薦顧客消費亦可賺取現金回贈</a:t>
              </a:r>
              <a:r>
                <a:rPr lang="en-US" sz="1200" dirty="0" smtClean="0">
                  <a:solidFill>
                    <a:prstClr val="white"/>
                  </a:solidFill>
                  <a:ea typeface="Heiti TC Light"/>
                  <a:cs typeface="Heiti TC Light"/>
                </a:rPr>
                <a:t>Customers </a:t>
              </a:r>
              <a:r>
                <a:rPr lang="en-US" sz="1200" dirty="0">
                  <a:solidFill>
                    <a:prstClr val="white"/>
                  </a:solidFill>
                  <a:ea typeface="Heiti TC Light"/>
                  <a:cs typeface="Heiti TC Light"/>
                </a:rPr>
                <a:t>get  paid cashback for referring Customers to SHOP.COM/</a:t>
              </a:r>
              <a:r>
                <a:rPr lang="en-US" sz="1200" dirty="0" err="1">
                  <a:solidFill>
                    <a:prstClr val="white"/>
                  </a:solidFill>
                  <a:ea typeface="Heiti TC Light"/>
                  <a:cs typeface="Heiti TC Light"/>
                </a:rPr>
                <a:t>yoursite</a:t>
              </a:r>
              <a:r>
                <a:rPr lang="en-US" sz="1200" dirty="0">
                  <a:solidFill>
                    <a:prstClr val="white"/>
                  </a:solidFill>
                  <a:ea typeface="Heiti TC Light"/>
                  <a:cs typeface="Heiti TC Light"/>
                </a:rPr>
                <a:t> to do the same.</a:t>
              </a:r>
            </a:p>
          </p:txBody>
        </p:sp>
        <p:sp>
          <p:nvSpPr>
            <p:cNvPr id="23" name="Chevron 22"/>
            <p:cNvSpPr/>
            <p:nvPr/>
          </p:nvSpPr>
          <p:spPr>
            <a:xfrm>
              <a:off x="6706122" y="4372559"/>
              <a:ext cx="228600" cy="259504"/>
            </a:xfrm>
            <a:prstGeom prst="chevr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black"/>
                </a:solidFill>
                <a:ea typeface="Heiti TC Light"/>
                <a:cs typeface="Heiti TC Light"/>
              </a:endParaRPr>
            </a:p>
          </p:txBody>
        </p:sp>
      </p:grpSp>
    </p:spTree>
    <p:extLst>
      <p:ext uri="{BB962C8B-B14F-4D97-AF65-F5344CB8AC3E}">
        <p14:creationId xmlns:p14="http://schemas.microsoft.com/office/powerpoint/2010/main" val="3158436400"/>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086"/>
            <a:ext cx="4578724" cy="5153585"/>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sp>
        <p:nvSpPr>
          <p:cNvPr id="3" name="Rectangle 2"/>
          <p:cNvSpPr/>
          <p:nvPr/>
        </p:nvSpPr>
        <p:spPr>
          <a:xfrm>
            <a:off x="4578725" y="0"/>
            <a:ext cx="4578724" cy="5143500"/>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200">
              <a:solidFill>
                <a:prstClr val="white"/>
              </a:solidFill>
              <a:ea typeface="Heiti TC Light"/>
              <a:cs typeface="Heiti TC Light"/>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2112773" y="2459992"/>
            <a:ext cx="5145027" cy="225045"/>
          </a:xfrm>
          <a:prstGeom prst="rect">
            <a:avLst/>
          </a:prstGeom>
        </p:spPr>
      </p:pic>
      <p:sp>
        <p:nvSpPr>
          <p:cNvPr id="5" name="Title 1"/>
          <p:cNvSpPr txBox="1">
            <a:spLocks/>
          </p:cNvSpPr>
          <p:nvPr/>
        </p:nvSpPr>
        <p:spPr>
          <a:xfrm>
            <a:off x="400432" y="51528"/>
            <a:ext cx="3771900" cy="1514659"/>
          </a:xfrm>
          <a:prstGeom prst="rect">
            <a:avLst/>
          </a:prstGeom>
        </p:spPr>
        <p:txBody>
          <a:bodyPr lIns="68579" tIns="34289" rIns="68579" bIns="34289">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zh-TW" altLang="en-US" sz="3000" dirty="0" smtClean="0">
                <a:solidFill>
                  <a:prstClr val="white"/>
                </a:solidFill>
                <a:latin typeface="+mn-lt"/>
                <a:ea typeface="Heiti TC Light"/>
                <a:cs typeface="Heiti TC Light"/>
              </a:rPr>
              <a:t>發展成熟的購物年金</a:t>
            </a:r>
            <a:r>
              <a:rPr lang="en-US" sz="3000" dirty="0" smtClean="0">
                <a:solidFill>
                  <a:prstClr val="white"/>
                </a:solidFill>
                <a:latin typeface="+mn-lt"/>
                <a:ea typeface="Heiti TC Light"/>
                <a:cs typeface="Heiti TC Light"/>
              </a:rPr>
              <a:t>Your </a:t>
            </a:r>
            <a:br>
              <a:rPr lang="en-US" sz="3000" dirty="0" smtClean="0">
                <a:solidFill>
                  <a:prstClr val="white"/>
                </a:solidFill>
                <a:latin typeface="+mn-lt"/>
                <a:ea typeface="Heiti TC Light"/>
                <a:cs typeface="Heiti TC Light"/>
              </a:rPr>
            </a:br>
            <a:r>
              <a:rPr lang="en-US" sz="3000" dirty="0" smtClean="0">
                <a:solidFill>
                  <a:prstClr val="white"/>
                </a:solidFill>
                <a:latin typeface="+mn-lt"/>
                <a:ea typeface="Heiti TC Light"/>
                <a:cs typeface="Heiti TC Light"/>
              </a:rPr>
              <a:t>Shopping Annuity</a:t>
            </a:r>
            <a:r>
              <a:rPr lang="en-US" sz="3200" baseline="30000" dirty="0" smtClean="0">
                <a:solidFill>
                  <a:srgbClr val="FFFFFF"/>
                </a:solidFill>
                <a:latin typeface="+mn-lt"/>
                <a:ea typeface="Heiti TC Light"/>
                <a:cs typeface="Heiti TC Light"/>
              </a:rPr>
              <a:t>®</a:t>
            </a:r>
            <a:r>
              <a:rPr lang="en-US" sz="3000" dirty="0" smtClean="0">
                <a:solidFill>
                  <a:prstClr val="white"/>
                </a:solidFill>
                <a:latin typeface="+mn-lt"/>
                <a:ea typeface="Heiti TC Light"/>
                <a:cs typeface="Heiti TC Light"/>
              </a:rPr>
              <a:t> </a:t>
            </a:r>
            <a:r>
              <a:rPr lang="en-US" sz="3000" dirty="0">
                <a:solidFill>
                  <a:prstClr val="white"/>
                </a:solidFill>
                <a:latin typeface="+mn-lt"/>
                <a:ea typeface="Heiti TC Light"/>
                <a:cs typeface="Heiti TC Light"/>
              </a:rPr>
              <a:t>at Maturity</a:t>
            </a:r>
          </a:p>
        </p:txBody>
      </p:sp>
      <p:sp>
        <p:nvSpPr>
          <p:cNvPr id="7" name="Rectangle 6"/>
          <p:cNvSpPr/>
          <p:nvPr/>
        </p:nvSpPr>
        <p:spPr>
          <a:xfrm>
            <a:off x="447306" y="1966634"/>
            <a:ext cx="3684113" cy="86733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zh-TW" altLang="en-US" sz="1400" dirty="0" smtClean="0">
                <a:solidFill>
                  <a:prstClr val="white"/>
                </a:solidFill>
                <a:ea typeface="Heiti TC Light"/>
                <a:cs typeface="Heiti TC Light"/>
              </a:rPr>
              <a:t>完成</a:t>
            </a:r>
            <a:r>
              <a:rPr lang="en-US" altLang="zh-TW" sz="1400" dirty="0" smtClean="0">
                <a:solidFill>
                  <a:prstClr val="white"/>
                </a:solidFill>
                <a:ea typeface="Heiti TC Light"/>
                <a:cs typeface="Heiti TC Light"/>
              </a:rPr>
              <a:t>4</a:t>
            </a:r>
            <a:r>
              <a:rPr lang="zh-TW" altLang="en-US" sz="1400" dirty="0" smtClean="0">
                <a:solidFill>
                  <a:prstClr val="white"/>
                </a:solidFill>
                <a:ea typeface="Heiti TC Light"/>
                <a:cs typeface="Heiti TC Light"/>
              </a:rPr>
              <a:t>個步驟就可發展成熟的購物年金讓你得到永續收入</a:t>
            </a:r>
            <a:r>
              <a:rPr lang="en-US" sz="1400" dirty="0" smtClean="0">
                <a:solidFill>
                  <a:prstClr val="white"/>
                </a:solidFill>
                <a:ea typeface="Heiti TC Light"/>
                <a:cs typeface="Heiti TC Light"/>
              </a:rPr>
              <a:t>The </a:t>
            </a:r>
            <a:r>
              <a:rPr lang="en-US" sz="1400" dirty="0">
                <a:solidFill>
                  <a:prstClr val="white"/>
                </a:solidFill>
                <a:ea typeface="Heiti TC Light"/>
                <a:cs typeface="Heiti TC Light"/>
              </a:rPr>
              <a:t>result of completing the four steps is a matured Shopping Annuity that will continue to generate an ongoing income.  </a:t>
            </a:r>
          </a:p>
        </p:txBody>
      </p:sp>
      <p:sp>
        <p:nvSpPr>
          <p:cNvPr id="8" name="Rectangle 7"/>
          <p:cNvSpPr/>
          <p:nvPr/>
        </p:nvSpPr>
        <p:spPr>
          <a:xfrm>
            <a:off x="447306" y="2904565"/>
            <a:ext cx="3684113" cy="86733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zh-TW" altLang="en-US" sz="1400" dirty="0" smtClean="0">
                <a:solidFill>
                  <a:prstClr val="white"/>
                </a:solidFill>
                <a:ea typeface="Heiti TC Light"/>
                <a:cs typeface="Heiti TC Light"/>
              </a:rPr>
              <a:t>你正在轉消費為收入</a:t>
            </a:r>
            <a:r>
              <a:rPr lang="en-US" sz="1400" dirty="0" smtClean="0">
                <a:solidFill>
                  <a:prstClr val="white"/>
                </a:solidFill>
                <a:ea typeface="Heiti TC Light"/>
                <a:cs typeface="Heiti TC Light"/>
              </a:rPr>
              <a:t>You </a:t>
            </a:r>
            <a:r>
              <a:rPr lang="en-US" sz="1400" dirty="0">
                <a:solidFill>
                  <a:prstClr val="white"/>
                </a:solidFill>
                <a:ea typeface="Heiti TC Light"/>
                <a:cs typeface="Heiti TC Light"/>
              </a:rPr>
              <a:t>are Converting Your Spending into Earning</a:t>
            </a:r>
          </a:p>
        </p:txBody>
      </p:sp>
      <p:sp>
        <p:nvSpPr>
          <p:cNvPr id="9" name="Rectangle 8"/>
          <p:cNvSpPr/>
          <p:nvPr/>
        </p:nvSpPr>
        <p:spPr>
          <a:xfrm>
            <a:off x="447306" y="3842498"/>
            <a:ext cx="3684113" cy="86733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zh-TW" altLang="en-US" sz="1400" dirty="0" smtClean="0">
                <a:solidFill>
                  <a:prstClr val="white"/>
                </a:solidFill>
                <a:ea typeface="Heiti TC Light"/>
                <a:cs typeface="Heiti TC Light"/>
              </a:rPr>
              <a:t>你正在把你的消費投資你的購物年金</a:t>
            </a:r>
            <a:r>
              <a:rPr lang="en-US" sz="1400" dirty="0" smtClean="0">
                <a:solidFill>
                  <a:prstClr val="white"/>
                </a:solidFill>
                <a:ea typeface="Heiti TC Light"/>
                <a:cs typeface="Heiti TC Light"/>
              </a:rPr>
              <a:t>You </a:t>
            </a:r>
            <a:r>
              <a:rPr lang="en-US" sz="1400" dirty="0">
                <a:solidFill>
                  <a:prstClr val="white"/>
                </a:solidFill>
                <a:ea typeface="Heiti TC Light"/>
                <a:cs typeface="Heiti TC Light"/>
              </a:rPr>
              <a:t>are </a:t>
            </a:r>
            <a:r>
              <a:rPr lang="en-US" sz="1400" dirty="0" smtClean="0">
                <a:solidFill>
                  <a:prstClr val="white"/>
                </a:solidFill>
                <a:ea typeface="Heiti TC Light"/>
                <a:cs typeface="Heiti TC Light"/>
              </a:rPr>
              <a:t>funding your Shopping </a:t>
            </a:r>
            <a:r>
              <a:rPr lang="en-US" sz="1400" dirty="0">
                <a:solidFill>
                  <a:prstClr val="white"/>
                </a:solidFill>
                <a:ea typeface="Heiti TC Light"/>
                <a:cs typeface="Heiti TC Light"/>
              </a:rPr>
              <a:t>Annuity with </a:t>
            </a:r>
            <a:r>
              <a:rPr lang="en-US" sz="1400" dirty="0" smtClean="0">
                <a:solidFill>
                  <a:prstClr val="white"/>
                </a:solidFill>
                <a:ea typeface="Heiti TC Light"/>
                <a:cs typeface="Heiti TC Light"/>
              </a:rPr>
              <a:t>money you’re </a:t>
            </a:r>
            <a:r>
              <a:rPr lang="en-US" sz="1400" dirty="0">
                <a:solidFill>
                  <a:prstClr val="white"/>
                </a:solidFill>
                <a:ea typeface="Heiti TC Light"/>
                <a:cs typeface="Heiti TC Light"/>
              </a:rPr>
              <a:t>already </a:t>
            </a:r>
            <a:r>
              <a:rPr lang="en-US" sz="1400" dirty="0" smtClean="0">
                <a:solidFill>
                  <a:prstClr val="white"/>
                </a:solidFill>
                <a:ea typeface="Heiti TC Light"/>
                <a:cs typeface="Heiti TC Light"/>
              </a:rPr>
              <a:t>spending</a:t>
            </a:r>
            <a:endParaRPr lang="en-US" sz="1400" dirty="0">
              <a:solidFill>
                <a:prstClr val="white"/>
              </a:solidFill>
              <a:ea typeface="Heiti TC Light"/>
              <a:cs typeface="Heiti TC Light"/>
            </a:endParaRPr>
          </a:p>
        </p:txBody>
      </p:sp>
      <p:graphicFrame>
        <p:nvGraphicFramePr>
          <p:cNvPr id="12" name="Table 11"/>
          <p:cNvGraphicFramePr>
            <a:graphicFrameLocks noGrp="1"/>
          </p:cNvGraphicFramePr>
          <p:nvPr>
            <p:extLst>
              <p:ext uri="{D42A27DB-BD31-4B8C-83A1-F6EECF244321}">
                <p14:modId xmlns:p14="http://schemas.microsoft.com/office/powerpoint/2010/main" val="3128911767"/>
              </p:ext>
            </p:extLst>
          </p:nvPr>
        </p:nvGraphicFramePr>
        <p:xfrm>
          <a:off x="4797812" y="1280833"/>
          <a:ext cx="4117588" cy="1622153"/>
        </p:xfrm>
        <a:graphic>
          <a:graphicData uri="http://schemas.openxmlformats.org/drawingml/2006/table">
            <a:tbl>
              <a:tblPr firstRow="1" bandRow="1">
                <a:tableStyleId>{7DF18680-E054-41AD-8BC1-D1AEF772440D}</a:tableStyleId>
              </a:tblPr>
              <a:tblGrid>
                <a:gridCol w="809399"/>
                <a:gridCol w="809399"/>
                <a:gridCol w="738570"/>
                <a:gridCol w="880228"/>
                <a:gridCol w="879992"/>
              </a:tblGrid>
              <a:tr h="387713">
                <a:tc>
                  <a:txBody>
                    <a:bodyPr/>
                    <a:lstStyle/>
                    <a:p>
                      <a:pPr algn="ctr"/>
                      <a:endParaRPr lang="en-US" sz="1400" dirty="0"/>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F0"/>
                    </a:solidFill>
                  </a:tcPr>
                </a:tc>
                <a:tc>
                  <a:txBody>
                    <a:bodyPr/>
                    <a:lstStyle/>
                    <a:p>
                      <a:pPr algn="ctr"/>
                      <a:r>
                        <a:rPr lang="en-US" sz="1400" dirty="0" smtClean="0"/>
                        <a:t>1</a:t>
                      </a:r>
                      <a:r>
                        <a:rPr lang="en-US" sz="1400" baseline="0" dirty="0" smtClean="0"/>
                        <a:t> YR</a:t>
                      </a:r>
                      <a:endParaRPr lang="en-US" sz="1400" dirty="0"/>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F0"/>
                    </a:solidFill>
                  </a:tcPr>
                </a:tc>
                <a:tc>
                  <a:txBody>
                    <a:bodyPr/>
                    <a:lstStyle/>
                    <a:p>
                      <a:pPr algn="ctr"/>
                      <a:r>
                        <a:rPr lang="en-US" sz="1400" dirty="0" smtClean="0"/>
                        <a:t>3 YR</a:t>
                      </a:r>
                      <a:endParaRPr lang="en-US" sz="1400" dirty="0"/>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F0"/>
                    </a:solidFill>
                  </a:tcPr>
                </a:tc>
                <a:tc>
                  <a:txBody>
                    <a:bodyPr/>
                    <a:lstStyle/>
                    <a:p>
                      <a:pPr algn="ctr"/>
                      <a:r>
                        <a:rPr lang="en-US" sz="1400" dirty="0" smtClean="0"/>
                        <a:t>5 YR</a:t>
                      </a:r>
                      <a:endParaRPr lang="en-US" sz="1400" dirty="0"/>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F0"/>
                    </a:solidFill>
                  </a:tcPr>
                </a:tc>
                <a:tc>
                  <a:txBody>
                    <a:bodyPr/>
                    <a:lstStyle/>
                    <a:p>
                      <a:pPr algn="ctr"/>
                      <a:r>
                        <a:rPr lang="en-US" sz="1400" dirty="0" smtClean="0"/>
                        <a:t>10 YR</a:t>
                      </a:r>
                      <a:endParaRPr lang="en-US" sz="1400" dirty="0"/>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F0"/>
                    </a:solidFill>
                  </a:tcPr>
                </a:tc>
              </a:tr>
              <a:tr h="518276">
                <a:tc>
                  <a:txBody>
                    <a:bodyPr/>
                    <a:lstStyle/>
                    <a:p>
                      <a:r>
                        <a:rPr lang="zh-TW" altLang="en-US" sz="1200" dirty="0" smtClean="0">
                          <a:solidFill>
                            <a:schemeClr val="bg1"/>
                          </a:solidFill>
                        </a:rPr>
                        <a:t>現時賺取</a:t>
                      </a:r>
                      <a:r>
                        <a:rPr lang="en-US" sz="1200" dirty="0" smtClean="0">
                          <a:solidFill>
                            <a:schemeClr val="bg1"/>
                          </a:solidFill>
                        </a:rPr>
                        <a:t>Current Earning</a:t>
                      </a:r>
                      <a:endParaRPr lang="en-US" sz="1200" dirty="0">
                        <a:solidFill>
                          <a:schemeClr val="bg1"/>
                        </a:solidFill>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r>
                        <a:rPr lang="en-US" sz="1200" dirty="0" smtClean="0">
                          <a:solidFill>
                            <a:schemeClr val="bg1"/>
                          </a:solidFill>
                        </a:rPr>
                        <a:t>$164,160</a:t>
                      </a:r>
                      <a:endParaRPr lang="en-US" sz="1200" dirty="0">
                        <a:solidFill>
                          <a:schemeClr val="bg1"/>
                        </a:solidFill>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r>
                        <a:rPr lang="en-US" sz="1200" dirty="0" smtClean="0">
                          <a:solidFill>
                            <a:schemeClr val="bg1"/>
                          </a:solidFill>
                        </a:rPr>
                        <a:t>$492,480</a:t>
                      </a:r>
                      <a:endParaRPr lang="en-US" sz="1200" dirty="0">
                        <a:solidFill>
                          <a:schemeClr val="bg1"/>
                        </a:solidFill>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r>
                        <a:rPr lang="en-US" sz="1200" dirty="0" smtClean="0">
                          <a:solidFill>
                            <a:schemeClr val="bg1"/>
                          </a:solidFill>
                        </a:rPr>
                        <a:t>$820,800</a:t>
                      </a:r>
                      <a:endParaRPr lang="en-US" sz="1200" dirty="0">
                        <a:solidFill>
                          <a:schemeClr val="bg1"/>
                        </a:solidFill>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r>
                        <a:rPr lang="en-US" sz="1200" dirty="0" smtClean="0">
                          <a:solidFill>
                            <a:schemeClr val="bg1"/>
                          </a:solidFill>
                        </a:rPr>
                        <a:t>$164,160</a:t>
                      </a:r>
                      <a:endParaRPr lang="en-US" sz="1200" dirty="0">
                        <a:solidFill>
                          <a:schemeClr val="bg1"/>
                        </a:solidFill>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65000"/>
                        <a:lumOff val="35000"/>
                      </a:schemeClr>
                    </a:solidFill>
                  </a:tcPr>
                </a:tc>
              </a:tr>
              <a:tr h="518276">
                <a:tc>
                  <a:txBody>
                    <a:bodyPr/>
                    <a:lstStyle/>
                    <a:p>
                      <a:r>
                        <a:rPr lang="zh-TW" altLang="en-US" sz="1200" dirty="0" smtClean="0">
                          <a:solidFill>
                            <a:schemeClr val="bg1"/>
                          </a:solidFill>
                        </a:rPr>
                        <a:t>預計賺取</a:t>
                      </a:r>
                      <a:r>
                        <a:rPr lang="en-US" sz="1200" dirty="0" smtClean="0">
                          <a:solidFill>
                            <a:schemeClr val="bg1"/>
                          </a:solidFill>
                        </a:rPr>
                        <a:t>Projected Earning</a:t>
                      </a:r>
                      <a:endParaRPr lang="en-US" sz="12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r>
                        <a:rPr lang="en-US" sz="1200" dirty="0" smtClean="0">
                          <a:solidFill>
                            <a:schemeClr val="bg1"/>
                          </a:solidFill>
                        </a:rPr>
                        <a:t>$300,960</a:t>
                      </a:r>
                      <a:endParaRPr lang="en-US" sz="12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r>
                        <a:rPr lang="en-US" sz="1200" dirty="0" smtClean="0">
                          <a:solidFill>
                            <a:schemeClr val="bg1"/>
                          </a:solidFill>
                        </a:rPr>
                        <a:t>$902,880</a:t>
                      </a:r>
                      <a:endParaRPr lang="en-US" sz="12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r>
                        <a:rPr lang="en-US" sz="1200" dirty="0" smtClean="0">
                          <a:solidFill>
                            <a:schemeClr val="bg1"/>
                          </a:solidFill>
                        </a:rPr>
                        <a:t>$1,504,800</a:t>
                      </a:r>
                      <a:endParaRPr lang="en-US" sz="12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r>
                        <a:rPr lang="en-US" sz="1200" dirty="0" smtClean="0">
                          <a:solidFill>
                            <a:schemeClr val="bg1"/>
                          </a:solidFill>
                        </a:rPr>
                        <a:t>$300,960</a:t>
                      </a:r>
                      <a:endParaRPr lang="en-US" sz="12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r>
            </a:tbl>
          </a:graphicData>
        </a:graphic>
      </p:graphicFrame>
      <p:sp>
        <p:nvSpPr>
          <p:cNvPr id="13" name="Title 1"/>
          <p:cNvSpPr txBox="1">
            <a:spLocks/>
          </p:cNvSpPr>
          <p:nvPr/>
        </p:nvSpPr>
        <p:spPr>
          <a:xfrm>
            <a:off x="4973194" y="673524"/>
            <a:ext cx="3771900" cy="655544"/>
          </a:xfrm>
          <a:prstGeom prst="rect">
            <a:avLst/>
          </a:prstGeom>
        </p:spPr>
        <p:txBody>
          <a:bodyPr lIns="68579" tIns="34289" rIns="68579" bIns="34289">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zh-TW" altLang="en-US" sz="1500" dirty="0" smtClean="0">
                <a:solidFill>
                  <a:prstClr val="white"/>
                </a:solidFill>
                <a:latin typeface="+mn-lt"/>
                <a:ea typeface="Heiti TC Light"/>
                <a:cs typeface="Heiti TC Light"/>
              </a:rPr>
              <a:t>預計開支與收益</a:t>
            </a:r>
            <a:endParaRPr lang="en-US" altLang="zh-TW" sz="1500" dirty="0" smtClean="0">
              <a:solidFill>
                <a:prstClr val="white"/>
              </a:solidFill>
              <a:latin typeface="+mn-lt"/>
              <a:ea typeface="Heiti TC Light"/>
              <a:cs typeface="Heiti TC Light"/>
            </a:endParaRPr>
          </a:p>
          <a:p>
            <a:pPr algn="ctr">
              <a:lnSpc>
                <a:spcPct val="100000"/>
              </a:lnSpc>
            </a:pPr>
            <a:r>
              <a:rPr lang="en-US" sz="1500" dirty="0" smtClean="0">
                <a:solidFill>
                  <a:prstClr val="white"/>
                </a:solidFill>
                <a:latin typeface="+mn-lt"/>
                <a:ea typeface="Heiti TC Light"/>
                <a:cs typeface="Heiti TC Light"/>
              </a:rPr>
              <a:t>Spending </a:t>
            </a:r>
            <a:r>
              <a:rPr lang="en-US" sz="1500" dirty="0">
                <a:solidFill>
                  <a:prstClr val="white"/>
                </a:solidFill>
                <a:latin typeface="+mn-lt"/>
                <a:ea typeface="Heiti TC Light"/>
                <a:cs typeface="Heiti TC Light"/>
              </a:rPr>
              <a:t>and Earning Projections</a:t>
            </a:r>
          </a:p>
        </p:txBody>
      </p:sp>
    </p:spTree>
    <p:extLst>
      <p:ext uri="{BB962C8B-B14F-4D97-AF65-F5344CB8AC3E}">
        <p14:creationId xmlns:p14="http://schemas.microsoft.com/office/powerpoint/2010/main" val="3308729951"/>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3025" y="1046538"/>
            <a:ext cx="8383744" cy="4085734"/>
          </a:xfrm>
          <a:prstGeom prst="rect">
            <a:avLst/>
          </a:prstGeom>
          <a:noFill/>
        </p:spPr>
        <p:txBody>
          <a:bodyPr wrap="square" rtlCol="0">
            <a:spAutoFit/>
          </a:bodyPr>
          <a:lstStyle/>
          <a:p>
            <a:pPr>
              <a:lnSpc>
                <a:spcPct val="90000"/>
              </a:lnSpc>
            </a:pPr>
            <a:r>
              <a:rPr lang="zh-TW" altLang="en-US" b="1" dirty="0">
                <a:solidFill>
                  <a:srgbClr val="042555"/>
                </a:solidFill>
                <a:latin typeface="Arial"/>
                <a:cs typeface="Arial"/>
              </a:rPr>
              <a:t>合格超連鎖店主要賺取額外</a:t>
            </a:r>
            <a:r>
              <a:rPr lang="en-US" altLang="zh-TW" b="1" dirty="0">
                <a:solidFill>
                  <a:srgbClr val="042555"/>
                </a:solidFill>
                <a:latin typeface="Arial"/>
                <a:cs typeface="Arial"/>
              </a:rPr>
              <a:t>BV</a:t>
            </a:r>
            <a:r>
              <a:rPr lang="zh-TW" altLang="en-US" b="1" dirty="0">
                <a:solidFill>
                  <a:srgbClr val="042555"/>
                </a:solidFill>
                <a:latin typeface="Arial"/>
                <a:cs typeface="Arial"/>
              </a:rPr>
              <a:t>和</a:t>
            </a:r>
            <a:r>
              <a:rPr lang="en-US" altLang="zh-TW" b="1" dirty="0">
                <a:solidFill>
                  <a:srgbClr val="042555"/>
                </a:solidFill>
                <a:latin typeface="Arial"/>
                <a:cs typeface="Arial"/>
              </a:rPr>
              <a:t>IBV</a:t>
            </a:r>
            <a:r>
              <a:rPr lang="zh-TW" altLang="en-US" b="1" dirty="0">
                <a:solidFill>
                  <a:srgbClr val="042555"/>
                </a:solidFill>
                <a:latin typeface="Arial"/>
                <a:cs typeface="Arial"/>
              </a:rPr>
              <a:t>獎勵，必須達到購物年金紅利基金資格要求，因此要轉為在購物年金模式下透過超連鎖事業賬戶和</a:t>
            </a:r>
            <a:r>
              <a:rPr lang="en-US" altLang="zh-TW" b="1" dirty="0">
                <a:solidFill>
                  <a:srgbClr val="042555"/>
                </a:solidFill>
                <a:latin typeface="Arial"/>
                <a:cs typeface="Arial"/>
              </a:rPr>
              <a:t>SG.SHOP.COM</a:t>
            </a:r>
            <a:r>
              <a:rPr lang="zh-TW" altLang="en-US" b="1" dirty="0">
                <a:solidFill>
                  <a:srgbClr val="042555"/>
                </a:solidFill>
                <a:latin typeface="Arial"/>
                <a:cs typeface="Arial"/>
              </a:rPr>
              <a:t>購物，以此方式轉消費為收入並創造永續收入。 </a:t>
            </a:r>
            <a:endParaRPr lang="en-US" altLang="zh-TW" b="1" dirty="0">
              <a:solidFill>
                <a:srgbClr val="042555"/>
              </a:solidFill>
              <a:latin typeface="Arial"/>
              <a:cs typeface="Arial"/>
            </a:endParaRPr>
          </a:p>
          <a:p>
            <a:pPr>
              <a:lnSpc>
                <a:spcPct val="90000"/>
              </a:lnSpc>
            </a:pPr>
            <a:endParaRPr lang="en-US" altLang="zh-TW" b="1" dirty="0">
              <a:solidFill>
                <a:srgbClr val="042555"/>
              </a:solidFill>
              <a:latin typeface="Arial"/>
              <a:cs typeface="Arial"/>
            </a:endParaRPr>
          </a:p>
          <a:p>
            <a:pPr>
              <a:lnSpc>
                <a:spcPct val="90000"/>
              </a:lnSpc>
            </a:pPr>
            <a:r>
              <a:rPr lang="zh-TW" altLang="en-US" b="1" dirty="0">
                <a:solidFill>
                  <a:srgbClr val="042555"/>
                </a:solidFill>
                <a:latin typeface="Arial"/>
                <a:cs typeface="Arial"/>
              </a:rPr>
              <a:t>購物年金紅利基金為超連鎖店主提供優渥獎勵，以鼓勵他們立即參與；並為超連鎖店主資深夥伴</a:t>
            </a:r>
            <a:r>
              <a:rPr lang="en-US" altLang="zh-TW" b="1" dirty="0">
                <a:solidFill>
                  <a:srgbClr val="042555"/>
                </a:solidFill>
                <a:latin typeface="Arial"/>
                <a:cs typeface="Arial"/>
              </a:rPr>
              <a:t>/</a:t>
            </a:r>
            <a:r>
              <a:rPr lang="zh-TW" altLang="en-US" b="1" dirty="0">
                <a:solidFill>
                  <a:srgbClr val="042555"/>
                </a:solidFill>
                <a:latin typeface="Arial"/>
                <a:cs typeface="Arial"/>
              </a:rPr>
              <a:t>領導人提供更優渥獎勵，以鼓勵他們促成此事</a:t>
            </a:r>
            <a:r>
              <a:rPr lang="zh-TW" altLang="en-US" b="1" dirty="0" smtClean="0">
                <a:solidFill>
                  <a:srgbClr val="042555"/>
                </a:solidFill>
                <a:latin typeface="Arial"/>
                <a:cs typeface="Arial"/>
              </a:rPr>
              <a:t>。</a:t>
            </a:r>
            <a:endParaRPr lang="en-US" altLang="zh-TW" b="1" dirty="0" smtClean="0">
              <a:solidFill>
                <a:srgbClr val="042555"/>
              </a:solidFill>
              <a:latin typeface="Arial"/>
              <a:cs typeface="Arial"/>
            </a:endParaRPr>
          </a:p>
          <a:p>
            <a:pPr>
              <a:lnSpc>
                <a:spcPct val="90000"/>
              </a:lnSpc>
            </a:pPr>
            <a:endParaRPr lang="en-US" b="1" dirty="0" smtClean="0">
              <a:solidFill>
                <a:srgbClr val="042555"/>
              </a:solidFill>
              <a:latin typeface="Arial"/>
              <a:cs typeface="Arial"/>
            </a:endParaRPr>
          </a:p>
          <a:p>
            <a:pPr>
              <a:lnSpc>
                <a:spcPct val="90000"/>
              </a:lnSpc>
            </a:pPr>
            <a:r>
              <a:rPr lang="en-US" b="1" dirty="0" smtClean="0">
                <a:solidFill>
                  <a:srgbClr val="042555"/>
                </a:solidFill>
                <a:latin typeface="Arial"/>
                <a:cs typeface="Arial"/>
              </a:rPr>
              <a:t>The </a:t>
            </a:r>
            <a:r>
              <a:rPr lang="en-US" b="1" dirty="0">
                <a:solidFill>
                  <a:srgbClr val="042555"/>
                </a:solidFill>
                <a:latin typeface="Arial"/>
                <a:cs typeface="Arial"/>
              </a:rPr>
              <a:t>Shopping Annuity</a:t>
            </a:r>
            <a:r>
              <a:rPr lang="en-US" b="1" baseline="30000" dirty="0">
                <a:solidFill>
                  <a:srgbClr val="042555"/>
                </a:solidFill>
                <a:latin typeface="Arial"/>
                <a:cs typeface="Arial"/>
              </a:rPr>
              <a:t>® </a:t>
            </a:r>
            <a:r>
              <a:rPr lang="en-US" b="1" dirty="0">
                <a:solidFill>
                  <a:srgbClr val="042555"/>
                </a:solidFill>
                <a:latin typeface="Arial"/>
                <a:cs typeface="Arial"/>
              </a:rPr>
              <a:t>Bonus Pool criteria that must be satisfied to receive the bonus BV and IBV by qualifying UFOs results in a model Shopping Annuity transferring their shopping to their </a:t>
            </a:r>
            <a:r>
              <a:rPr lang="en-US" b="1" dirty="0" err="1">
                <a:solidFill>
                  <a:srgbClr val="042555"/>
                </a:solidFill>
                <a:latin typeface="Arial"/>
                <a:cs typeface="Arial"/>
              </a:rPr>
              <a:t>UnFranchise</a:t>
            </a:r>
            <a:r>
              <a:rPr lang="en-US" b="1" dirty="0">
                <a:solidFill>
                  <a:srgbClr val="042555"/>
                </a:solidFill>
                <a:latin typeface="Arial"/>
                <a:cs typeface="Arial"/>
              </a:rPr>
              <a:t> business and SHOP.COM.  Thus, converting spending into earning and creating a residual income</a:t>
            </a:r>
            <a:r>
              <a:rPr lang="en-US" b="1" dirty="0" smtClean="0">
                <a:solidFill>
                  <a:srgbClr val="042555"/>
                </a:solidFill>
                <a:latin typeface="Arial"/>
                <a:cs typeface="Arial"/>
              </a:rPr>
              <a:t>.</a:t>
            </a:r>
            <a:endParaRPr lang="en-US" b="1" dirty="0">
              <a:solidFill>
                <a:srgbClr val="042555"/>
              </a:solidFill>
              <a:latin typeface="Arial"/>
              <a:cs typeface="Arial"/>
            </a:endParaRPr>
          </a:p>
          <a:p>
            <a:pPr>
              <a:lnSpc>
                <a:spcPct val="90000"/>
              </a:lnSpc>
            </a:pPr>
            <a:endParaRPr lang="en-US" b="1" dirty="0" smtClean="0">
              <a:solidFill>
                <a:srgbClr val="042555"/>
              </a:solidFill>
              <a:latin typeface="Arial"/>
              <a:cs typeface="Arial"/>
            </a:endParaRPr>
          </a:p>
          <a:p>
            <a:pPr>
              <a:lnSpc>
                <a:spcPct val="90000"/>
              </a:lnSpc>
            </a:pPr>
            <a:r>
              <a:rPr lang="en-US" b="1" dirty="0" smtClean="0">
                <a:solidFill>
                  <a:srgbClr val="042555"/>
                </a:solidFill>
                <a:latin typeface="Arial"/>
                <a:cs typeface="Arial"/>
              </a:rPr>
              <a:t>The Shopping Annuity Bonus </a:t>
            </a:r>
            <a:r>
              <a:rPr lang="en-US" b="1" dirty="0">
                <a:solidFill>
                  <a:srgbClr val="042555"/>
                </a:solidFill>
                <a:latin typeface="Arial"/>
                <a:cs typeface="Arial"/>
              </a:rPr>
              <a:t>Pool provides a large </a:t>
            </a:r>
            <a:r>
              <a:rPr lang="en-US" b="1" dirty="0" smtClean="0">
                <a:solidFill>
                  <a:srgbClr val="042555"/>
                </a:solidFill>
                <a:latin typeface="Arial"/>
                <a:cs typeface="Arial"/>
              </a:rPr>
              <a:t>incentive </a:t>
            </a:r>
            <a:r>
              <a:rPr lang="en-US" b="1" dirty="0">
                <a:solidFill>
                  <a:srgbClr val="042555"/>
                </a:solidFill>
                <a:latin typeface="Arial"/>
                <a:cs typeface="Arial"/>
              </a:rPr>
              <a:t>for </a:t>
            </a:r>
            <a:r>
              <a:rPr lang="en-US" b="1" dirty="0" smtClean="0">
                <a:solidFill>
                  <a:srgbClr val="042555"/>
                </a:solidFill>
                <a:latin typeface="Arial"/>
                <a:cs typeface="Arial"/>
              </a:rPr>
              <a:t>UFOs </a:t>
            </a:r>
            <a:r>
              <a:rPr lang="en-US" b="1" dirty="0">
                <a:solidFill>
                  <a:srgbClr val="042555"/>
                </a:solidFill>
                <a:latin typeface="Arial"/>
                <a:cs typeface="Arial"/>
              </a:rPr>
              <a:t>to do this immediately and a larger </a:t>
            </a:r>
            <a:r>
              <a:rPr lang="en-US" b="1" dirty="0" smtClean="0">
                <a:solidFill>
                  <a:srgbClr val="042555"/>
                </a:solidFill>
                <a:latin typeface="Arial"/>
                <a:cs typeface="Arial"/>
              </a:rPr>
              <a:t>incentive for </a:t>
            </a:r>
            <a:r>
              <a:rPr lang="en-US" b="1" dirty="0">
                <a:solidFill>
                  <a:srgbClr val="042555"/>
                </a:solidFill>
                <a:latin typeface="Arial"/>
                <a:cs typeface="Arial"/>
              </a:rPr>
              <a:t>UFO senior </a:t>
            </a:r>
            <a:r>
              <a:rPr lang="en-US" b="1" dirty="0" smtClean="0">
                <a:solidFill>
                  <a:srgbClr val="042555"/>
                </a:solidFill>
                <a:latin typeface="Arial"/>
                <a:cs typeface="Arial"/>
              </a:rPr>
              <a:t>partners/ leaders </a:t>
            </a:r>
            <a:r>
              <a:rPr lang="en-US" b="1" dirty="0">
                <a:solidFill>
                  <a:srgbClr val="042555"/>
                </a:solidFill>
                <a:latin typeface="Arial"/>
                <a:cs typeface="Arial"/>
              </a:rPr>
              <a:t>to make it happen.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00" y="547333"/>
            <a:ext cx="7048477" cy="499205"/>
          </a:xfrm>
          <a:prstGeom prst="rect">
            <a:avLst/>
          </a:prstGeom>
        </p:spPr>
      </p:pic>
      <p:sp>
        <p:nvSpPr>
          <p:cNvPr id="4" name="TextBox 3"/>
          <p:cNvSpPr txBox="1"/>
          <p:nvPr/>
        </p:nvSpPr>
        <p:spPr>
          <a:xfrm>
            <a:off x="466400" y="161359"/>
            <a:ext cx="8383744" cy="346249"/>
          </a:xfrm>
          <a:prstGeom prst="rect">
            <a:avLst/>
          </a:prstGeom>
          <a:noFill/>
        </p:spPr>
        <p:txBody>
          <a:bodyPr wrap="square" rtlCol="0">
            <a:spAutoFit/>
          </a:bodyPr>
          <a:lstStyle/>
          <a:p>
            <a:pPr>
              <a:lnSpc>
                <a:spcPct val="90000"/>
              </a:lnSpc>
            </a:pPr>
            <a:r>
              <a:rPr lang="zh-TW" altLang="en-US" b="1" dirty="0" smtClean="0">
                <a:solidFill>
                  <a:srgbClr val="042555"/>
                </a:solidFill>
                <a:latin typeface="Arial"/>
                <a:cs typeface="Arial"/>
              </a:rPr>
              <a:t>購物年金獎賞庫計劃的目的</a:t>
            </a:r>
            <a:endParaRPr lang="en-US" b="1" dirty="0">
              <a:solidFill>
                <a:srgbClr val="042555"/>
              </a:solidFill>
              <a:latin typeface="Arial"/>
              <a:cs typeface="Arial"/>
            </a:endParaRPr>
          </a:p>
        </p:txBody>
      </p:sp>
    </p:spTree>
    <p:extLst>
      <p:ext uri="{BB962C8B-B14F-4D97-AF65-F5344CB8AC3E}">
        <p14:creationId xmlns:p14="http://schemas.microsoft.com/office/powerpoint/2010/main" val="306753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Shape 1206"/>
          <p:cNvSpPr/>
          <p:nvPr/>
        </p:nvSpPr>
        <p:spPr>
          <a:xfrm>
            <a:off x="5128147" y="112806"/>
            <a:ext cx="3541595" cy="715578"/>
          </a:xfrm>
          <a:prstGeom prst="rect">
            <a:avLst/>
          </a:prstGeom>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p>
            <a:pPr algn="ctr" defTabSz="685783"/>
            <a:r>
              <a:rPr lang="zh-TW" altLang="en-US" sz="1400" b="1" i="1" dirty="0" smtClean="0">
                <a:solidFill>
                  <a:srgbClr val="0070C0"/>
                </a:solidFill>
                <a:ea typeface="Heiti TC Light"/>
                <a:cs typeface="Heiti TC Light"/>
              </a:rPr>
              <a:t>在</a:t>
            </a:r>
            <a:r>
              <a:rPr lang="zh-TW" altLang="en-US" sz="1400" b="1" i="1" dirty="0">
                <a:solidFill>
                  <a:srgbClr val="0070C0"/>
                </a:solidFill>
                <a:ea typeface="Heiti TC Light"/>
                <a:cs typeface="Heiti TC Light"/>
              </a:rPr>
              <a:t>今天</a:t>
            </a:r>
            <a:r>
              <a:rPr lang="zh-TW" altLang="en-US" sz="1400" b="1" i="1" dirty="0" smtClean="0">
                <a:solidFill>
                  <a:srgbClr val="0070C0"/>
                </a:solidFill>
                <a:ea typeface="Heiti TC Light"/>
                <a:cs typeface="Heiti TC Light"/>
              </a:rPr>
              <a:t>的</a:t>
            </a:r>
            <a:r>
              <a:rPr lang="zh-TW" altLang="en-US" sz="1400" b="1" i="1" dirty="0">
                <a:solidFill>
                  <a:srgbClr val="0070C0"/>
                </a:solidFill>
                <a:ea typeface="Heiti TC Light"/>
                <a:cs typeface="Heiti TC Light"/>
              </a:rPr>
              <a:t>銀行</a:t>
            </a:r>
            <a:r>
              <a:rPr lang="zh-TW" altLang="en-US" sz="1400" b="1" i="1" dirty="0" smtClean="0">
                <a:solidFill>
                  <a:srgbClr val="0070C0"/>
                </a:solidFill>
                <a:ea typeface="Heiti TC Light"/>
                <a:cs typeface="Heiti TC Light"/>
              </a:rPr>
              <a:t>匯率下，你有這麼多現金作出投資嗎？</a:t>
            </a:r>
            <a:r>
              <a:rPr sz="1400" b="1" i="1" dirty="0" smtClean="0">
                <a:solidFill>
                  <a:srgbClr val="0070C0"/>
                </a:solidFill>
                <a:ea typeface="Heiti TC Light"/>
                <a:cs typeface="Heiti TC Light"/>
              </a:rPr>
              <a:t>Will </a:t>
            </a:r>
            <a:r>
              <a:rPr sz="1400" b="1" i="1" dirty="0">
                <a:solidFill>
                  <a:srgbClr val="0070C0"/>
                </a:solidFill>
                <a:ea typeface="Heiti TC Light"/>
                <a:cs typeface="Heiti TC Light"/>
              </a:rPr>
              <a:t>you have this </a:t>
            </a:r>
            <a:r>
              <a:rPr lang="en-US" sz="1400" b="1" i="1" dirty="0" smtClean="0">
                <a:solidFill>
                  <a:srgbClr val="0070C0"/>
                </a:solidFill>
                <a:ea typeface="Heiti TC Light"/>
                <a:cs typeface="Heiti TC Light"/>
              </a:rPr>
              <a:t>c</a:t>
            </a:r>
            <a:r>
              <a:rPr sz="1400" b="1" i="1" dirty="0" smtClean="0">
                <a:solidFill>
                  <a:srgbClr val="0070C0"/>
                </a:solidFill>
                <a:ea typeface="Heiti TC Light"/>
                <a:cs typeface="Heiti TC Light"/>
              </a:rPr>
              <a:t>ash </a:t>
            </a:r>
            <a:r>
              <a:rPr sz="1400" b="1" i="1" dirty="0">
                <a:solidFill>
                  <a:srgbClr val="0070C0"/>
                </a:solidFill>
                <a:ea typeface="Heiti TC Light"/>
                <a:cs typeface="Heiti TC Light"/>
              </a:rPr>
              <a:t>invested</a:t>
            </a:r>
            <a:r>
              <a:rPr lang="en-US" sz="1400" b="1" i="1" dirty="0">
                <a:solidFill>
                  <a:srgbClr val="0070C0"/>
                </a:solidFill>
                <a:ea typeface="Heiti TC Light"/>
                <a:cs typeface="Heiti TC Light"/>
              </a:rPr>
              <a:t> in the </a:t>
            </a:r>
            <a:r>
              <a:rPr lang="en-US" sz="1400" b="1" i="1" dirty="0" smtClean="0">
                <a:solidFill>
                  <a:srgbClr val="0070C0"/>
                </a:solidFill>
                <a:ea typeface="Heiti TC Light"/>
                <a:cs typeface="Heiti TC Light"/>
              </a:rPr>
              <a:t>b</a:t>
            </a:r>
            <a:r>
              <a:rPr sz="1400" b="1" i="1" dirty="0" smtClean="0">
                <a:solidFill>
                  <a:srgbClr val="0070C0"/>
                </a:solidFill>
                <a:ea typeface="Heiti TC Light"/>
                <a:cs typeface="Heiti TC Light"/>
              </a:rPr>
              <a:t>ank </a:t>
            </a:r>
            <a:r>
              <a:rPr sz="1400" b="1" i="1" dirty="0">
                <a:solidFill>
                  <a:srgbClr val="0070C0"/>
                </a:solidFill>
                <a:ea typeface="Heiti TC Light"/>
                <a:cs typeface="Heiti TC Light"/>
              </a:rPr>
              <a:t>at today’s rates ?</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4554941" cy="5143500"/>
          </a:xfrm>
          <a:prstGeom prst="rect">
            <a:avLst/>
          </a:prstGeom>
        </p:spPr>
      </p:pic>
      <p:sp>
        <p:nvSpPr>
          <p:cNvPr id="7" name="Isosceles Triangle 6"/>
          <p:cNvSpPr/>
          <p:nvPr/>
        </p:nvSpPr>
        <p:spPr>
          <a:xfrm rot="16200000">
            <a:off x="4314400" y="285997"/>
            <a:ext cx="255896" cy="225188"/>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sp>
        <p:nvSpPr>
          <p:cNvPr id="8" name="Rectangle 7"/>
          <p:cNvSpPr/>
          <p:nvPr/>
        </p:nvSpPr>
        <p:spPr>
          <a:xfrm>
            <a:off x="1" y="2977116"/>
            <a:ext cx="4554941" cy="1977656"/>
          </a:xfrm>
          <a:prstGeom prst="rect">
            <a:avLst/>
          </a:prstGeom>
          <a:solidFill>
            <a:srgbClr val="0070C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zh-TW" altLang="en-US" sz="3000" dirty="0" smtClean="0">
                <a:solidFill>
                  <a:prstClr val="white"/>
                </a:solidFill>
                <a:ea typeface="Heiti TC Light"/>
                <a:cs typeface="Heiti TC Light"/>
              </a:rPr>
              <a:t>超連鎖™收入</a:t>
            </a:r>
            <a:endParaRPr lang="en-US" altLang="zh-TW" sz="3000" dirty="0" smtClean="0">
              <a:solidFill>
                <a:prstClr val="white"/>
              </a:solidFill>
              <a:ea typeface="Heiti TC Light"/>
              <a:cs typeface="Heiti TC Light"/>
            </a:endParaRPr>
          </a:p>
          <a:p>
            <a:pPr algn="ctr" defTabSz="685783"/>
            <a:r>
              <a:rPr lang="en-US" sz="2000" dirty="0" err="1" smtClean="0">
                <a:solidFill>
                  <a:prstClr val="white"/>
                </a:solidFill>
                <a:ea typeface="Heiti TC Light"/>
                <a:cs typeface="Heiti TC Light"/>
              </a:rPr>
              <a:t>UnFranchise</a:t>
            </a:r>
            <a:r>
              <a:rPr lang="en-US" sz="2000" baseline="30000" dirty="0">
                <a:solidFill>
                  <a:prstClr val="white"/>
                </a:solidFill>
                <a:ea typeface="Heiti TC Light"/>
                <a:cs typeface="Heiti TC Light"/>
              </a:rPr>
              <a:t>™</a:t>
            </a:r>
            <a:r>
              <a:rPr lang="en-US" sz="2000" dirty="0" smtClean="0">
                <a:solidFill>
                  <a:prstClr val="white"/>
                </a:solidFill>
                <a:ea typeface="Heiti TC Light"/>
                <a:cs typeface="Heiti TC Light"/>
              </a:rPr>
              <a:t> </a:t>
            </a:r>
            <a:r>
              <a:rPr lang="en-US" sz="2000" dirty="0">
                <a:solidFill>
                  <a:prstClr val="white"/>
                </a:solidFill>
                <a:ea typeface="Heiti TC Light"/>
                <a:cs typeface="Heiti TC Light"/>
              </a:rPr>
              <a:t>Income </a:t>
            </a:r>
            <a:endParaRPr lang="en-US" sz="2000" dirty="0" smtClean="0">
              <a:solidFill>
                <a:prstClr val="white"/>
              </a:solidFill>
              <a:ea typeface="Heiti TC Light"/>
              <a:cs typeface="Heiti TC Light"/>
            </a:endParaRPr>
          </a:p>
          <a:p>
            <a:pPr algn="ctr" defTabSz="685783"/>
            <a:r>
              <a:rPr lang="en-US" sz="3000" dirty="0" smtClean="0">
                <a:solidFill>
                  <a:prstClr val="white"/>
                </a:solidFill>
                <a:ea typeface="Heiti TC Light"/>
                <a:cs typeface="Heiti TC Light"/>
              </a:rPr>
              <a:t>vs</a:t>
            </a:r>
            <a:r>
              <a:rPr lang="en-US" sz="3000" dirty="0">
                <a:solidFill>
                  <a:prstClr val="white"/>
                </a:solidFill>
                <a:ea typeface="Heiti TC Light"/>
                <a:cs typeface="Heiti TC Light"/>
              </a:rPr>
              <a:t>. </a:t>
            </a:r>
            <a:br>
              <a:rPr lang="en-US" sz="3000" dirty="0">
                <a:solidFill>
                  <a:prstClr val="white"/>
                </a:solidFill>
                <a:ea typeface="Heiti TC Light"/>
                <a:cs typeface="Heiti TC Light"/>
              </a:rPr>
            </a:br>
            <a:r>
              <a:rPr lang="en-US" altLang="zh-TW" sz="3000" dirty="0" smtClean="0">
                <a:solidFill>
                  <a:prstClr val="white"/>
                </a:solidFill>
                <a:ea typeface="Heiti TC Light"/>
                <a:cs typeface="Heiti TC Light"/>
              </a:rPr>
              <a:t>4%</a:t>
            </a:r>
            <a:r>
              <a:rPr lang="zh-TW" altLang="en-US" sz="3000" dirty="0" smtClean="0">
                <a:solidFill>
                  <a:prstClr val="white"/>
                </a:solidFill>
                <a:ea typeface="Heiti TC Light"/>
                <a:cs typeface="Heiti TC Light"/>
              </a:rPr>
              <a:t>的投資法則</a:t>
            </a:r>
            <a:endParaRPr lang="en-US" altLang="zh-TW" sz="3000" dirty="0" smtClean="0">
              <a:solidFill>
                <a:prstClr val="white"/>
              </a:solidFill>
              <a:ea typeface="Heiti TC Light"/>
              <a:cs typeface="Heiti TC Light"/>
            </a:endParaRPr>
          </a:p>
          <a:p>
            <a:pPr algn="ctr" defTabSz="685783"/>
            <a:r>
              <a:rPr lang="en-US" sz="2000" dirty="0" smtClean="0">
                <a:solidFill>
                  <a:prstClr val="white"/>
                </a:solidFill>
                <a:ea typeface="Heiti TC Light"/>
                <a:cs typeface="Heiti TC Light"/>
              </a:rPr>
              <a:t>The </a:t>
            </a:r>
            <a:r>
              <a:rPr lang="en-US" sz="2000" dirty="0">
                <a:solidFill>
                  <a:prstClr val="white"/>
                </a:solidFill>
                <a:ea typeface="Heiti TC Light"/>
                <a:cs typeface="Heiti TC Light"/>
              </a:rPr>
              <a:t>4% Rule Investment</a:t>
            </a:r>
          </a:p>
        </p:txBody>
      </p:sp>
      <p:graphicFrame>
        <p:nvGraphicFramePr>
          <p:cNvPr id="9" name="Table 8"/>
          <p:cNvGraphicFramePr>
            <a:graphicFrameLocks noGrp="1"/>
          </p:cNvGraphicFramePr>
          <p:nvPr>
            <p:extLst>
              <p:ext uri="{D42A27DB-BD31-4B8C-83A1-F6EECF244321}">
                <p14:modId xmlns:p14="http://schemas.microsoft.com/office/powerpoint/2010/main" val="3248541078"/>
              </p:ext>
            </p:extLst>
          </p:nvPr>
        </p:nvGraphicFramePr>
        <p:xfrm>
          <a:off x="4943902" y="851391"/>
          <a:ext cx="3951028" cy="3814386"/>
        </p:xfrm>
        <a:graphic>
          <a:graphicData uri="http://schemas.openxmlformats.org/drawingml/2006/table">
            <a:tbl>
              <a:tblPr firstRow="1" bandRow="1">
                <a:tableStyleId>{BC89EF96-8CEA-46FF-86C4-4CE0E7609802}</a:tableStyleId>
              </a:tblPr>
              <a:tblGrid>
                <a:gridCol w="1975514"/>
                <a:gridCol w="1975514"/>
              </a:tblGrid>
              <a:tr h="880611">
                <a:tc>
                  <a:txBody>
                    <a:bodyPr/>
                    <a:lstStyle/>
                    <a:p>
                      <a:pPr algn="ctr"/>
                      <a:endParaRPr lang="en-US" sz="1200" b="0" dirty="0" smtClean="0">
                        <a:solidFill>
                          <a:schemeClr val="bg1"/>
                        </a:solidFill>
                        <a:latin typeface="儷黑 Pro"/>
                        <a:ea typeface="儷黑 Pro"/>
                        <a:cs typeface="儷黑 Pro"/>
                      </a:endParaRPr>
                    </a:p>
                    <a:p>
                      <a:pPr algn="ctr"/>
                      <a:r>
                        <a:rPr lang="zh-TW" altLang="en-US" sz="1500" b="0" dirty="0" smtClean="0">
                          <a:solidFill>
                            <a:schemeClr val="bg1"/>
                          </a:solidFill>
                          <a:latin typeface="儷黑 Pro"/>
                          <a:ea typeface="儷黑 Pro"/>
                          <a:cs typeface="儷黑 Pro"/>
                        </a:rPr>
                        <a:t>超連鎖™永續收入</a:t>
                      </a:r>
                    </a:p>
                    <a:p>
                      <a:pPr algn="ctr"/>
                      <a:r>
                        <a:rPr lang="en-US" sz="1500" b="0" dirty="0" err="1" smtClean="0">
                          <a:solidFill>
                            <a:schemeClr val="bg1"/>
                          </a:solidFill>
                          <a:latin typeface="儷黑 Pro"/>
                          <a:ea typeface="儷黑 Pro"/>
                          <a:cs typeface="儷黑 Pro"/>
                        </a:rPr>
                        <a:t>UnFranchise</a:t>
                      </a:r>
                      <a:r>
                        <a:rPr lang="en-US" sz="1600" b="1" baseline="30000" dirty="0" smtClean="0">
                          <a:solidFill>
                            <a:prstClr val="white"/>
                          </a:solidFill>
                          <a:latin typeface="儷黑 Pro"/>
                          <a:ea typeface="儷黑 Pro"/>
                          <a:cs typeface="儷黑 Pro"/>
                        </a:rPr>
                        <a:t>™</a:t>
                      </a:r>
                      <a:r>
                        <a:rPr lang="en-US" sz="1500" b="0" baseline="0" dirty="0" smtClean="0">
                          <a:solidFill>
                            <a:schemeClr val="bg1"/>
                          </a:solidFill>
                          <a:latin typeface="儷黑 Pro"/>
                          <a:ea typeface="儷黑 Pro"/>
                          <a:cs typeface="儷黑 Pro"/>
                        </a:rPr>
                        <a:t> Ongoing Income </a:t>
                      </a:r>
                      <a:endParaRPr lang="en-US" sz="1500" b="0" dirty="0">
                        <a:solidFill>
                          <a:schemeClr val="bg1"/>
                        </a:solidFill>
                        <a:latin typeface="儷黑 Pro"/>
                        <a:ea typeface="儷黑 Pro"/>
                        <a:cs typeface="儷黑 Pro"/>
                      </a:endParaRPr>
                    </a:p>
                  </a:txBody>
                  <a:tcPr marL="68580" marR="68580" marT="34290" marB="34290">
                    <a:solidFill>
                      <a:schemeClr val="tx2"/>
                    </a:solidFill>
                  </a:tcPr>
                </a:tc>
                <a:tc>
                  <a:txBody>
                    <a:bodyPr/>
                    <a:lstStyle/>
                    <a:p>
                      <a:pPr algn="ctr"/>
                      <a:r>
                        <a:rPr lang="en-US" altLang="zh-TW" sz="1500" b="0" dirty="0" smtClean="0">
                          <a:solidFill>
                            <a:schemeClr val="bg1"/>
                          </a:solidFill>
                          <a:latin typeface="儷黑 Pro"/>
                          <a:ea typeface="儷黑 Pro"/>
                          <a:cs typeface="儷黑 Pro"/>
                        </a:rPr>
                        <a:t>4%</a:t>
                      </a:r>
                      <a:r>
                        <a:rPr lang="zh-TW" altLang="en-US" sz="1500" b="0" dirty="0" smtClean="0">
                          <a:solidFill>
                            <a:schemeClr val="bg1"/>
                          </a:solidFill>
                          <a:latin typeface="儷黑 Pro"/>
                          <a:ea typeface="儷黑 Pro"/>
                          <a:cs typeface="儷黑 Pro"/>
                        </a:rPr>
                        <a:t>的投資法則</a:t>
                      </a:r>
                      <a:r>
                        <a:rPr lang="en-US" sz="1500" b="0" dirty="0" smtClean="0">
                          <a:solidFill>
                            <a:schemeClr val="bg1"/>
                          </a:solidFill>
                          <a:latin typeface="儷黑 Pro"/>
                          <a:ea typeface="儷黑 Pro"/>
                          <a:cs typeface="儷黑 Pro"/>
                        </a:rPr>
                        <a:t>Equivalent Investment earning</a:t>
                      </a:r>
                      <a:r>
                        <a:rPr lang="en-US" sz="1500" b="0" baseline="0" dirty="0" smtClean="0">
                          <a:solidFill>
                            <a:schemeClr val="bg1"/>
                          </a:solidFill>
                          <a:latin typeface="儷黑 Pro"/>
                          <a:ea typeface="儷黑 Pro"/>
                          <a:cs typeface="儷黑 Pro"/>
                        </a:rPr>
                        <a:t> at 4%</a:t>
                      </a:r>
                      <a:r>
                        <a:rPr lang="en-US" sz="1500" b="0" dirty="0" smtClean="0">
                          <a:solidFill>
                            <a:schemeClr val="bg1"/>
                          </a:solidFill>
                          <a:latin typeface="儷黑 Pro"/>
                          <a:ea typeface="儷黑 Pro"/>
                          <a:cs typeface="儷黑 Pro"/>
                        </a:rPr>
                        <a:t> </a:t>
                      </a:r>
                      <a:endParaRPr lang="en-US" sz="1500" b="0" dirty="0">
                        <a:solidFill>
                          <a:schemeClr val="bg1"/>
                        </a:solidFill>
                        <a:latin typeface="儷黑 Pro"/>
                        <a:ea typeface="儷黑 Pro"/>
                        <a:cs typeface="儷黑 Pro"/>
                      </a:endParaRPr>
                    </a:p>
                  </a:txBody>
                  <a:tcPr marL="68580" marR="68580" marT="34290" marB="34290">
                    <a:solidFill>
                      <a:schemeClr val="tx2"/>
                    </a:solidFill>
                  </a:tcPr>
                </a:tc>
              </a:tr>
              <a:tr h="62865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smtClean="0">
                          <a:solidFill>
                            <a:schemeClr val="tx1">
                              <a:lumMod val="75000"/>
                            </a:schemeClr>
                          </a:solidFill>
                          <a:latin typeface="儷黑 Pro"/>
                          <a:ea typeface="儷黑 Pro"/>
                          <a:cs typeface="儷黑 Pro"/>
                        </a:rPr>
                        <a:t>$4,600 / Month </a:t>
                      </a:r>
                      <a:br>
                        <a:rPr lang="en-US" sz="1400" b="0" dirty="0" smtClean="0">
                          <a:solidFill>
                            <a:schemeClr val="tx1">
                              <a:lumMod val="75000"/>
                            </a:schemeClr>
                          </a:solidFill>
                          <a:latin typeface="儷黑 Pro"/>
                          <a:ea typeface="儷黑 Pro"/>
                          <a:cs typeface="儷黑 Pro"/>
                        </a:rPr>
                      </a:br>
                      <a:r>
                        <a:rPr lang="en-US" sz="1100" b="0" dirty="0" smtClean="0">
                          <a:solidFill>
                            <a:schemeClr val="tx1">
                              <a:lumMod val="75000"/>
                            </a:schemeClr>
                          </a:solidFill>
                          <a:latin typeface="儷黑 Pro"/>
                          <a:ea typeface="儷黑 Pro"/>
                          <a:cs typeface="儷黑 Pro"/>
                        </a:rPr>
                        <a:t>(</a:t>
                      </a:r>
                      <a:r>
                        <a:rPr lang="zh-TW" altLang="en-US" sz="1100" b="0" dirty="0" smtClean="0">
                          <a:solidFill>
                            <a:schemeClr val="tx1">
                              <a:lumMod val="75000"/>
                            </a:schemeClr>
                          </a:solidFill>
                          <a:latin typeface="儷黑 Pro"/>
                          <a:ea typeface="儷黑 Pro"/>
                          <a:cs typeface="儷黑 Pro"/>
                        </a:rPr>
                        <a:t>經理級</a:t>
                      </a:r>
                      <a:r>
                        <a:rPr lang="en-US" sz="1100" b="0" dirty="0" smtClean="0">
                          <a:solidFill>
                            <a:schemeClr val="tx1">
                              <a:lumMod val="75000"/>
                            </a:schemeClr>
                          </a:solidFill>
                          <a:latin typeface="儷黑 Pro"/>
                          <a:ea typeface="儷黑 Pro"/>
                          <a:cs typeface="儷黑 Pro"/>
                        </a:rPr>
                        <a:t>Executive coordinator/ </a:t>
                      </a:r>
                      <a:r>
                        <a:rPr lang="zh-TW" altLang="en-US" sz="1100" b="0" dirty="0" smtClean="0">
                          <a:solidFill>
                            <a:schemeClr val="tx1">
                              <a:lumMod val="75000"/>
                            </a:schemeClr>
                          </a:solidFill>
                          <a:latin typeface="儷黑 Pro"/>
                          <a:ea typeface="儷黑 Pro"/>
                          <a:cs typeface="儷黑 Pro"/>
                        </a:rPr>
                        <a:t>主管經理級</a:t>
                      </a:r>
                      <a:r>
                        <a:rPr lang="en-US" sz="1100" b="0" dirty="0" smtClean="0">
                          <a:solidFill>
                            <a:schemeClr val="tx1">
                              <a:lumMod val="75000"/>
                            </a:schemeClr>
                          </a:solidFill>
                          <a:latin typeface="儷黑 Pro"/>
                          <a:ea typeface="儷黑 Pro"/>
                          <a:cs typeface="儷黑 Pro"/>
                        </a:rPr>
                        <a:t>Master)</a:t>
                      </a:r>
                    </a:p>
                  </a:txBody>
                  <a:tcPr marL="68580" marR="68580" marT="34290" marB="34290"/>
                </a:tc>
                <a:tc>
                  <a:txBody>
                    <a:bodyPr/>
                    <a:lstStyle/>
                    <a:p>
                      <a:pPr algn="ctr"/>
                      <a:r>
                        <a:rPr lang="en-US" sz="1400" b="0" dirty="0" smtClean="0">
                          <a:solidFill>
                            <a:schemeClr val="tx1">
                              <a:lumMod val="75000"/>
                            </a:schemeClr>
                          </a:solidFill>
                          <a:latin typeface="儷黑 Pro"/>
                          <a:ea typeface="儷黑 Pro"/>
                          <a:cs typeface="儷黑 Pro"/>
                        </a:rPr>
                        <a:t>$1,380,000</a:t>
                      </a:r>
                      <a:endParaRPr lang="en-US" sz="1400" b="0" dirty="0">
                        <a:solidFill>
                          <a:schemeClr val="tx1">
                            <a:lumMod val="75000"/>
                          </a:schemeClr>
                        </a:solidFill>
                        <a:latin typeface="儷黑 Pro"/>
                        <a:ea typeface="儷黑 Pro"/>
                        <a:cs typeface="儷黑 Pro"/>
                      </a:endParaRPr>
                    </a:p>
                  </a:txBody>
                  <a:tcPr marL="68580" marR="68580" marT="34290" marB="34290"/>
                </a:tc>
              </a:tr>
              <a:tr h="50701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smtClean="0">
                          <a:solidFill>
                            <a:schemeClr val="tx1">
                              <a:lumMod val="75000"/>
                            </a:schemeClr>
                          </a:solidFill>
                          <a:latin typeface="儷黑 Pro"/>
                          <a:ea typeface="儷黑 Pro"/>
                          <a:cs typeface="儷黑 Pro"/>
                        </a:rPr>
                        <a:t>$34,500 / Month </a:t>
                      </a:r>
                      <a:br>
                        <a:rPr lang="en-US" sz="1400" b="0" dirty="0" smtClean="0">
                          <a:solidFill>
                            <a:schemeClr val="tx1">
                              <a:lumMod val="75000"/>
                            </a:schemeClr>
                          </a:solidFill>
                          <a:latin typeface="儷黑 Pro"/>
                          <a:ea typeface="儷黑 Pro"/>
                          <a:cs typeface="儷黑 Pro"/>
                        </a:rPr>
                      </a:br>
                      <a:r>
                        <a:rPr lang="en-US" sz="1100" b="0" dirty="0" smtClean="0">
                          <a:solidFill>
                            <a:schemeClr val="tx1">
                              <a:lumMod val="75000"/>
                            </a:schemeClr>
                          </a:solidFill>
                          <a:latin typeface="儷黑 Pro"/>
                          <a:ea typeface="儷黑 Pro"/>
                          <a:cs typeface="儷黑 Pro"/>
                        </a:rPr>
                        <a:t>(</a:t>
                      </a:r>
                      <a:r>
                        <a:rPr lang="zh-TW" altLang="en-US" sz="1100" b="0" dirty="0" smtClean="0">
                          <a:solidFill>
                            <a:schemeClr val="tx1">
                              <a:lumMod val="75000"/>
                            </a:schemeClr>
                          </a:solidFill>
                          <a:latin typeface="儷黑 Pro"/>
                          <a:ea typeface="儷黑 Pro"/>
                          <a:cs typeface="儷黑 Pro"/>
                        </a:rPr>
                        <a:t>專業經理級</a:t>
                      </a:r>
                      <a:r>
                        <a:rPr lang="en-US" sz="1100" b="0" dirty="0" smtClean="0">
                          <a:solidFill>
                            <a:schemeClr val="tx1">
                              <a:lumMod val="75000"/>
                            </a:schemeClr>
                          </a:solidFill>
                          <a:latin typeface="儷黑 Pro"/>
                          <a:ea typeface="儷黑 Pro"/>
                          <a:cs typeface="儷黑 Pro"/>
                        </a:rPr>
                        <a:t>Professional coordinator)</a:t>
                      </a:r>
                      <a:endParaRPr lang="en-US" sz="1400" b="0" dirty="0" smtClean="0">
                        <a:solidFill>
                          <a:schemeClr val="tx1">
                            <a:lumMod val="75000"/>
                          </a:schemeClr>
                        </a:solidFill>
                        <a:latin typeface="儷黑 Pro"/>
                        <a:ea typeface="儷黑 Pro"/>
                        <a:cs typeface="儷黑 Pro"/>
                      </a:endParaRPr>
                    </a:p>
                  </a:txBody>
                  <a:tcPr marL="68580" marR="68580" marT="34290" marB="34290">
                    <a:solidFill>
                      <a:schemeClr val="accent1">
                        <a:lumMod val="20000"/>
                        <a:lumOff val="80000"/>
                      </a:schemeClr>
                    </a:solidFill>
                  </a:tcPr>
                </a:tc>
                <a:tc>
                  <a:txBody>
                    <a:bodyPr/>
                    <a:lstStyle/>
                    <a:p>
                      <a:pPr algn="ctr"/>
                      <a:r>
                        <a:rPr lang="en-US" sz="1400" b="0" dirty="0" smtClean="0">
                          <a:solidFill>
                            <a:schemeClr val="tx1">
                              <a:lumMod val="75000"/>
                            </a:schemeClr>
                          </a:solidFill>
                          <a:latin typeface="儷黑 Pro"/>
                          <a:ea typeface="儷黑 Pro"/>
                          <a:cs typeface="儷黑 Pro"/>
                        </a:rPr>
                        <a:t>$11,040,000</a:t>
                      </a:r>
                      <a:endParaRPr lang="en-US" sz="1400" b="0" dirty="0">
                        <a:solidFill>
                          <a:schemeClr val="tx1">
                            <a:lumMod val="75000"/>
                          </a:schemeClr>
                        </a:solidFill>
                        <a:latin typeface="儷黑 Pro"/>
                        <a:ea typeface="儷黑 Pro"/>
                        <a:cs typeface="儷黑 Pro"/>
                      </a:endParaRPr>
                    </a:p>
                  </a:txBody>
                  <a:tcPr marL="68580" marR="68580" marT="34290" marB="34290">
                    <a:solidFill>
                      <a:schemeClr val="accent1">
                        <a:lumMod val="20000"/>
                        <a:lumOff val="80000"/>
                      </a:schemeClr>
                    </a:solidFill>
                  </a:tcPr>
                </a:tc>
              </a:tr>
              <a:tr h="507018">
                <a:tc>
                  <a:txBody>
                    <a:bodyPr/>
                    <a:lstStyle/>
                    <a:p>
                      <a:pPr lvl="0" algn="ctr" defTabSz="914400"/>
                      <a:r>
                        <a:rPr lang="en-US" sz="1400" b="0" dirty="0" smtClean="0">
                          <a:solidFill>
                            <a:schemeClr val="tx1">
                              <a:lumMod val="75000"/>
                            </a:schemeClr>
                          </a:solidFill>
                          <a:latin typeface="儷黑 Pro"/>
                          <a:ea typeface="儷黑 Pro"/>
                          <a:cs typeface="儷黑 Pro"/>
                        </a:rPr>
                        <a:t>$76,600 / Month</a:t>
                      </a:r>
                    </a:p>
                    <a:p>
                      <a:pPr lvl="0" algn="ctr" defTabSz="914400"/>
                      <a:r>
                        <a:rPr lang="en-US" sz="1100" b="0" dirty="0" smtClean="0">
                          <a:solidFill>
                            <a:schemeClr val="tx1">
                              <a:lumMod val="75000"/>
                            </a:schemeClr>
                          </a:solidFill>
                          <a:latin typeface="儷黑 Pro"/>
                          <a:ea typeface="儷黑 Pro"/>
                          <a:cs typeface="儷黑 Pro"/>
                        </a:rPr>
                        <a:t>(</a:t>
                      </a:r>
                      <a:r>
                        <a:rPr lang="zh-TW" altLang="en-US" sz="1100" b="0" dirty="0" smtClean="0">
                          <a:solidFill>
                            <a:schemeClr val="tx1">
                              <a:lumMod val="75000"/>
                            </a:schemeClr>
                          </a:solidFill>
                          <a:latin typeface="儷黑 Pro"/>
                          <a:ea typeface="儷黑 Pro"/>
                          <a:cs typeface="儷黑 Pro"/>
                        </a:rPr>
                        <a:t>總顧問經理級</a:t>
                      </a:r>
                      <a:r>
                        <a:rPr lang="en-US" sz="1100" b="0" dirty="0" smtClean="0">
                          <a:solidFill>
                            <a:schemeClr val="tx1">
                              <a:lumMod val="75000"/>
                            </a:schemeClr>
                          </a:solidFill>
                          <a:latin typeface="儷黑 Pro"/>
                          <a:ea typeface="儷黑 Pro"/>
                          <a:cs typeface="儷黑 Pro"/>
                        </a:rPr>
                        <a:t>National supervising)</a:t>
                      </a:r>
                    </a:p>
                  </a:txBody>
                  <a:tcPr marL="68580" marR="68580" marT="34290" marB="34290"/>
                </a:tc>
                <a:tc>
                  <a:txBody>
                    <a:bodyPr/>
                    <a:lstStyle/>
                    <a:p>
                      <a:pPr algn="ctr"/>
                      <a:r>
                        <a:rPr lang="en-US" sz="1400" b="0" dirty="0" smtClean="0">
                          <a:solidFill>
                            <a:schemeClr val="tx1">
                              <a:lumMod val="75000"/>
                            </a:schemeClr>
                          </a:solidFill>
                          <a:latin typeface="儷黑 Pro"/>
                          <a:ea typeface="儷黑 Pro"/>
                          <a:cs typeface="儷黑 Pro"/>
                        </a:rPr>
                        <a:t>$24,512,000</a:t>
                      </a:r>
                      <a:endParaRPr lang="en-US" sz="1400" b="0" dirty="0">
                        <a:solidFill>
                          <a:schemeClr val="tx1">
                            <a:lumMod val="75000"/>
                          </a:schemeClr>
                        </a:solidFill>
                        <a:latin typeface="儷黑 Pro"/>
                        <a:ea typeface="儷黑 Pro"/>
                        <a:cs typeface="儷黑 Pro"/>
                      </a:endParaRPr>
                    </a:p>
                  </a:txBody>
                  <a:tcPr marL="68580" marR="68580" marT="34290" marB="34290"/>
                </a:tc>
              </a:tr>
              <a:tr h="507018">
                <a:tc>
                  <a:txBody>
                    <a:bodyPr/>
                    <a:lstStyle/>
                    <a:p>
                      <a:pPr lvl="0" algn="ctr" defTabSz="914400"/>
                      <a:r>
                        <a:rPr lang="en-US" sz="1400" b="0" dirty="0" smtClean="0">
                          <a:solidFill>
                            <a:schemeClr val="tx1">
                              <a:lumMod val="75000"/>
                            </a:schemeClr>
                          </a:solidFill>
                          <a:latin typeface="儷黑 Pro"/>
                          <a:ea typeface="儷黑 Pro"/>
                          <a:cs typeface="儷黑 Pro"/>
                        </a:rPr>
                        <a:t>$138,000 / Month </a:t>
                      </a:r>
                      <a:br>
                        <a:rPr lang="en-US" sz="1400" b="0" dirty="0" smtClean="0">
                          <a:solidFill>
                            <a:schemeClr val="tx1">
                              <a:lumMod val="75000"/>
                            </a:schemeClr>
                          </a:solidFill>
                          <a:latin typeface="儷黑 Pro"/>
                          <a:ea typeface="儷黑 Pro"/>
                          <a:cs typeface="儷黑 Pro"/>
                        </a:rPr>
                      </a:br>
                      <a:r>
                        <a:rPr lang="en-US" sz="1100" b="0" dirty="0" smtClean="0">
                          <a:solidFill>
                            <a:schemeClr val="tx1">
                              <a:lumMod val="75000"/>
                            </a:schemeClr>
                          </a:solidFill>
                          <a:latin typeface="儷黑 Pro"/>
                          <a:ea typeface="儷黑 Pro"/>
                          <a:cs typeface="儷黑 Pro"/>
                        </a:rPr>
                        <a:t>(</a:t>
                      </a:r>
                      <a:r>
                        <a:rPr lang="zh-TW" altLang="en-US" sz="1100" b="0" dirty="0" smtClean="0">
                          <a:solidFill>
                            <a:schemeClr val="tx1">
                              <a:lumMod val="75000"/>
                            </a:schemeClr>
                          </a:solidFill>
                          <a:latin typeface="儷黑 Pro"/>
                          <a:ea typeface="儷黑 Pro"/>
                          <a:cs typeface="儷黑 Pro"/>
                        </a:rPr>
                        <a:t>高級顧問經理級</a:t>
                      </a:r>
                      <a:r>
                        <a:rPr lang="en-US" sz="1100" b="0" dirty="0" smtClean="0">
                          <a:solidFill>
                            <a:schemeClr val="tx1">
                              <a:lumMod val="75000"/>
                            </a:schemeClr>
                          </a:solidFill>
                          <a:latin typeface="儷黑 Pro"/>
                          <a:ea typeface="儷黑 Pro"/>
                          <a:cs typeface="儷黑 Pro"/>
                        </a:rPr>
                        <a:t>Director)</a:t>
                      </a:r>
                    </a:p>
                  </a:txBody>
                  <a:tcPr marL="68580" marR="68580" marT="34290" marB="34290">
                    <a:solidFill>
                      <a:schemeClr val="accent1">
                        <a:lumMod val="20000"/>
                        <a:lumOff val="80000"/>
                      </a:schemeClr>
                    </a:solidFill>
                  </a:tcPr>
                </a:tc>
                <a:tc>
                  <a:txBody>
                    <a:bodyPr/>
                    <a:lstStyle/>
                    <a:p>
                      <a:pPr algn="ctr"/>
                      <a:r>
                        <a:rPr lang="en-US" sz="1400" b="0" dirty="0" smtClean="0">
                          <a:solidFill>
                            <a:schemeClr val="tx1">
                              <a:lumMod val="75000"/>
                            </a:schemeClr>
                          </a:solidFill>
                          <a:latin typeface="儷黑 Pro"/>
                          <a:ea typeface="儷黑 Pro"/>
                          <a:cs typeface="儷黑 Pro"/>
                        </a:rPr>
                        <a:t>$44,850,000</a:t>
                      </a:r>
                      <a:endParaRPr lang="en-US" sz="1400" b="0" dirty="0">
                        <a:solidFill>
                          <a:schemeClr val="tx1">
                            <a:lumMod val="75000"/>
                          </a:schemeClr>
                        </a:solidFill>
                        <a:latin typeface="儷黑 Pro"/>
                        <a:ea typeface="儷黑 Pro"/>
                        <a:cs typeface="儷黑 Pro"/>
                      </a:endParaRPr>
                    </a:p>
                  </a:txBody>
                  <a:tcPr marL="68580" marR="68580" marT="34290" marB="34290">
                    <a:solidFill>
                      <a:schemeClr val="accent1">
                        <a:lumMod val="20000"/>
                        <a:lumOff val="80000"/>
                      </a:schemeClr>
                    </a:solidFill>
                  </a:tcPr>
                </a:tc>
              </a:tr>
              <a:tr h="50701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smtClean="0">
                          <a:solidFill>
                            <a:schemeClr val="tx1">
                              <a:lumMod val="75000"/>
                            </a:schemeClr>
                          </a:solidFill>
                          <a:latin typeface="儷黑 Pro"/>
                          <a:ea typeface="儷黑 Pro"/>
                          <a:cs typeface="儷黑 Pro"/>
                        </a:rPr>
                        <a:t>$276,000 / Month </a:t>
                      </a:r>
                      <a:br>
                        <a:rPr lang="en-US" sz="1400" b="0" dirty="0" smtClean="0">
                          <a:solidFill>
                            <a:schemeClr val="tx1">
                              <a:lumMod val="75000"/>
                            </a:schemeClr>
                          </a:solidFill>
                          <a:latin typeface="儷黑 Pro"/>
                          <a:ea typeface="儷黑 Pro"/>
                          <a:cs typeface="儷黑 Pro"/>
                        </a:rPr>
                      </a:br>
                      <a:r>
                        <a:rPr lang="en-US" sz="1100" b="0" dirty="0" smtClean="0">
                          <a:solidFill>
                            <a:schemeClr val="tx1">
                              <a:lumMod val="75000"/>
                            </a:schemeClr>
                          </a:solidFill>
                          <a:latin typeface="儷黑 Pro"/>
                          <a:ea typeface="儷黑 Pro"/>
                          <a:cs typeface="儷黑 Pro"/>
                        </a:rPr>
                        <a:t>( </a:t>
                      </a:r>
                      <a:r>
                        <a:rPr lang="zh-TW" altLang="en-US" sz="1100" b="0" dirty="0" smtClean="0">
                          <a:solidFill>
                            <a:schemeClr val="tx1">
                              <a:lumMod val="75000"/>
                            </a:schemeClr>
                          </a:solidFill>
                          <a:latin typeface="儷黑 Pro"/>
                          <a:ea typeface="儷黑 Pro"/>
                          <a:cs typeface="儷黑 Pro"/>
                        </a:rPr>
                        <a:t>副總裁級</a:t>
                      </a:r>
                      <a:r>
                        <a:rPr lang="en-US" sz="1100" b="0" dirty="0" smtClean="0">
                          <a:solidFill>
                            <a:schemeClr val="tx1">
                              <a:lumMod val="75000"/>
                            </a:schemeClr>
                          </a:solidFill>
                          <a:latin typeface="儷黑 Pro"/>
                          <a:ea typeface="儷黑 Pro"/>
                          <a:cs typeface="儷黑 Pro"/>
                        </a:rPr>
                        <a:t>Field Vice President)</a:t>
                      </a:r>
                    </a:p>
                  </a:txBody>
                  <a:tcPr marL="68580" marR="68580" marT="34290" marB="34290"/>
                </a:tc>
                <a:tc>
                  <a:txBody>
                    <a:bodyPr/>
                    <a:lstStyle/>
                    <a:p>
                      <a:pPr algn="ctr"/>
                      <a:r>
                        <a:rPr lang="en-US" sz="1400" b="0" dirty="0" smtClean="0">
                          <a:solidFill>
                            <a:schemeClr val="tx1">
                              <a:lumMod val="75000"/>
                            </a:schemeClr>
                          </a:solidFill>
                          <a:latin typeface="儷黑 Pro"/>
                          <a:ea typeface="儷黑 Pro"/>
                          <a:cs typeface="儷黑 Pro"/>
                        </a:rPr>
                        <a:t>$92,000,000</a:t>
                      </a:r>
                      <a:endParaRPr lang="en-US" sz="1400" b="0" dirty="0">
                        <a:solidFill>
                          <a:schemeClr val="tx1">
                            <a:lumMod val="75000"/>
                          </a:schemeClr>
                        </a:solidFill>
                        <a:latin typeface="儷黑 Pro"/>
                        <a:ea typeface="儷黑 Pro"/>
                        <a:cs typeface="儷黑 Pro"/>
                      </a:endParaRPr>
                    </a:p>
                  </a:txBody>
                  <a:tcPr marL="68580" marR="68580" marT="34290" marB="34290"/>
                </a:tc>
              </a:tr>
            </a:tbl>
          </a:graphicData>
        </a:graphic>
      </p:graphicFrame>
    </p:spTree>
    <p:extLst>
      <p:ext uri="{BB962C8B-B14F-4D97-AF65-F5344CB8AC3E}">
        <p14:creationId xmlns:p14="http://schemas.microsoft.com/office/powerpoint/2010/main" val="1344507603"/>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3025" y="1337355"/>
            <a:ext cx="8240276" cy="2890022"/>
          </a:xfrm>
          <a:prstGeom prst="rect">
            <a:avLst/>
          </a:prstGeom>
          <a:noFill/>
        </p:spPr>
        <p:txBody>
          <a:bodyPr wrap="square" rtlCol="0">
            <a:spAutoFit/>
          </a:bodyPr>
          <a:lstStyle/>
          <a:p>
            <a:pPr marL="285750" indent="-285750">
              <a:lnSpc>
                <a:spcPct val="90000"/>
              </a:lnSpc>
              <a:buFont typeface="Arial"/>
              <a:buChar char="•"/>
            </a:pPr>
            <a:r>
              <a:rPr lang="zh-TW" altLang="en-US" b="1" dirty="0">
                <a:solidFill>
                  <a:srgbClr val="042555"/>
                </a:solidFill>
                <a:latin typeface="Arial"/>
                <a:cs typeface="Arial"/>
              </a:rPr>
              <a:t>如果你符</a:t>
            </a:r>
            <a:r>
              <a:rPr lang="zh-TW" altLang="en-US" b="1" dirty="0" smtClean="0">
                <a:solidFill>
                  <a:srgbClr val="042555"/>
                </a:solidFill>
                <a:latin typeface="Arial"/>
                <a:cs typeface="Arial"/>
              </a:rPr>
              <a:t>合每個日曆季度</a:t>
            </a:r>
            <a:r>
              <a:rPr lang="en-US" altLang="zh-TW" b="1" dirty="0" smtClean="0">
                <a:solidFill>
                  <a:srgbClr val="042555"/>
                </a:solidFill>
                <a:latin typeface="Arial"/>
                <a:cs typeface="Arial"/>
              </a:rPr>
              <a:t>SABP</a:t>
            </a:r>
            <a:r>
              <a:rPr lang="zh-TW" altLang="en-US" b="1" dirty="0">
                <a:solidFill>
                  <a:srgbClr val="042555"/>
                </a:solidFill>
                <a:latin typeface="Arial"/>
                <a:cs typeface="Arial"/>
              </a:rPr>
              <a:t>資格要求，你</a:t>
            </a:r>
            <a:r>
              <a:rPr lang="zh-TW" altLang="en-US" b="1" dirty="0" smtClean="0">
                <a:solidFill>
                  <a:srgbClr val="042555"/>
                </a:solidFill>
                <a:latin typeface="Arial"/>
                <a:cs typeface="Arial"/>
              </a:rPr>
              <a:t>將可以分享</a:t>
            </a:r>
            <a:r>
              <a:rPr lang="en-US" altLang="zh-TW" b="1" dirty="0" smtClean="0">
                <a:solidFill>
                  <a:srgbClr val="042555"/>
                </a:solidFill>
                <a:latin typeface="Arial"/>
                <a:cs typeface="Arial"/>
              </a:rPr>
              <a:t>200-400BV</a:t>
            </a:r>
            <a:r>
              <a:rPr lang="zh-TW" altLang="en-US" b="1" dirty="0" smtClean="0">
                <a:solidFill>
                  <a:srgbClr val="042555"/>
                </a:solidFill>
                <a:latin typeface="Arial"/>
                <a:cs typeface="Arial"/>
              </a:rPr>
              <a:t>和</a:t>
            </a:r>
            <a:r>
              <a:rPr lang="en-US" altLang="zh-TW" b="1" dirty="0" smtClean="0">
                <a:solidFill>
                  <a:srgbClr val="042555"/>
                </a:solidFill>
                <a:latin typeface="Arial"/>
                <a:cs typeface="Arial"/>
              </a:rPr>
              <a:t>50-100IBV</a:t>
            </a:r>
            <a:r>
              <a:rPr lang="zh-TW" altLang="en-US" b="1" dirty="0" smtClean="0">
                <a:solidFill>
                  <a:srgbClr val="042555"/>
                </a:solidFill>
                <a:latin typeface="Arial"/>
                <a:cs typeface="Arial"/>
              </a:rPr>
              <a:t>。</a:t>
            </a:r>
            <a:endParaRPr lang="en-US" altLang="zh-TW" b="1" dirty="0" smtClean="0">
              <a:solidFill>
                <a:srgbClr val="042555"/>
              </a:solidFill>
              <a:latin typeface="Arial"/>
              <a:cs typeface="Arial"/>
            </a:endParaRPr>
          </a:p>
          <a:p>
            <a:pPr marL="285750" indent="-285750">
              <a:lnSpc>
                <a:spcPct val="90000"/>
              </a:lnSpc>
              <a:buFont typeface="Arial"/>
              <a:buChar char="•"/>
            </a:pPr>
            <a:r>
              <a:rPr lang="zh-TW" altLang="en-US" b="1" dirty="0" smtClean="0">
                <a:solidFill>
                  <a:srgbClr val="042555"/>
                </a:solidFill>
                <a:latin typeface="Arial"/>
                <a:cs typeface="Arial"/>
              </a:rPr>
              <a:t>要獲得</a:t>
            </a:r>
            <a:r>
              <a:rPr lang="en-US" altLang="zh-TW" b="1" dirty="0" smtClean="0">
                <a:solidFill>
                  <a:srgbClr val="042555"/>
                </a:solidFill>
                <a:latin typeface="Arial"/>
                <a:cs typeface="Arial"/>
              </a:rPr>
              <a:t>200-400BV</a:t>
            </a:r>
            <a:r>
              <a:rPr lang="zh-TW" altLang="en-US" b="1" dirty="0" smtClean="0">
                <a:solidFill>
                  <a:srgbClr val="042555"/>
                </a:solidFill>
                <a:latin typeface="Arial"/>
                <a:cs typeface="Arial"/>
              </a:rPr>
              <a:t>和</a:t>
            </a:r>
            <a:r>
              <a:rPr lang="en-US" altLang="zh-TW" b="1" dirty="0" smtClean="0">
                <a:solidFill>
                  <a:srgbClr val="042555"/>
                </a:solidFill>
                <a:latin typeface="Arial"/>
                <a:cs typeface="Arial"/>
              </a:rPr>
              <a:t>50-100IBV</a:t>
            </a:r>
            <a:r>
              <a:rPr lang="zh-TW" altLang="en-US" b="1" dirty="0" smtClean="0">
                <a:solidFill>
                  <a:srgbClr val="042555"/>
                </a:solidFill>
                <a:latin typeface="Arial"/>
                <a:cs typeface="Arial"/>
              </a:rPr>
              <a:t>必須每季度</a:t>
            </a:r>
            <a:r>
              <a:rPr lang="zh-TW" altLang="en-US" b="1" dirty="0">
                <a:solidFill>
                  <a:srgbClr val="042555"/>
                </a:solidFill>
                <a:latin typeface="Arial"/>
                <a:cs typeface="Arial"/>
              </a:rPr>
              <a:t>符合購物年金獎賞庫計</a:t>
            </a:r>
            <a:r>
              <a:rPr lang="zh-TW" altLang="en-US" b="1" dirty="0" smtClean="0">
                <a:solidFill>
                  <a:srgbClr val="042555"/>
                </a:solidFill>
                <a:latin typeface="Arial"/>
                <a:cs typeface="Arial"/>
              </a:rPr>
              <a:t>劃資格</a:t>
            </a:r>
            <a:endParaRPr lang="en-US" altLang="zh-TW" b="1" dirty="0" smtClean="0">
              <a:solidFill>
                <a:srgbClr val="042555"/>
              </a:solidFill>
              <a:latin typeface="Arial"/>
              <a:cs typeface="Arial"/>
            </a:endParaRPr>
          </a:p>
          <a:p>
            <a:pPr marL="285750" indent="-285750">
              <a:lnSpc>
                <a:spcPct val="90000"/>
              </a:lnSpc>
              <a:buFont typeface="Arial"/>
              <a:buChar char="•"/>
            </a:pPr>
            <a:r>
              <a:rPr lang="zh-TW" altLang="en-US" b="1" dirty="0" smtClean="0">
                <a:solidFill>
                  <a:srgbClr val="042555"/>
                </a:solidFill>
                <a:latin typeface="Arial"/>
                <a:cs typeface="Arial"/>
              </a:rPr>
              <a:t>除了你自己要合格外，你的團隊亦需要合格，就像業績紅利計劃那樣。</a:t>
            </a:r>
            <a:endParaRPr lang="en-US" altLang="zh-TW" b="1" dirty="0">
              <a:solidFill>
                <a:srgbClr val="042555"/>
              </a:solidFill>
              <a:latin typeface="Arial"/>
              <a:cs typeface="Arial"/>
            </a:endParaRPr>
          </a:p>
          <a:p>
            <a:pPr>
              <a:lnSpc>
                <a:spcPct val="90000"/>
              </a:lnSpc>
            </a:pPr>
            <a:endParaRPr lang="en-US" altLang="zh-TW" b="1" dirty="0">
              <a:solidFill>
                <a:srgbClr val="042555"/>
              </a:solidFill>
              <a:latin typeface="Arial"/>
              <a:cs typeface="Arial"/>
            </a:endParaRPr>
          </a:p>
          <a:p>
            <a:pPr marL="285750" indent="-285750">
              <a:lnSpc>
                <a:spcPct val="90000"/>
              </a:lnSpc>
              <a:buFont typeface="Arial"/>
              <a:buChar char="•"/>
            </a:pPr>
            <a:r>
              <a:rPr lang="en-US" sz="1400" b="1" dirty="0" smtClean="0">
                <a:solidFill>
                  <a:srgbClr val="042555"/>
                </a:solidFill>
                <a:latin typeface="Arial"/>
                <a:cs typeface="Arial"/>
              </a:rPr>
              <a:t>To </a:t>
            </a:r>
            <a:r>
              <a:rPr lang="en-US" sz="1400" b="1" dirty="0">
                <a:solidFill>
                  <a:srgbClr val="042555"/>
                </a:solidFill>
                <a:latin typeface="Arial"/>
                <a:cs typeface="Arial"/>
              </a:rPr>
              <a:t>qualify and be eligible to receive a share of </a:t>
            </a:r>
            <a:r>
              <a:rPr lang="en-US" sz="1400" b="1" dirty="0" smtClean="0">
                <a:solidFill>
                  <a:srgbClr val="042555"/>
                </a:solidFill>
                <a:latin typeface="Arial"/>
                <a:cs typeface="Arial"/>
              </a:rPr>
              <a:t>BV (around 200BV to 400BV and IBV around 50 to 100) a </a:t>
            </a:r>
            <a:r>
              <a:rPr lang="en-US" sz="1400" b="1" dirty="0">
                <a:solidFill>
                  <a:srgbClr val="042555"/>
                </a:solidFill>
                <a:latin typeface="Arial"/>
                <a:cs typeface="Arial"/>
              </a:rPr>
              <a:t>UFO must </a:t>
            </a:r>
            <a:r>
              <a:rPr lang="en-US" sz="1400" b="1" dirty="0" smtClean="0">
                <a:solidFill>
                  <a:srgbClr val="042555"/>
                </a:solidFill>
                <a:latin typeface="Arial"/>
                <a:cs typeface="Arial"/>
              </a:rPr>
              <a:t>satisfy the SABP criteria for each calendar </a:t>
            </a:r>
            <a:r>
              <a:rPr lang="en-US" sz="1400" b="1" dirty="0">
                <a:solidFill>
                  <a:srgbClr val="042555"/>
                </a:solidFill>
                <a:latin typeface="Arial"/>
                <a:cs typeface="Arial"/>
              </a:rPr>
              <a:t>quarter</a:t>
            </a:r>
            <a:r>
              <a:rPr lang="en-US" sz="1400" b="1" dirty="0" smtClean="0">
                <a:solidFill>
                  <a:srgbClr val="042555"/>
                </a:solidFill>
                <a:latin typeface="Arial"/>
                <a:cs typeface="Arial"/>
              </a:rPr>
              <a:t>.</a:t>
            </a:r>
            <a:r>
              <a:rPr lang="zh-TW" altLang="en-US" sz="1400" b="1" dirty="0">
                <a:solidFill>
                  <a:srgbClr val="042555"/>
                </a:solidFill>
                <a:latin typeface="Arial"/>
                <a:cs typeface="Arial"/>
              </a:rPr>
              <a:t> </a:t>
            </a:r>
            <a:endParaRPr lang="en-US" altLang="zh-TW" sz="1400" b="1" dirty="0" smtClean="0">
              <a:solidFill>
                <a:srgbClr val="042555"/>
              </a:solidFill>
              <a:latin typeface="Arial"/>
              <a:cs typeface="Arial"/>
            </a:endParaRPr>
          </a:p>
          <a:p>
            <a:pPr marL="285750" indent="-285750">
              <a:lnSpc>
                <a:spcPct val="90000"/>
              </a:lnSpc>
              <a:buFont typeface="Arial"/>
              <a:buChar char="•"/>
            </a:pPr>
            <a:endParaRPr lang="en-US" sz="1400" b="1" dirty="0">
              <a:solidFill>
                <a:srgbClr val="042555"/>
              </a:solidFill>
              <a:latin typeface="Arial"/>
              <a:cs typeface="Arial"/>
            </a:endParaRPr>
          </a:p>
          <a:p>
            <a:pPr marL="285750" indent="-285750">
              <a:lnSpc>
                <a:spcPct val="90000"/>
              </a:lnSpc>
              <a:buFont typeface="Arial"/>
              <a:buChar char="•"/>
            </a:pPr>
            <a:r>
              <a:rPr lang="en-US" sz="1400" b="1" dirty="0" smtClean="0">
                <a:solidFill>
                  <a:srgbClr val="042555"/>
                </a:solidFill>
                <a:latin typeface="Arial"/>
                <a:cs typeface="Arial"/>
              </a:rPr>
              <a:t>The </a:t>
            </a:r>
            <a:r>
              <a:rPr lang="en-US" sz="1400" b="1" dirty="0">
                <a:solidFill>
                  <a:srgbClr val="042555"/>
                </a:solidFill>
                <a:latin typeface="Arial"/>
                <a:cs typeface="Arial"/>
              </a:rPr>
              <a:t>BV </a:t>
            </a:r>
            <a:r>
              <a:rPr lang="en-US" sz="1400" b="1" dirty="0" smtClean="0">
                <a:solidFill>
                  <a:srgbClr val="042555"/>
                </a:solidFill>
                <a:latin typeface="Arial"/>
                <a:cs typeface="Arial"/>
              </a:rPr>
              <a:t>and </a:t>
            </a:r>
            <a:r>
              <a:rPr lang="en-US" sz="1400" b="1" dirty="0">
                <a:solidFill>
                  <a:srgbClr val="042555"/>
                </a:solidFill>
                <a:latin typeface="Arial"/>
                <a:cs typeface="Arial"/>
              </a:rPr>
              <a:t>IBV </a:t>
            </a:r>
            <a:r>
              <a:rPr lang="en-US" sz="1400" b="1" dirty="0" smtClean="0">
                <a:solidFill>
                  <a:srgbClr val="042555"/>
                </a:solidFill>
                <a:latin typeface="Arial"/>
                <a:cs typeface="Arial"/>
              </a:rPr>
              <a:t>accumulation </a:t>
            </a:r>
            <a:r>
              <a:rPr lang="en-US" sz="1400" b="1" dirty="0">
                <a:solidFill>
                  <a:srgbClr val="042555"/>
                </a:solidFill>
                <a:latin typeface="Arial"/>
                <a:cs typeface="Arial"/>
              </a:rPr>
              <a:t>on the </a:t>
            </a:r>
            <a:r>
              <a:rPr lang="en-US" sz="1400" b="1" dirty="0" smtClean="0">
                <a:solidFill>
                  <a:srgbClr val="042555"/>
                </a:solidFill>
                <a:latin typeface="Arial"/>
                <a:cs typeface="Arial"/>
              </a:rPr>
              <a:t>qualifying </a:t>
            </a:r>
            <a:r>
              <a:rPr lang="en-US" sz="1400" b="1" dirty="0">
                <a:solidFill>
                  <a:srgbClr val="042555"/>
                </a:solidFill>
                <a:latin typeface="Arial"/>
                <a:cs typeface="Arial"/>
              </a:rPr>
              <a:t>v</a:t>
            </a:r>
            <a:r>
              <a:rPr lang="en-US" sz="1400" b="1" dirty="0" smtClean="0">
                <a:solidFill>
                  <a:srgbClr val="042555"/>
                </a:solidFill>
                <a:latin typeface="Arial"/>
                <a:cs typeface="Arial"/>
              </a:rPr>
              <a:t>olume </a:t>
            </a:r>
            <a:r>
              <a:rPr lang="en-US" sz="1400" b="1" dirty="0">
                <a:solidFill>
                  <a:srgbClr val="042555"/>
                </a:solidFill>
                <a:latin typeface="Arial"/>
                <a:cs typeface="Arial"/>
              </a:rPr>
              <a:t>and the </a:t>
            </a:r>
            <a:r>
              <a:rPr lang="en-US" sz="1400" b="1" dirty="0" smtClean="0">
                <a:solidFill>
                  <a:srgbClr val="042555"/>
                </a:solidFill>
                <a:latin typeface="Arial"/>
                <a:cs typeface="Arial"/>
              </a:rPr>
              <a:t>bonus </a:t>
            </a:r>
            <a:r>
              <a:rPr lang="en-US" sz="1400" b="1" dirty="0">
                <a:solidFill>
                  <a:srgbClr val="042555"/>
                </a:solidFill>
                <a:latin typeface="Arial"/>
                <a:cs typeface="Arial"/>
              </a:rPr>
              <a:t>BV </a:t>
            </a:r>
            <a:r>
              <a:rPr lang="en-US" sz="1400" b="1" dirty="0" smtClean="0">
                <a:solidFill>
                  <a:srgbClr val="042555"/>
                </a:solidFill>
                <a:latin typeface="Arial"/>
                <a:cs typeface="Arial"/>
              </a:rPr>
              <a:t>and IBV </a:t>
            </a:r>
            <a:r>
              <a:rPr lang="en-US" sz="1400" b="1" dirty="0">
                <a:solidFill>
                  <a:srgbClr val="042555"/>
                </a:solidFill>
                <a:latin typeface="Arial"/>
                <a:cs typeface="Arial"/>
              </a:rPr>
              <a:t>on each </a:t>
            </a:r>
            <a:r>
              <a:rPr lang="en-US" sz="1400" b="1" dirty="0" smtClean="0">
                <a:solidFill>
                  <a:srgbClr val="042555"/>
                </a:solidFill>
                <a:latin typeface="Arial"/>
                <a:cs typeface="Arial"/>
              </a:rPr>
              <a:t>organization's UFO </a:t>
            </a:r>
            <a:r>
              <a:rPr lang="en-US" sz="1400" b="1" dirty="0">
                <a:solidFill>
                  <a:srgbClr val="042555"/>
                </a:solidFill>
                <a:latin typeface="Arial"/>
                <a:cs typeface="Arial"/>
              </a:rPr>
              <a:t>is huge</a:t>
            </a:r>
            <a:r>
              <a:rPr lang="en-US" sz="1400" b="1" dirty="0" smtClean="0">
                <a:solidFill>
                  <a:srgbClr val="042555"/>
                </a:solidFill>
                <a:latin typeface="Arial"/>
                <a:cs typeface="Arial"/>
              </a:rPr>
              <a:t>!</a:t>
            </a:r>
          </a:p>
          <a:p>
            <a:pPr marL="285750" indent="-285750">
              <a:lnSpc>
                <a:spcPct val="90000"/>
              </a:lnSpc>
              <a:buFont typeface="Arial"/>
              <a:buChar char="•"/>
            </a:pPr>
            <a:endParaRPr lang="en-US" sz="1400" b="1" dirty="0">
              <a:solidFill>
                <a:srgbClr val="042555"/>
              </a:solidFill>
              <a:latin typeface="Arial"/>
              <a:cs typeface="Arial"/>
            </a:endParaRPr>
          </a:p>
          <a:p>
            <a:pPr marL="285750" indent="-285750">
              <a:lnSpc>
                <a:spcPct val="90000"/>
              </a:lnSpc>
              <a:buFont typeface="Arial"/>
              <a:buChar char="•"/>
            </a:pPr>
            <a:r>
              <a:rPr lang="en-US" sz="1400" b="1" dirty="0" smtClean="0">
                <a:solidFill>
                  <a:srgbClr val="042555"/>
                </a:solidFill>
                <a:latin typeface="Arial"/>
                <a:cs typeface="Arial"/>
              </a:rPr>
              <a:t>You </a:t>
            </a:r>
            <a:r>
              <a:rPr lang="en-US" sz="1400" b="1" dirty="0">
                <a:solidFill>
                  <a:srgbClr val="042555"/>
                </a:solidFill>
                <a:latin typeface="Arial"/>
                <a:cs typeface="Arial"/>
              </a:rPr>
              <a:t>must qualify for it yourself to </a:t>
            </a:r>
            <a:r>
              <a:rPr lang="en-US" sz="1400" b="1" dirty="0" smtClean="0">
                <a:solidFill>
                  <a:srgbClr val="042555"/>
                </a:solidFill>
                <a:latin typeface="Arial"/>
                <a:cs typeface="Arial"/>
              </a:rPr>
              <a:t>receive </a:t>
            </a:r>
            <a:r>
              <a:rPr lang="en-US" sz="1400" b="1" dirty="0">
                <a:solidFill>
                  <a:srgbClr val="042555"/>
                </a:solidFill>
                <a:latin typeface="Arial"/>
                <a:cs typeface="Arial"/>
              </a:rPr>
              <a:t>100% credit on everyone on your team that does it and that is where the big </a:t>
            </a:r>
            <a:r>
              <a:rPr lang="en-US" sz="1400" b="1" dirty="0" smtClean="0">
                <a:solidFill>
                  <a:srgbClr val="042555"/>
                </a:solidFill>
                <a:latin typeface="Arial"/>
                <a:cs typeface="Arial"/>
              </a:rPr>
              <a:t>money </a:t>
            </a:r>
            <a:r>
              <a:rPr lang="en-US" sz="1400" b="1" dirty="0">
                <a:solidFill>
                  <a:srgbClr val="042555"/>
                </a:solidFill>
                <a:latin typeface="Arial"/>
                <a:cs typeface="Arial"/>
              </a:rPr>
              <a:t>is </a:t>
            </a:r>
            <a:r>
              <a:rPr lang="en-US" sz="1400" b="1" dirty="0" smtClean="0">
                <a:solidFill>
                  <a:srgbClr val="042555"/>
                </a:solidFill>
                <a:latin typeface="Arial"/>
                <a:cs typeface="Arial"/>
              </a:rPr>
              <a:t>made…just </a:t>
            </a:r>
            <a:r>
              <a:rPr lang="en-US" sz="1400" b="1" dirty="0">
                <a:solidFill>
                  <a:srgbClr val="042555"/>
                </a:solidFill>
                <a:latin typeface="Arial"/>
                <a:cs typeface="Arial"/>
              </a:rPr>
              <a:t>like the MPCP. They work together</a:t>
            </a:r>
            <a:r>
              <a:rPr lang="en-US" sz="1400" b="1" dirty="0" smtClean="0">
                <a:solidFill>
                  <a:srgbClr val="042555"/>
                </a:solidFill>
                <a:latin typeface="Arial"/>
                <a:cs typeface="Arial"/>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776" y="455705"/>
            <a:ext cx="8650224" cy="612648"/>
          </a:xfrm>
          <a:prstGeom prst="rect">
            <a:avLst/>
          </a:prstGeom>
        </p:spPr>
      </p:pic>
      <p:sp>
        <p:nvSpPr>
          <p:cNvPr id="4" name="TextBox 3"/>
          <p:cNvSpPr txBox="1"/>
          <p:nvPr/>
        </p:nvSpPr>
        <p:spPr>
          <a:xfrm>
            <a:off x="455924" y="148536"/>
            <a:ext cx="8383744" cy="341632"/>
          </a:xfrm>
          <a:prstGeom prst="rect">
            <a:avLst/>
          </a:prstGeom>
          <a:noFill/>
        </p:spPr>
        <p:txBody>
          <a:bodyPr wrap="square" rtlCol="0">
            <a:spAutoFit/>
          </a:bodyPr>
          <a:lstStyle/>
          <a:p>
            <a:pPr>
              <a:lnSpc>
                <a:spcPct val="90000"/>
              </a:lnSpc>
            </a:pPr>
            <a:r>
              <a:rPr lang="zh-TW" altLang="en-US" b="1" dirty="0" smtClean="0">
                <a:solidFill>
                  <a:srgbClr val="042555"/>
                </a:solidFill>
                <a:latin typeface="Arial"/>
                <a:cs typeface="Arial"/>
              </a:rPr>
              <a:t>購物年金獎賞庫計劃</a:t>
            </a:r>
            <a:endParaRPr lang="en-US" b="1" dirty="0">
              <a:solidFill>
                <a:srgbClr val="042555"/>
              </a:solidFill>
              <a:latin typeface="Arial"/>
              <a:cs typeface="Arial"/>
            </a:endParaRPr>
          </a:p>
        </p:txBody>
      </p:sp>
    </p:spTree>
    <p:extLst>
      <p:ext uri="{BB962C8B-B14F-4D97-AF65-F5344CB8AC3E}">
        <p14:creationId xmlns:p14="http://schemas.microsoft.com/office/powerpoint/2010/main" val="323585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7943" y="892696"/>
            <a:ext cx="8606057" cy="2926955"/>
          </a:xfrm>
          <a:prstGeom prst="rect">
            <a:avLst/>
          </a:prstGeom>
          <a:noFill/>
        </p:spPr>
        <p:txBody>
          <a:bodyPr wrap="square" rtlCol="0">
            <a:spAutoFit/>
          </a:bodyPr>
          <a:lstStyle/>
          <a:p>
            <a:pPr marL="342900" indent="-342900">
              <a:buFont typeface="+mj-lt"/>
              <a:buAutoNum type="arabicPeriod"/>
            </a:pPr>
            <a:r>
              <a:rPr lang="zh-TW" altLang="en-US" b="1" dirty="0" smtClean="0">
                <a:solidFill>
                  <a:srgbClr val="002060"/>
                </a:solidFill>
                <a:latin typeface="Arial" panose="020B0604020202020204" pitchFamily="34" charset="0"/>
                <a:cs typeface="Arial" panose="020B0604020202020204" pitchFamily="34" charset="0"/>
              </a:rPr>
              <a:t>完成購物年金評量表</a:t>
            </a:r>
            <a:endParaRPr lang="zh-TW" altLang="en-US" b="1" dirty="0">
              <a:solidFill>
                <a:srgbClr val="002060"/>
              </a:solidFill>
              <a:latin typeface="Arial" panose="020B0604020202020204" pitchFamily="34" charset="0"/>
              <a:cs typeface="Arial" panose="020B0604020202020204" pitchFamily="34" charset="0"/>
            </a:endParaRPr>
          </a:p>
          <a:p>
            <a:pPr marL="342900" indent="-342900">
              <a:buAutoNum type="arabicPeriod" startAt="2"/>
            </a:pPr>
            <a:r>
              <a:rPr lang="en-US" altLang="zh-TW" b="1" dirty="0" smtClean="0">
                <a:solidFill>
                  <a:srgbClr val="002060"/>
                </a:solidFill>
                <a:latin typeface="Arial" panose="020B0604020202020204" pitchFamily="34" charset="0"/>
                <a:cs typeface="Arial" panose="020B0604020202020204" pitchFamily="34" charset="0"/>
              </a:rPr>
              <a:t>IBV </a:t>
            </a:r>
            <a:r>
              <a:rPr lang="zh-TW" altLang="en-US" b="1" dirty="0">
                <a:solidFill>
                  <a:srgbClr val="002060"/>
                </a:solidFill>
                <a:latin typeface="Arial" panose="020B0604020202020204" pitchFamily="34" charset="0"/>
                <a:cs typeface="Arial" panose="020B0604020202020204" pitchFamily="34" charset="0"/>
              </a:rPr>
              <a:t>要</a:t>
            </a:r>
            <a:r>
              <a:rPr lang="zh-TW" altLang="en-US" b="1" dirty="0" smtClean="0">
                <a:solidFill>
                  <a:srgbClr val="002060"/>
                </a:solidFill>
                <a:latin typeface="Arial" panose="020B0604020202020204" pitchFamily="34" charset="0"/>
                <a:cs typeface="Arial" panose="020B0604020202020204" pitchFamily="34" charset="0"/>
              </a:rPr>
              <a:t>求</a:t>
            </a:r>
            <a:r>
              <a:rPr lang="en-US" altLang="zh-TW" b="1" dirty="0" smtClean="0">
                <a:solidFill>
                  <a:srgbClr val="002060"/>
                </a:solidFill>
                <a:latin typeface="Arial" panose="020B0604020202020204" pitchFamily="34" charset="0"/>
                <a:cs typeface="Arial" panose="020B0604020202020204" pitchFamily="34" charset="0"/>
              </a:rPr>
              <a:t>︰</a:t>
            </a:r>
            <a:r>
              <a:rPr lang="zh-TW" altLang="en-US" b="1" dirty="0" smtClean="0">
                <a:solidFill>
                  <a:srgbClr val="002060"/>
                </a:solidFill>
                <a:latin typeface="Arial" panose="020B0604020202020204" pitchFamily="34" charset="0"/>
                <a:cs typeface="Arial" panose="020B0604020202020204" pitchFamily="34" charset="0"/>
              </a:rPr>
              <a:t>在</a:t>
            </a:r>
            <a:r>
              <a:rPr lang="zh-TW" altLang="en-US" b="1" dirty="0">
                <a:solidFill>
                  <a:srgbClr val="002060"/>
                </a:solidFill>
                <a:latin typeface="Arial" panose="020B0604020202020204" pitchFamily="34" charset="0"/>
                <a:cs typeface="Arial" panose="020B0604020202020204" pitchFamily="34" charset="0"/>
              </a:rPr>
              <a:t>本國夥伴商店購物累計達</a:t>
            </a:r>
            <a:r>
              <a:rPr lang="en-US" altLang="zh-TW" b="1" dirty="0" smtClean="0">
                <a:solidFill>
                  <a:srgbClr val="002060"/>
                </a:solidFill>
                <a:latin typeface="Arial" panose="020B0604020202020204" pitchFamily="34" charset="0"/>
                <a:cs typeface="Arial" panose="020B0604020202020204" pitchFamily="34" charset="0"/>
              </a:rPr>
              <a:t>HK$23,000(</a:t>
            </a:r>
            <a:r>
              <a:rPr lang="zh-TW" altLang="en-US" b="1" dirty="0">
                <a:solidFill>
                  <a:srgbClr val="002060"/>
                </a:solidFill>
                <a:latin typeface="Arial" panose="020B0604020202020204" pitchFamily="34" charset="0"/>
                <a:cs typeface="Arial" panose="020B0604020202020204" pitchFamily="34" charset="0"/>
              </a:rPr>
              <a:t>首先，必須利用合格超連鎖™店主的個人優惠顧客</a:t>
            </a:r>
            <a:r>
              <a:rPr lang="en-US" altLang="zh-TW" b="1" dirty="0">
                <a:solidFill>
                  <a:srgbClr val="002060"/>
                </a:solidFill>
                <a:latin typeface="Arial" panose="020B0604020202020204" pitchFamily="34" charset="0"/>
                <a:cs typeface="Arial" panose="020B0604020202020204" pitchFamily="34" charset="0"/>
              </a:rPr>
              <a:t>ID</a:t>
            </a:r>
            <a:r>
              <a:rPr lang="zh-TW" altLang="en-US" b="1" dirty="0">
                <a:solidFill>
                  <a:srgbClr val="002060"/>
                </a:solidFill>
                <a:latin typeface="Arial" panose="020B0604020202020204" pitchFamily="34" charset="0"/>
                <a:cs typeface="Arial" panose="020B0604020202020204" pitchFamily="34" charset="0"/>
              </a:rPr>
              <a:t>（優惠顧客編號為</a:t>
            </a:r>
            <a:r>
              <a:rPr lang="en-US" altLang="zh-TW" b="1" dirty="0">
                <a:solidFill>
                  <a:srgbClr val="002060"/>
                </a:solidFill>
                <a:latin typeface="Arial" panose="020B0604020202020204" pitchFamily="34" charset="0"/>
                <a:cs typeface="Arial" panose="020B0604020202020204" pitchFamily="34" charset="0"/>
              </a:rPr>
              <a:t>7</a:t>
            </a:r>
            <a:r>
              <a:rPr lang="zh-TW" altLang="en-US" b="1" dirty="0">
                <a:solidFill>
                  <a:srgbClr val="002060"/>
                </a:solidFill>
                <a:latin typeface="Arial" panose="020B0604020202020204" pitchFamily="34" charset="0"/>
                <a:cs typeface="Arial" panose="020B0604020202020204" pitchFamily="34" charset="0"/>
              </a:rPr>
              <a:t>位數）作為付款人，購物達</a:t>
            </a:r>
            <a:r>
              <a:rPr lang="en-US" altLang="zh-TW" b="1" dirty="0" smtClean="0">
                <a:solidFill>
                  <a:srgbClr val="002060"/>
                </a:solidFill>
                <a:latin typeface="Arial" panose="020B0604020202020204" pitchFamily="34" charset="0"/>
                <a:cs typeface="Arial" panose="020B0604020202020204" pitchFamily="34" charset="0"/>
              </a:rPr>
              <a:t>HK$11,500.00)</a:t>
            </a:r>
          </a:p>
          <a:p>
            <a:pPr marL="342900" indent="-342900">
              <a:buFontTx/>
              <a:buAutoNum type="arabicPeriod" startAt="2"/>
            </a:pPr>
            <a:r>
              <a:rPr lang="zh-TW" altLang="en-US" b="1" dirty="0">
                <a:solidFill>
                  <a:srgbClr val="002060"/>
                </a:solidFill>
                <a:latin typeface="Arial" panose="020B0604020202020204" pitchFamily="34" charset="0"/>
                <a:cs typeface="Arial" panose="020B0604020202020204" pitchFamily="34" charset="0"/>
              </a:rPr>
              <a:t>必須購滿</a:t>
            </a:r>
            <a:r>
              <a:rPr lang="en-US" altLang="zh-TW" b="1" dirty="0">
                <a:solidFill>
                  <a:srgbClr val="002060"/>
                </a:solidFill>
                <a:latin typeface="Arial" panose="020B0604020202020204" pitchFamily="34" charset="0"/>
                <a:cs typeface="Arial" panose="020B0604020202020204" pitchFamily="34" charset="0"/>
              </a:rPr>
              <a:t>1,500 BV</a:t>
            </a:r>
            <a:r>
              <a:rPr lang="zh-TW" altLang="en-US" b="1" dirty="0">
                <a:solidFill>
                  <a:srgbClr val="002060"/>
                </a:solidFill>
                <a:latin typeface="Arial" panose="020B0604020202020204" pitchFamily="34" charset="0"/>
                <a:cs typeface="Arial" panose="020B0604020202020204" pitchFamily="34" charset="0"/>
              </a:rPr>
              <a:t>美安香港產品，付款人為合格的超連鎖™店主（超連鎖™店主編號為</a:t>
            </a:r>
            <a:r>
              <a:rPr lang="en-US" altLang="zh-TW" b="1" dirty="0">
                <a:solidFill>
                  <a:srgbClr val="002060"/>
                </a:solidFill>
                <a:latin typeface="Arial" panose="020B0604020202020204" pitchFamily="34" charset="0"/>
                <a:cs typeface="Arial" panose="020B0604020202020204" pitchFamily="34" charset="0"/>
              </a:rPr>
              <a:t>9</a:t>
            </a:r>
            <a:r>
              <a:rPr lang="zh-TW" altLang="en-US" b="1" dirty="0">
                <a:solidFill>
                  <a:srgbClr val="002060"/>
                </a:solidFill>
                <a:latin typeface="Arial" panose="020B0604020202020204" pitchFamily="34" charset="0"/>
                <a:cs typeface="Arial" panose="020B0604020202020204" pitchFamily="34" charset="0"/>
              </a:rPr>
              <a:t>位數</a:t>
            </a:r>
            <a:r>
              <a:rPr lang="zh-TW" altLang="en-US" b="1" dirty="0" smtClean="0">
                <a:solidFill>
                  <a:srgbClr val="002060"/>
                </a:solidFill>
                <a:latin typeface="Arial" panose="020B0604020202020204" pitchFamily="34" charset="0"/>
                <a:cs typeface="Arial" panose="020B0604020202020204" pitchFamily="34" charset="0"/>
              </a:rPr>
              <a:t>）</a:t>
            </a:r>
            <a:endParaRPr lang="en-US" b="1" dirty="0">
              <a:solidFill>
                <a:srgbClr val="002060"/>
              </a:solidFill>
              <a:latin typeface="Arial" panose="020B0604020202020204" pitchFamily="34" charset="0"/>
              <a:cs typeface="Arial" panose="020B0604020202020204" pitchFamily="34" charset="0"/>
            </a:endParaRPr>
          </a:p>
          <a:p>
            <a:pPr marL="342900" indent="-342900">
              <a:buAutoNum type="arabicPeriod"/>
            </a:pPr>
            <a:r>
              <a:rPr lang="en-US" sz="1200" b="1" dirty="0" smtClean="0">
                <a:solidFill>
                  <a:srgbClr val="002060"/>
                </a:solidFill>
                <a:latin typeface="Arial" panose="020B0604020202020204" pitchFamily="34" charset="0"/>
                <a:cs typeface="Arial" panose="020B0604020202020204" pitchFamily="34" charset="0"/>
              </a:rPr>
              <a:t>Complete </a:t>
            </a:r>
            <a:r>
              <a:rPr lang="en-US" sz="1200" b="1" dirty="0">
                <a:solidFill>
                  <a:srgbClr val="002060"/>
                </a:solidFill>
                <a:latin typeface="Arial" panose="020B0604020202020204" pitchFamily="34" charset="0"/>
                <a:cs typeface="Arial" panose="020B0604020202020204" pitchFamily="34" charset="0"/>
              </a:rPr>
              <a:t>the Shopping Annuity </a:t>
            </a:r>
            <a:r>
              <a:rPr lang="en-US" sz="1200" b="1" dirty="0" smtClean="0">
                <a:solidFill>
                  <a:srgbClr val="002060"/>
                </a:solidFill>
                <a:latin typeface="Arial" panose="020B0604020202020204" pitchFamily="34" charset="0"/>
                <a:cs typeface="Arial" panose="020B0604020202020204" pitchFamily="34" charset="0"/>
              </a:rPr>
              <a:t>Assessment</a:t>
            </a:r>
          </a:p>
          <a:p>
            <a:pPr marL="342900" indent="-342900">
              <a:buAutoNum type="arabicPeriod"/>
            </a:pPr>
            <a:r>
              <a:rPr lang="en-US" sz="1200" b="1" dirty="0" smtClean="0">
                <a:solidFill>
                  <a:srgbClr val="002060"/>
                </a:solidFill>
                <a:latin typeface="Arial" panose="020B0604020202020204" pitchFamily="34" charset="0"/>
                <a:cs typeface="Arial" panose="020B0604020202020204" pitchFamily="34" charset="0"/>
              </a:rPr>
              <a:t>Generate </a:t>
            </a:r>
            <a:r>
              <a:rPr lang="en-US" sz="1200" b="1" dirty="0">
                <a:solidFill>
                  <a:srgbClr val="002060"/>
                </a:solidFill>
                <a:latin typeface="Arial" panose="020B0604020202020204" pitchFamily="34" charset="0"/>
                <a:cs typeface="Arial" panose="020B0604020202020204" pitchFamily="34" charset="0"/>
              </a:rPr>
              <a:t>HK$23000.00 HKD worth of qualified IBV purchases between you and your customers in your home country. (In order to count the IBV purchases from your customers, you must personally generate at least HK$11500.00 </a:t>
            </a:r>
            <a:r>
              <a:rPr lang="en-US" sz="1200" b="1" dirty="0" smtClean="0">
                <a:solidFill>
                  <a:srgbClr val="002060"/>
                </a:solidFill>
                <a:latin typeface="Arial" panose="020B0604020202020204" pitchFamily="34" charset="0"/>
                <a:cs typeface="Arial" panose="020B0604020202020204" pitchFamily="34" charset="0"/>
              </a:rPr>
              <a:t>HKD)</a:t>
            </a:r>
          </a:p>
          <a:p>
            <a:pPr marL="342900" indent="-342900">
              <a:buFont typeface="+mj-lt"/>
              <a:buAutoNum type="arabicPeriod"/>
            </a:pPr>
            <a:r>
              <a:rPr lang="en-US" sz="1200" b="1" dirty="0" smtClean="0">
                <a:solidFill>
                  <a:srgbClr val="002060"/>
                </a:solidFill>
                <a:latin typeface="Arial" panose="020B0604020202020204" pitchFamily="34" charset="0"/>
                <a:cs typeface="Arial" panose="020B0604020202020204" pitchFamily="34" charset="0"/>
              </a:rPr>
              <a:t>Generate </a:t>
            </a:r>
            <a:r>
              <a:rPr lang="en-US" sz="1200" b="1" dirty="0">
                <a:solidFill>
                  <a:srgbClr val="002060"/>
                </a:solidFill>
                <a:latin typeface="Arial" panose="020B0604020202020204" pitchFamily="34" charset="0"/>
                <a:cs typeface="Arial" panose="020B0604020202020204" pitchFamily="34" charset="0"/>
              </a:rPr>
              <a:t>1500 BV of personal purchases (purchases will be tracked from the Paying ID).</a:t>
            </a:r>
          </a:p>
          <a:p>
            <a:pPr marL="342900" indent="-342900">
              <a:lnSpc>
                <a:spcPct val="90000"/>
              </a:lnSpc>
              <a:buFont typeface="+mj-lt"/>
              <a:buAutoNum type="arabicPeriod"/>
            </a:pPr>
            <a:endParaRPr lang="en-US" b="1" dirty="0" smtClean="0">
              <a:solidFill>
                <a:srgbClr val="042555"/>
              </a:solidFill>
              <a:latin typeface="Arial" panose="020B0604020202020204" pitchFamily="34" charset="0"/>
              <a:cs typeface="Arial" panose="020B0604020202020204" pitchFamily="34" charset="0"/>
            </a:endParaRPr>
          </a:p>
        </p:txBody>
      </p:sp>
      <p:sp>
        <p:nvSpPr>
          <p:cNvPr id="5" name="TextBox 4"/>
          <p:cNvSpPr txBox="1"/>
          <p:nvPr/>
        </p:nvSpPr>
        <p:spPr>
          <a:xfrm>
            <a:off x="455923" y="3737375"/>
            <a:ext cx="8606057" cy="1311128"/>
          </a:xfrm>
          <a:prstGeom prst="rect">
            <a:avLst/>
          </a:prstGeom>
          <a:noFill/>
        </p:spPr>
        <p:txBody>
          <a:bodyPr wrap="square" rtlCol="0">
            <a:spAutoFit/>
          </a:bodyPr>
          <a:lstStyle/>
          <a:p>
            <a:pPr>
              <a:lnSpc>
                <a:spcPct val="90000"/>
              </a:lnSpc>
            </a:pPr>
            <a:r>
              <a:rPr lang="zh-TW" altLang="en-US" sz="1200" b="1" dirty="0" smtClean="0">
                <a:solidFill>
                  <a:srgbClr val="042555"/>
                </a:solidFill>
                <a:latin typeface="Arial"/>
                <a:cs typeface="Arial"/>
              </a:rPr>
              <a:t>在</a:t>
            </a:r>
            <a:r>
              <a:rPr lang="zh-TW" altLang="en-US" sz="1200" b="1" dirty="0">
                <a:solidFill>
                  <a:srgbClr val="042555"/>
                </a:solidFill>
                <a:latin typeface="Arial"/>
                <a:cs typeface="Arial"/>
              </a:rPr>
              <a:t>美安香港的夥伴商店購物累計達</a:t>
            </a:r>
            <a:r>
              <a:rPr lang="en-US" altLang="zh-TW" sz="1200" b="1" dirty="0">
                <a:solidFill>
                  <a:srgbClr val="042555"/>
                </a:solidFill>
                <a:latin typeface="Arial"/>
                <a:cs typeface="Arial"/>
              </a:rPr>
              <a:t>HK$23,000.00</a:t>
            </a:r>
            <a:r>
              <a:rPr lang="zh-TW" altLang="en-US" sz="1200" b="1" dirty="0">
                <a:solidFill>
                  <a:srgbClr val="042555"/>
                </a:solidFill>
                <a:latin typeface="Arial"/>
                <a:cs typeface="Arial"/>
              </a:rPr>
              <a:t>：</a:t>
            </a:r>
          </a:p>
          <a:p>
            <a:pPr>
              <a:lnSpc>
                <a:spcPct val="90000"/>
              </a:lnSpc>
            </a:pPr>
            <a:endParaRPr lang="zh-TW" altLang="en-US" sz="1200" b="1" dirty="0">
              <a:solidFill>
                <a:srgbClr val="042555"/>
              </a:solidFill>
              <a:latin typeface="Arial"/>
              <a:cs typeface="Arial"/>
            </a:endParaRPr>
          </a:p>
          <a:p>
            <a:pPr>
              <a:lnSpc>
                <a:spcPct val="90000"/>
              </a:lnSpc>
            </a:pPr>
            <a:r>
              <a:rPr lang="en-US" altLang="zh-TW" sz="1200" b="1" dirty="0" smtClean="0">
                <a:solidFill>
                  <a:srgbClr val="042555"/>
                </a:solidFill>
                <a:latin typeface="Arial"/>
                <a:cs typeface="Arial"/>
              </a:rPr>
              <a:t>1)</a:t>
            </a:r>
            <a:r>
              <a:rPr lang="zh-TW" altLang="en-US" sz="1200" b="1" dirty="0" smtClean="0">
                <a:solidFill>
                  <a:srgbClr val="042555"/>
                </a:solidFill>
                <a:latin typeface="Arial"/>
                <a:cs typeface="Arial"/>
              </a:rPr>
              <a:t> 首</a:t>
            </a:r>
            <a:r>
              <a:rPr lang="zh-TW" altLang="en-US" sz="1200" b="1" dirty="0">
                <a:solidFill>
                  <a:srgbClr val="042555"/>
                </a:solidFill>
                <a:latin typeface="Arial"/>
                <a:cs typeface="Arial"/>
              </a:rPr>
              <a:t>先，必須利用合格超連鎖™店主的個人優惠顧客</a:t>
            </a:r>
            <a:r>
              <a:rPr lang="en-US" altLang="zh-TW" sz="1200" b="1" dirty="0">
                <a:solidFill>
                  <a:srgbClr val="042555"/>
                </a:solidFill>
                <a:latin typeface="Arial"/>
                <a:cs typeface="Arial"/>
              </a:rPr>
              <a:t>ID</a:t>
            </a:r>
            <a:r>
              <a:rPr lang="zh-TW" altLang="en-US" sz="1200" b="1" dirty="0">
                <a:solidFill>
                  <a:srgbClr val="042555"/>
                </a:solidFill>
                <a:latin typeface="Arial"/>
                <a:cs typeface="Arial"/>
              </a:rPr>
              <a:t>（優惠顧客編號為</a:t>
            </a:r>
            <a:r>
              <a:rPr lang="en-US" altLang="zh-TW" sz="1200" b="1" dirty="0">
                <a:solidFill>
                  <a:srgbClr val="042555"/>
                </a:solidFill>
                <a:latin typeface="Arial"/>
                <a:cs typeface="Arial"/>
              </a:rPr>
              <a:t>7</a:t>
            </a:r>
            <a:r>
              <a:rPr lang="zh-TW" altLang="en-US" sz="1200" b="1" dirty="0">
                <a:solidFill>
                  <a:srgbClr val="042555"/>
                </a:solidFill>
                <a:latin typeface="Arial"/>
                <a:cs typeface="Arial"/>
              </a:rPr>
              <a:t>位數）作為付款人，購物達</a:t>
            </a:r>
            <a:r>
              <a:rPr lang="en-US" altLang="zh-TW" sz="1200" b="1" dirty="0">
                <a:solidFill>
                  <a:srgbClr val="042555"/>
                </a:solidFill>
                <a:latin typeface="Arial"/>
                <a:cs typeface="Arial"/>
              </a:rPr>
              <a:t>HK$11,500.00</a:t>
            </a:r>
          </a:p>
          <a:p>
            <a:pPr>
              <a:lnSpc>
                <a:spcPct val="90000"/>
              </a:lnSpc>
            </a:pPr>
            <a:r>
              <a:rPr lang="en-US" altLang="zh-TW" sz="1200" b="1" dirty="0" smtClean="0">
                <a:solidFill>
                  <a:srgbClr val="042555"/>
                </a:solidFill>
                <a:latin typeface="Arial"/>
                <a:cs typeface="Arial"/>
              </a:rPr>
              <a:t>2)</a:t>
            </a:r>
            <a:r>
              <a:rPr lang="zh-TW" altLang="en-US" sz="1200" b="1" dirty="0" smtClean="0">
                <a:solidFill>
                  <a:srgbClr val="042555"/>
                </a:solidFill>
                <a:latin typeface="Arial"/>
                <a:cs typeface="Arial"/>
              </a:rPr>
              <a:t> 之</a:t>
            </a:r>
            <a:r>
              <a:rPr lang="zh-TW" altLang="en-US" sz="1200" b="1" dirty="0">
                <a:solidFill>
                  <a:srgbClr val="042555"/>
                </a:solidFill>
                <a:latin typeface="Arial"/>
                <a:cs typeface="Arial"/>
              </a:rPr>
              <a:t>後則可由註冊優惠顧客或超連鎖™店主本人購滿季度總數</a:t>
            </a:r>
            <a:r>
              <a:rPr lang="en-US" altLang="zh-TW" sz="1200" b="1" dirty="0">
                <a:solidFill>
                  <a:srgbClr val="042555"/>
                </a:solidFill>
                <a:latin typeface="Arial"/>
                <a:cs typeface="Arial"/>
              </a:rPr>
              <a:t>HK$23,000.00</a:t>
            </a:r>
            <a:r>
              <a:rPr lang="zh-TW" altLang="en-US" sz="1200" b="1" dirty="0">
                <a:solidFill>
                  <a:srgbClr val="042555"/>
                </a:solidFill>
                <a:latin typeface="Arial"/>
                <a:cs typeface="Arial"/>
              </a:rPr>
              <a:t>之其餘部分</a:t>
            </a:r>
          </a:p>
          <a:p>
            <a:pPr>
              <a:lnSpc>
                <a:spcPct val="90000"/>
              </a:lnSpc>
            </a:pPr>
            <a:r>
              <a:rPr lang="en-US" sz="800" b="1" dirty="0" smtClean="0">
                <a:solidFill>
                  <a:srgbClr val="042555"/>
                </a:solidFill>
                <a:latin typeface="Arial"/>
                <a:cs typeface="Arial"/>
              </a:rPr>
              <a:t>You </a:t>
            </a:r>
            <a:r>
              <a:rPr lang="en-US" sz="800" b="1" dirty="0">
                <a:solidFill>
                  <a:srgbClr val="042555"/>
                </a:solidFill>
                <a:latin typeface="Arial"/>
                <a:cs typeface="Arial"/>
              </a:rPr>
              <a:t>can do it all yourself from shopping (this requirement is based on 80% of what the average person statistically spends)  or… to give lee way and a head start:</a:t>
            </a:r>
          </a:p>
          <a:p>
            <a:pPr marL="342900" indent="-342900">
              <a:lnSpc>
                <a:spcPct val="90000"/>
              </a:lnSpc>
              <a:buFont typeface="+mj-lt"/>
              <a:buAutoNum type="arabicParenR"/>
            </a:pPr>
            <a:r>
              <a:rPr lang="en-US" sz="800" b="1" dirty="0" smtClean="0">
                <a:solidFill>
                  <a:srgbClr val="042555"/>
                </a:solidFill>
                <a:latin typeface="Arial"/>
                <a:cs typeface="Arial"/>
              </a:rPr>
              <a:t>At least $11,500</a:t>
            </a:r>
            <a:r>
              <a:rPr lang="en-US" sz="800" b="1" dirty="0">
                <a:solidFill>
                  <a:srgbClr val="042555"/>
                </a:solidFill>
                <a:latin typeface="Arial"/>
                <a:cs typeface="Arial"/>
              </a:rPr>
              <a:t>* in purchases with the qualifying UFO’s Personal Preferred Customer ID</a:t>
            </a:r>
            <a:br>
              <a:rPr lang="en-US" sz="800" b="1" dirty="0">
                <a:solidFill>
                  <a:srgbClr val="042555"/>
                </a:solidFill>
                <a:latin typeface="Arial"/>
                <a:cs typeface="Arial"/>
              </a:rPr>
            </a:br>
            <a:r>
              <a:rPr lang="en-US" sz="800" b="1" dirty="0">
                <a:solidFill>
                  <a:srgbClr val="042555"/>
                </a:solidFill>
                <a:latin typeface="Arial"/>
                <a:cs typeface="Arial"/>
              </a:rPr>
              <a:t>(7-digit #) being the paying ID.</a:t>
            </a:r>
          </a:p>
          <a:p>
            <a:pPr marL="342900" indent="-342900">
              <a:lnSpc>
                <a:spcPct val="90000"/>
              </a:lnSpc>
              <a:buFont typeface="+mj-lt"/>
              <a:buAutoNum type="arabicParenR"/>
            </a:pPr>
            <a:r>
              <a:rPr lang="en-US" sz="800" b="1" dirty="0">
                <a:solidFill>
                  <a:srgbClr val="042555"/>
                </a:solidFill>
                <a:latin typeface="Arial"/>
                <a:cs typeface="Arial"/>
              </a:rPr>
              <a:t>The remaining balance of the </a:t>
            </a:r>
            <a:r>
              <a:rPr lang="en-US" sz="800" b="1" dirty="0" smtClean="0">
                <a:solidFill>
                  <a:srgbClr val="042555"/>
                </a:solidFill>
                <a:latin typeface="Arial"/>
                <a:cs typeface="Arial"/>
              </a:rPr>
              <a:t>$</a:t>
            </a:r>
            <a:r>
              <a:rPr lang="en-US" altLang="zh-TW" sz="800" b="1" dirty="0" smtClean="0">
                <a:solidFill>
                  <a:srgbClr val="042555"/>
                </a:solidFill>
                <a:latin typeface="Arial"/>
                <a:cs typeface="Arial"/>
              </a:rPr>
              <a:t>2</a:t>
            </a:r>
            <a:r>
              <a:rPr lang="en-US" sz="800" b="1" dirty="0" smtClean="0">
                <a:solidFill>
                  <a:srgbClr val="042555"/>
                </a:solidFill>
                <a:latin typeface="Arial"/>
                <a:cs typeface="Arial"/>
              </a:rPr>
              <a:t>3,000 </a:t>
            </a:r>
            <a:r>
              <a:rPr lang="en-US" sz="800" b="1" dirty="0">
                <a:solidFill>
                  <a:srgbClr val="042555"/>
                </a:solidFill>
                <a:latin typeface="Arial"/>
                <a:cs typeface="Arial"/>
              </a:rPr>
              <a:t>total for the respective quarter may be made up from purchases made by your registered Preferred Customers, or yourself.</a:t>
            </a:r>
          </a:p>
          <a:p>
            <a:pPr>
              <a:lnSpc>
                <a:spcPct val="90000"/>
              </a:lnSpc>
            </a:pPr>
            <a:r>
              <a:rPr lang="en-US" sz="800" b="1" i="1" dirty="0">
                <a:solidFill>
                  <a:srgbClr val="042555"/>
                </a:solidFill>
                <a:latin typeface="Arial"/>
                <a:cs typeface="Arial"/>
              </a:rPr>
              <a:t>Note:  All returns will be deducted and reconciled against totals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24" y="425815"/>
            <a:ext cx="6791865" cy="481031"/>
          </a:xfrm>
          <a:prstGeom prst="rect">
            <a:avLst/>
          </a:prstGeom>
        </p:spPr>
      </p:pic>
      <p:sp>
        <p:nvSpPr>
          <p:cNvPr id="7" name="TextBox 6"/>
          <p:cNvSpPr txBox="1"/>
          <p:nvPr/>
        </p:nvSpPr>
        <p:spPr>
          <a:xfrm>
            <a:off x="383024" y="52839"/>
            <a:ext cx="8383744" cy="341632"/>
          </a:xfrm>
          <a:prstGeom prst="rect">
            <a:avLst/>
          </a:prstGeom>
          <a:noFill/>
        </p:spPr>
        <p:txBody>
          <a:bodyPr wrap="square" rtlCol="0">
            <a:spAutoFit/>
          </a:bodyPr>
          <a:lstStyle/>
          <a:p>
            <a:pPr>
              <a:lnSpc>
                <a:spcPct val="90000"/>
              </a:lnSpc>
            </a:pPr>
            <a:r>
              <a:rPr lang="zh-TW" altLang="en-US" b="1" dirty="0" smtClean="0">
                <a:solidFill>
                  <a:srgbClr val="042555"/>
                </a:solidFill>
                <a:latin typeface="Arial"/>
                <a:cs typeface="Arial"/>
              </a:rPr>
              <a:t>成為購物年金獎賞庫計劃優勝者</a:t>
            </a:r>
            <a:endParaRPr lang="en-US" b="1" dirty="0">
              <a:solidFill>
                <a:srgbClr val="042555"/>
              </a:solidFill>
              <a:latin typeface="Arial"/>
              <a:cs typeface="Arial"/>
            </a:endParaRPr>
          </a:p>
        </p:txBody>
      </p:sp>
    </p:spTree>
    <p:extLst>
      <p:ext uri="{BB962C8B-B14F-4D97-AF65-F5344CB8AC3E}">
        <p14:creationId xmlns:p14="http://schemas.microsoft.com/office/powerpoint/2010/main" val="192185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888" y="3282395"/>
            <a:ext cx="8606057" cy="1712777"/>
          </a:xfrm>
          <a:prstGeom prst="rect">
            <a:avLst/>
          </a:prstGeom>
          <a:noFill/>
        </p:spPr>
        <p:txBody>
          <a:bodyPr wrap="square" rtlCol="0">
            <a:spAutoFit/>
          </a:bodyPr>
          <a:lstStyle/>
          <a:p>
            <a:pPr marL="342900" indent="-342900">
              <a:lnSpc>
                <a:spcPct val="90000"/>
              </a:lnSpc>
              <a:buFont typeface="+mj-lt"/>
              <a:buAutoNum type="arabicPeriod"/>
            </a:pPr>
            <a:r>
              <a:rPr lang="en-US" sz="900" b="1" dirty="0" smtClean="0">
                <a:solidFill>
                  <a:srgbClr val="042555"/>
                </a:solidFill>
                <a:latin typeface="Arial"/>
                <a:cs typeface="Arial"/>
              </a:rPr>
              <a:t>BONUS BV and IBV! When you qualify you get the additional Bonus Pool BV and IBV to place (Estimated :200 to 400BV and 50- 100IBV).</a:t>
            </a:r>
          </a:p>
          <a:p>
            <a:pPr marL="342900" indent="-342900">
              <a:lnSpc>
                <a:spcPct val="90000"/>
              </a:lnSpc>
              <a:buFont typeface="+mj-lt"/>
              <a:buAutoNum type="arabicPeriod"/>
            </a:pPr>
            <a:endParaRPr lang="en-US" sz="900" b="1" dirty="0" smtClean="0">
              <a:solidFill>
                <a:srgbClr val="042555"/>
              </a:solidFill>
              <a:latin typeface="Arial"/>
              <a:cs typeface="Arial"/>
            </a:endParaRPr>
          </a:p>
          <a:p>
            <a:pPr marL="342900" indent="-342900">
              <a:lnSpc>
                <a:spcPct val="90000"/>
              </a:lnSpc>
              <a:buFont typeface="+mj-lt"/>
              <a:buAutoNum type="arabicPeriod"/>
            </a:pPr>
            <a:r>
              <a:rPr lang="en-US" sz="900" b="1" dirty="0" smtClean="0">
                <a:solidFill>
                  <a:srgbClr val="042555"/>
                </a:solidFill>
                <a:latin typeface="Arial"/>
                <a:cs typeface="Arial"/>
              </a:rPr>
              <a:t>DUPLICATION BONUS BV and IBV: If you qualify for the bonus pool, you will also automatically earn an additional 50 BV and 25 IBV for each of your personally sponsored UFO that qualifies as well.</a:t>
            </a:r>
          </a:p>
          <a:p>
            <a:pPr marL="342900" indent="-342900">
              <a:lnSpc>
                <a:spcPct val="90000"/>
              </a:lnSpc>
              <a:buFont typeface="+mj-lt"/>
              <a:buAutoNum type="arabicPeriod"/>
            </a:pPr>
            <a:endParaRPr lang="en-US" sz="900" b="1" dirty="0" smtClean="0">
              <a:solidFill>
                <a:srgbClr val="042555"/>
              </a:solidFill>
              <a:latin typeface="Arial"/>
              <a:cs typeface="Arial"/>
            </a:endParaRPr>
          </a:p>
          <a:p>
            <a:pPr marL="342900" indent="-342900">
              <a:lnSpc>
                <a:spcPct val="90000"/>
              </a:lnSpc>
              <a:buFont typeface="+mj-lt"/>
              <a:buAutoNum type="arabicPeriod"/>
            </a:pPr>
            <a:r>
              <a:rPr lang="en-US" sz="900" b="1" dirty="0" smtClean="0">
                <a:solidFill>
                  <a:srgbClr val="042555"/>
                </a:solidFill>
                <a:latin typeface="Arial"/>
                <a:cs typeface="Arial"/>
              </a:rPr>
              <a:t>$4600 LEADERSHIP BONUS IN IBV ELIGIBILITY: in addition, if you qualify for the bonus pool and have 10 UFOs in the left organization and 10 in the right organization of a BDC that qualify for the bonus pool; that BDC will be eligible to earn an additional $4600 Bonus in the IBV compensation plan (same rules as the BV Bonus) for the next 12 weeks.  This bonus is per BDC, so multiple BDCs are eligible for the IBV bonus.  Note:  the 12 week period will start the first week bonus BV and IBV are awarded.</a:t>
            </a:r>
          </a:p>
          <a:p>
            <a:pPr marL="342900" indent="-342900">
              <a:lnSpc>
                <a:spcPct val="90000"/>
              </a:lnSpc>
              <a:buFont typeface="+mj-lt"/>
              <a:buAutoNum type="arabicPeriod"/>
            </a:pPr>
            <a:endParaRPr lang="en-US" sz="900" b="1" dirty="0" smtClean="0">
              <a:solidFill>
                <a:srgbClr val="042555"/>
              </a:solidFill>
              <a:latin typeface="Arial"/>
              <a:cs typeface="Arial"/>
            </a:endParaRPr>
          </a:p>
          <a:p>
            <a:pPr marL="342900" indent="-342900">
              <a:lnSpc>
                <a:spcPct val="90000"/>
              </a:lnSpc>
              <a:buFont typeface="+mj-lt"/>
              <a:buAutoNum type="arabicPeriod"/>
            </a:pPr>
            <a:r>
              <a:rPr lang="en-US" sz="900" b="1" dirty="0" smtClean="0">
                <a:solidFill>
                  <a:srgbClr val="042555"/>
                </a:solidFill>
                <a:latin typeface="Arial"/>
                <a:cs typeface="Arial"/>
              </a:rPr>
              <a:t>BV and IBV ACCUMULATION! All UFOs qualifying for the Shopping Annuity</a:t>
            </a:r>
            <a:r>
              <a:rPr lang="en-US" sz="900" b="1" baseline="30000" dirty="0" smtClean="0">
                <a:solidFill>
                  <a:srgbClr val="042555"/>
                </a:solidFill>
                <a:latin typeface="Arial"/>
                <a:cs typeface="Arial"/>
              </a:rPr>
              <a:t>®</a:t>
            </a:r>
            <a:r>
              <a:rPr lang="en-US" sz="900" b="1" dirty="0" smtClean="0">
                <a:solidFill>
                  <a:srgbClr val="042555"/>
                </a:solidFill>
                <a:latin typeface="Arial"/>
                <a:cs typeface="Arial"/>
              </a:rPr>
              <a:t> Bonus Pool will be eligible to accrue all awarded bonus BV and IBV generated and/or placed within their organization.  Organize and mobilize your teams for massive action.  The BV and IBV created will be enormous to those organizations that prepare and act!  </a:t>
            </a:r>
            <a:endParaRPr lang="en-US" sz="900" b="1" dirty="0">
              <a:solidFill>
                <a:srgbClr val="042555"/>
              </a:solidFill>
              <a:latin typeface="Arial"/>
              <a:cs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512" y="41374"/>
            <a:ext cx="5717977" cy="404973"/>
          </a:xfrm>
          <a:prstGeom prst="rect">
            <a:avLst/>
          </a:prstGeom>
        </p:spPr>
      </p:pic>
      <p:sp>
        <p:nvSpPr>
          <p:cNvPr id="4" name="TextBox 3"/>
          <p:cNvSpPr txBox="1"/>
          <p:nvPr/>
        </p:nvSpPr>
        <p:spPr>
          <a:xfrm>
            <a:off x="59226" y="446347"/>
            <a:ext cx="9084774" cy="2806922"/>
          </a:xfrm>
          <a:prstGeom prst="rect">
            <a:avLst/>
          </a:prstGeom>
          <a:noFill/>
        </p:spPr>
        <p:txBody>
          <a:bodyPr wrap="square" rtlCol="0">
            <a:spAutoFit/>
          </a:bodyPr>
          <a:lstStyle/>
          <a:p>
            <a:pPr marL="342900" indent="-342900">
              <a:lnSpc>
                <a:spcPct val="90000"/>
              </a:lnSpc>
              <a:buFont typeface="+mj-lt"/>
              <a:buAutoNum type="arabicPeriod"/>
            </a:pPr>
            <a:r>
              <a:rPr lang="en-US" altLang="zh-TW" sz="1400" b="1" dirty="0">
                <a:solidFill>
                  <a:srgbClr val="042555"/>
                </a:solidFill>
                <a:latin typeface="Arial"/>
                <a:cs typeface="Arial"/>
              </a:rPr>
              <a:t>BV</a:t>
            </a:r>
            <a:r>
              <a:rPr lang="zh-TW" altLang="en-US" sz="1400" b="1" dirty="0">
                <a:solidFill>
                  <a:srgbClr val="042555"/>
                </a:solidFill>
                <a:latin typeface="Arial"/>
                <a:cs typeface="Arial"/>
              </a:rPr>
              <a:t>和</a:t>
            </a:r>
            <a:r>
              <a:rPr lang="en-US" altLang="zh-TW" sz="1400" b="1" dirty="0">
                <a:solidFill>
                  <a:srgbClr val="042555"/>
                </a:solidFill>
                <a:latin typeface="Arial"/>
                <a:cs typeface="Arial"/>
              </a:rPr>
              <a:t>IBV</a:t>
            </a:r>
            <a:r>
              <a:rPr lang="zh-TW" altLang="en-US" sz="1400" b="1" dirty="0">
                <a:solidFill>
                  <a:srgbClr val="042555"/>
                </a:solidFill>
                <a:latin typeface="Arial"/>
                <a:cs typeface="Arial"/>
              </a:rPr>
              <a:t>獎勵</a:t>
            </a:r>
            <a:r>
              <a:rPr lang="zh-TW" altLang="en-US" sz="1400" b="1" dirty="0" smtClean="0">
                <a:solidFill>
                  <a:srgbClr val="042555"/>
                </a:solidFill>
                <a:latin typeface="Arial"/>
                <a:cs typeface="Arial"/>
              </a:rPr>
              <a:t>！你符</a:t>
            </a:r>
            <a:r>
              <a:rPr lang="zh-TW" altLang="en-US" sz="1400" b="1" dirty="0">
                <a:solidFill>
                  <a:srgbClr val="042555"/>
                </a:solidFill>
                <a:latin typeface="Arial"/>
                <a:cs typeface="Arial"/>
              </a:rPr>
              <a:t>合資格時，就能從購物年</a:t>
            </a:r>
            <a:r>
              <a:rPr lang="zh-TW" altLang="en-US" sz="1400" b="1" dirty="0" smtClean="0">
                <a:solidFill>
                  <a:srgbClr val="042555"/>
                </a:solidFill>
                <a:latin typeface="Arial"/>
                <a:cs typeface="Arial"/>
              </a:rPr>
              <a:t>金獎賞庫計劃中</a:t>
            </a:r>
            <a:r>
              <a:rPr lang="zh-TW" altLang="en-US" sz="1400" b="1" dirty="0">
                <a:solidFill>
                  <a:srgbClr val="042555"/>
                </a:solidFill>
                <a:latin typeface="Arial"/>
                <a:cs typeface="Arial"/>
              </a:rPr>
              <a:t>得到可以放置的額外</a:t>
            </a:r>
            <a:r>
              <a:rPr lang="en-US" altLang="zh-TW" sz="1400" b="1" dirty="0">
                <a:solidFill>
                  <a:srgbClr val="042555"/>
                </a:solidFill>
                <a:latin typeface="Arial"/>
                <a:cs typeface="Arial"/>
              </a:rPr>
              <a:t>BV</a:t>
            </a:r>
            <a:r>
              <a:rPr lang="zh-TW" altLang="en-US" sz="1400" b="1" dirty="0">
                <a:solidFill>
                  <a:srgbClr val="042555"/>
                </a:solidFill>
                <a:latin typeface="Arial"/>
                <a:cs typeface="Arial"/>
              </a:rPr>
              <a:t>和</a:t>
            </a:r>
            <a:r>
              <a:rPr lang="en-US" altLang="zh-TW" sz="1400" b="1" dirty="0">
                <a:solidFill>
                  <a:srgbClr val="042555"/>
                </a:solidFill>
                <a:latin typeface="Arial"/>
                <a:cs typeface="Arial"/>
              </a:rPr>
              <a:t>IBV</a:t>
            </a:r>
            <a:r>
              <a:rPr lang="zh-TW" altLang="en-US" sz="1400" b="1" dirty="0">
                <a:solidFill>
                  <a:srgbClr val="042555"/>
                </a:solidFill>
                <a:latin typeface="Arial"/>
                <a:cs typeface="Arial"/>
              </a:rPr>
              <a:t>獎勵（大約為：</a:t>
            </a:r>
            <a:r>
              <a:rPr lang="en-US" altLang="zh-TW" sz="1400" b="1" dirty="0">
                <a:solidFill>
                  <a:srgbClr val="042555"/>
                </a:solidFill>
                <a:latin typeface="Arial"/>
                <a:cs typeface="Arial"/>
              </a:rPr>
              <a:t>200</a:t>
            </a:r>
            <a:r>
              <a:rPr lang="zh-TW" altLang="en-US" sz="1400" b="1" dirty="0">
                <a:solidFill>
                  <a:srgbClr val="042555"/>
                </a:solidFill>
                <a:latin typeface="Arial"/>
                <a:cs typeface="Arial"/>
              </a:rPr>
              <a:t>至</a:t>
            </a:r>
            <a:r>
              <a:rPr lang="en-US" altLang="zh-TW" sz="1400" b="1" dirty="0">
                <a:solidFill>
                  <a:srgbClr val="042555"/>
                </a:solidFill>
                <a:latin typeface="Arial"/>
                <a:cs typeface="Arial"/>
              </a:rPr>
              <a:t>400 BV</a:t>
            </a:r>
            <a:r>
              <a:rPr lang="zh-TW" altLang="en-US" sz="1400" b="1" dirty="0">
                <a:solidFill>
                  <a:srgbClr val="042555"/>
                </a:solidFill>
                <a:latin typeface="Arial"/>
                <a:cs typeface="Arial"/>
              </a:rPr>
              <a:t>以及</a:t>
            </a:r>
            <a:r>
              <a:rPr lang="en-US" altLang="zh-TW" sz="1400" b="1" dirty="0">
                <a:solidFill>
                  <a:srgbClr val="042555"/>
                </a:solidFill>
                <a:latin typeface="Arial"/>
                <a:cs typeface="Arial"/>
              </a:rPr>
              <a:t>50</a:t>
            </a:r>
            <a:r>
              <a:rPr lang="zh-TW" altLang="en-US" sz="1400" b="1" dirty="0">
                <a:solidFill>
                  <a:srgbClr val="042555"/>
                </a:solidFill>
                <a:latin typeface="Arial"/>
                <a:cs typeface="Arial"/>
              </a:rPr>
              <a:t>至</a:t>
            </a:r>
            <a:r>
              <a:rPr lang="en-US" altLang="zh-TW" sz="1400" b="1" dirty="0">
                <a:solidFill>
                  <a:srgbClr val="042555"/>
                </a:solidFill>
                <a:latin typeface="Arial"/>
                <a:cs typeface="Arial"/>
              </a:rPr>
              <a:t>100 IBV</a:t>
            </a:r>
            <a:r>
              <a:rPr lang="zh-TW" altLang="en-US" sz="1400" b="1" dirty="0">
                <a:solidFill>
                  <a:srgbClr val="042555"/>
                </a:solidFill>
                <a:latin typeface="Arial"/>
                <a:cs typeface="Arial"/>
              </a:rPr>
              <a:t>）。</a:t>
            </a:r>
          </a:p>
          <a:p>
            <a:pPr marL="342900" indent="-342900">
              <a:lnSpc>
                <a:spcPct val="90000"/>
              </a:lnSpc>
              <a:buFont typeface="+mj-lt"/>
              <a:buAutoNum type="arabicPeriod"/>
            </a:pPr>
            <a:endParaRPr lang="zh-TW" altLang="en-US" sz="1400" b="1" dirty="0">
              <a:solidFill>
                <a:srgbClr val="042555"/>
              </a:solidFill>
              <a:latin typeface="Arial"/>
              <a:cs typeface="Arial"/>
            </a:endParaRPr>
          </a:p>
          <a:p>
            <a:pPr marL="342900" indent="-342900">
              <a:lnSpc>
                <a:spcPct val="90000"/>
              </a:lnSpc>
              <a:buFont typeface="+mj-lt"/>
              <a:buAutoNum type="arabicPeriod"/>
            </a:pPr>
            <a:r>
              <a:rPr lang="zh-TW" altLang="en-US" sz="1400" b="1" dirty="0" smtClean="0">
                <a:solidFill>
                  <a:srgbClr val="042555"/>
                </a:solidFill>
                <a:latin typeface="Arial"/>
                <a:cs typeface="Arial"/>
              </a:rPr>
              <a:t>複制</a:t>
            </a:r>
            <a:r>
              <a:rPr lang="zh-TW" altLang="en-US" sz="1400" b="1" dirty="0">
                <a:solidFill>
                  <a:srgbClr val="042555"/>
                </a:solidFill>
                <a:latin typeface="Arial"/>
                <a:cs typeface="Arial"/>
              </a:rPr>
              <a:t>額外</a:t>
            </a:r>
            <a:r>
              <a:rPr lang="en-US" altLang="zh-TW" sz="1400" b="1" dirty="0">
                <a:solidFill>
                  <a:srgbClr val="042555"/>
                </a:solidFill>
                <a:latin typeface="Arial"/>
                <a:cs typeface="Arial"/>
              </a:rPr>
              <a:t>BV</a:t>
            </a:r>
            <a:r>
              <a:rPr lang="zh-TW" altLang="en-US" sz="1400" b="1" dirty="0">
                <a:solidFill>
                  <a:srgbClr val="042555"/>
                </a:solidFill>
                <a:latin typeface="Arial"/>
                <a:cs typeface="Arial"/>
              </a:rPr>
              <a:t>和</a:t>
            </a:r>
            <a:r>
              <a:rPr lang="en-US" altLang="zh-TW" sz="1400" b="1" dirty="0">
                <a:solidFill>
                  <a:srgbClr val="042555"/>
                </a:solidFill>
                <a:latin typeface="Arial"/>
                <a:cs typeface="Arial"/>
              </a:rPr>
              <a:t>IBV</a:t>
            </a:r>
            <a:r>
              <a:rPr lang="zh-TW" altLang="en-US" sz="1400" b="1" dirty="0">
                <a:solidFill>
                  <a:srgbClr val="042555"/>
                </a:solidFill>
                <a:latin typeface="Arial"/>
                <a:cs typeface="Arial"/>
              </a:rPr>
              <a:t>獎勵：如</a:t>
            </a:r>
            <a:r>
              <a:rPr lang="zh-TW" altLang="en-US" sz="1400" b="1" dirty="0" smtClean="0">
                <a:solidFill>
                  <a:srgbClr val="042555"/>
                </a:solidFill>
                <a:latin typeface="Arial"/>
                <a:cs typeface="Arial"/>
              </a:rPr>
              <a:t>果你</a:t>
            </a:r>
            <a:r>
              <a:rPr lang="zh-TW" altLang="en-US" sz="1400" b="1" dirty="0">
                <a:solidFill>
                  <a:srgbClr val="042555"/>
                </a:solidFill>
                <a:latin typeface="Arial"/>
                <a:cs typeface="Arial"/>
              </a:rPr>
              <a:t>符合購物年金獎賞庫計劃基金資格，</a:t>
            </a:r>
            <a:r>
              <a:rPr lang="zh-TW" altLang="en-US" sz="1400" b="1" dirty="0" smtClean="0">
                <a:solidFill>
                  <a:srgbClr val="042555"/>
                </a:solidFill>
                <a:latin typeface="Arial"/>
                <a:cs typeface="Arial"/>
              </a:rPr>
              <a:t>在你親</a:t>
            </a:r>
            <a:r>
              <a:rPr lang="zh-TW" altLang="en-US" sz="1400" b="1" dirty="0">
                <a:solidFill>
                  <a:srgbClr val="042555"/>
                </a:solidFill>
                <a:latin typeface="Arial"/>
                <a:cs typeface="Arial"/>
              </a:rPr>
              <a:t>自推薦的任何一位超連鎖店主也同樣合格時，即可另外獲得</a:t>
            </a:r>
            <a:r>
              <a:rPr lang="en-US" altLang="zh-TW" sz="1400" b="1" dirty="0">
                <a:solidFill>
                  <a:srgbClr val="042555"/>
                </a:solidFill>
                <a:latin typeface="Arial"/>
                <a:cs typeface="Arial"/>
              </a:rPr>
              <a:t>50 BV</a:t>
            </a:r>
            <a:r>
              <a:rPr lang="zh-TW" altLang="en-US" sz="1400" b="1" dirty="0">
                <a:solidFill>
                  <a:srgbClr val="042555"/>
                </a:solidFill>
                <a:latin typeface="Arial"/>
                <a:cs typeface="Arial"/>
              </a:rPr>
              <a:t>和</a:t>
            </a:r>
            <a:r>
              <a:rPr lang="en-US" altLang="zh-TW" sz="1400" b="1" dirty="0">
                <a:solidFill>
                  <a:srgbClr val="042555"/>
                </a:solidFill>
                <a:latin typeface="Arial"/>
                <a:cs typeface="Arial"/>
              </a:rPr>
              <a:t>25 IBV</a:t>
            </a:r>
            <a:r>
              <a:rPr lang="zh-TW" altLang="en-US" sz="1400" b="1" dirty="0">
                <a:solidFill>
                  <a:srgbClr val="042555"/>
                </a:solidFill>
                <a:latin typeface="Arial"/>
                <a:cs typeface="Arial"/>
              </a:rPr>
              <a:t>。</a:t>
            </a:r>
          </a:p>
          <a:p>
            <a:pPr marL="342900" indent="-342900">
              <a:lnSpc>
                <a:spcPct val="90000"/>
              </a:lnSpc>
              <a:buFont typeface="+mj-lt"/>
              <a:buAutoNum type="arabicPeriod"/>
            </a:pPr>
            <a:endParaRPr lang="zh-TW" altLang="en-US" sz="1400" b="1" dirty="0">
              <a:solidFill>
                <a:srgbClr val="042555"/>
              </a:solidFill>
              <a:latin typeface="Arial"/>
              <a:cs typeface="Arial"/>
            </a:endParaRPr>
          </a:p>
          <a:p>
            <a:pPr marL="342900" indent="-342900">
              <a:lnSpc>
                <a:spcPct val="90000"/>
              </a:lnSpc>
              <a:buFont typeface="+mj-lt"/>
              <a:buAutoNum type="arabicPeriod"/>
            </a:pPr>
            <a:r>
              <a:rPr lang="en-US" altLang="zh-TW" sz="1400" b="1" dirty="0">
                <a:solidFill>
                  <a:srgbClr val="042555"/>
                </a:solidFill>
                <a:latin typeface="Arial"/>
                <a:cs typeface="Arial"/>
              </a:rPr>
              <a:t>IBV</a:t>
            </a:r>
            <a:r>
              <a:rPr lang="zh-TW" altLang="en-US" sz="1400" b="1" dirty="0">
                <a:solidFill>
                  <a:srgbClr val="042555"/>
                </a:solidFill>
                <a:latin typeface="Arial"/>
                <a:cs typeface="Arial"/>
              </a:rPr>
              <a:t>紅利計劃下的</a:t>
            </a:r>
            <a:r>
              <a:rPr lang="en-US" altLang="zh-TW" sz="1400" b="1" dirty="0">
                <a:solidFill>
                  <a:srgbClr val="042555"/>
                </a:solidFill>
                <a:latin typeface="Arial"/>
                <a:cs typeface="Arial"/>
              </a:rPr>
              <a:t>S$750 </a:t>
            </a:r>
            <a:r>
              <a:rPr lang="zh-TW" altLang="en-US" sz="1400" b="1" dirty="0">
                <a:solidFill>
                  <a:srgbClr val="042555"/>
                </a:solidFill>
                <a:latin typeface="Arial"/>
                <a:cs typeface="Arial"/>
              </a:rPr>
              <a:t>領導獎金：此外，</a:t>
            </a:r>
            <a:r>
              <a:rPr lang="zh-TW" altLang="en-US" sz="1400" b="1" dirty="0" smtClean="0">
                <a:solidFill>
                  <a:srgbClr val="042555"/>
                </a:solidFill>
                <a:latin typeface="Arial"/>
                <a:cs typeface="Arial"/>
              </a:rPr>
              <a:t>當你</a:t>
            </a:r>
            <a:r>
              <a:rPr lang="zh-TW" altLang="en-US" sz="1400" b="1" dirty="0">
                <a:solidFill>
                  <a:srgbClr val="042555"/>
                </a:solidFill>
                <a:latin typeface="Arial"/>
                <a:cs typeface="Arial"/>
              </a:rPr>
              <a:t>符合購物年金獎賞庫計劃資格，並在一個商業發展中心的左右兩邊組織，各有</a:t>
            </a:r>
            <a:r>
              <a:rPr lang="en-US" altLang="zh-TW" sz="1400" b="1" dirty="0">
                <a:solidFill>
                  <a:srgbClr val="042555"/>
                </a:solidFill>
                <a:latin typeface="Arial"/>
                <a:cs typeface="Arial"/>
              </a:rPr>
              <a:t>10</a:t>
            </a:r>
            <a:r>
              <a:rPr lang="zh-TW" altLang="en-US" sz="1400" b="1" dirty="0">
                <a:solidFill>
                  <a:srgbClr val="042555"/>
                </a:solidFill>
                <a:latin typeface="Arial"/>
                <a:cs typeface="Arial"/>
              </a:rPr>
              <a:t>名同樣也購物年金獎賞庫計劃資格的超連鎖店主時，此商業發展中心將可於接下來的</a:t>
            </a:r>
            <a:r>
              <a:rPr lang="en-US" altLang="zh-TW" sz="1400" b="1" dirty="0">
                <a:solidFill>
                  <a:srgbClr val="042555"/>
                </a:solidFill>
                <a:latin typeface="Arial"/>
                <a:cs typeface="Arial"/>
              </a:rPr>
              <a:t>12</a:t>
            </a:r>
            <a:r>
              <a:rPr lang="zh-TW" altLang="en-US" sz="1400" b="1" dirty="0">
                <a:solidFill>
                  <a:srgbClr val="042555"/>
                </a:solidFill>
                <a:latin typeface="Arial"/>
                <a:cs typeface="Arial"/>
              </a:rPr>
              <a:t>周中，在</a:t>
            </a:r>
            <a:r>
              <a:rPr lang="en-US" altLang="zh-TW" sz="1400" b="1" dirty="0">
                <a:solidFill>
                  <a:srgbClr val="042555"/>
                </a:solidFill>
                <a:latin typeface="Arial"/>
                <a:cs typeface="Arial"/>
              </a:rPr>
              <a:t>IBV</a:t>
            </a:r>
            <a:r>
              <a:rPr lang="zh-TW" altLang="en-US" sz="1400" b="1" dirty="0" smtClean="0">
                <a:solidFill>
                  <a:srgbClr val="042555"/>
                </a:solidFill>
                <a:latin typeface="Arial"/>
                <a:cs typeface="Arial"/>
              </a:rPr>
              <a:t>紅利</a:t>
            </a:r>
            <a:r>
              <a:rPr lang="zh-TW" altLang="en-US" sz="1400" b="1" dirty="0">
                <a:solidFill>
                  <a:srgbClr val="042555"/>
                </a:solidFill>
                <a:latin typeface="Arial"/>
                <a:cs typeface="Arial"/>
              </a:rPr>
              <a:t>計劃下（與</a:t>
            </a:r>
            <a:r>
              <a:rPr lang="en-US" altLang="zh-TW" sz="1400" b="1" dirty="0">
                <a:solidFill>
                  <a:srgbClr val="042555"/>
                </a:solidFill>
                <a:latin typeface="Arial"/>
                <a:cs typeface="Arial"/>
              </a:rPr>
              <a:t>BV</a:t>
            </a:r>
            <a:r>
              <a:rPr lang="zh-TW" altLang="en-US" sz="1400" b="1" dirty="0">
                <a:solidFill>
                  <a:srgbClr val="042555"/>
                </a:solidFill>
                <a:latin typeface="Arial"/>
                <a:cs typeface="Arial"/>
              </a:rPr>
              <a:t>紅利計劃規則相同）額外賺</a:t>
            </a:r>
            <a:r>
              <a:rPr lang="zh-TW" altLang="en-US" sz="1400" b="1" dirty="0" smtClean="0">
                <a:solidFill>
                  <a:srgbClr val="042555"/>
                </a:solidFill>
                <a:latin typeface="Arial"/>
                <a:cs typeface="Arial"/>
              </a:rPr>
              <a:t>取</a:t>
            </a:r>
            <a:r>
              <a:rPr lang="en-US" altLang="zh-TW" sz="1400" b="1" dirty="0" smtClean="0">
                <a:solidFill>
                  <a:srgbClr val="042555"/>
                </a:solidFill>
                <a:latin typeface="Arial"/>
                <a:cs typeface="Arial"/>
              </a:rPr>
              <a:t>$4600</a:t>
            </a:r>
            <a:r>
              <a:rPr lang="zh-TW" altLang="en-US" sz="1400" b="1" dirty="0" smtClean="0">
                <a:solidFill>
                  <a:srgbClr val="042555"/>
                </a:solidFill>
                <a:latin typeface="Arial"/>
                <a:cs typeface="Arial"/>
              </a:rPr>
              <a:t>。</a:t>
            </a:r>
            <a:r>
              <a:rPr lang="zh-TW" altLang="en-US" sz="1400" b="1" dirty="0">
                <a:solidFill>
                  <a:srgbClr val="042555"/>
                </a:solidFill>
                <a:latin typeface="Arial"/>
                <a:cs typeface="Arial"/>
              </a:rPr>
              <a:t>此為發放給每個商業發展中心的獎勵，越多合格商業發展中心，則可獲得越多</a:t>
            </a:r>
            <a:r>
              <a:rPr lang="en-US" altLang="zh-TW" sz="1400" b="1" dirty="0">
                <a:solidFill>
                  <a:srgbClr val="042555"/>
                </a:solidFill>
                <a:latin typeface="Arial"/>
                <a:cs typeface="Arial"/>
              </a:rPr>
              <a:t>IBV</a:t>
            </a:r>
            <a:r>
              <a:rPr lang="zh-TW" altLang="en-US" sz="1400" b="1" dirty="0">
                <a:solidFill>
                  <a:srgbClr val="042555"/>
                </a:solidFill>
                <a:latin typeface="Arial"/>
                <a:cs typeface="Arial"/>
              </a:rPr>
              <a:t>獎勵。請註意：此</a:t>
            </a:r>
            <a:r>
              <a:rPr lang="en-US" altLang="zh-TW" sz="1400" b="1" dirty="0">
                <a:solidFill>
                  <a:srgbClr val="042555"/>
                </a:solidFill>
                <a:latin typeface="Arial"/>
                <a:cs typeface="Arial"/>
              </a:rPr>
              <a:t>12</a:t>
            </a:r>
            <a:r>
              <a:rPr lang="zh-TW" altLang="en-US" sz="1400" b="1" dirty="0">
                <a:solidFill>
                  <a:srgbClr val="042555"/>
                </a:solidFill>
                <a:latin typeface="Arial"/>
                <a:cs typeface="Arial"/>
              </a:rPr>
              <a:t>周周期起於</a:t>
            </a:r>
            <a:r>
              <a:rPr lang="en-US" altLang="zh-TW" sz="1400" b="1" dirty="0">
                <a:solidFill>
                  <a:srgbClr val="042555"/>
                </a:solidFill>
                <a:latin typeface="Arial"/>
                <a:cs typeface="Arial"/>
              </a:rPr>
              <a:t>BV</a:t>
            </a:r>
            <a:r>
              <a:rPr lang="zh-TW" altLang="en-US" sz="1400" b="1" dirty="0">
                <a:solidFill>
                  <a:srgbClr val="042555"/>
                </a:solidFill>
                <a:latin typeface="Arial"/>
                <a:cs typeface="Arial"/>
              </a:rPr>
              <a:t>與</a:t>
            </a:r>
            <a:r>
              <a:rPr lang="en-US" altLang="zh-TW" sz="1400" b="1" dirty="0">
                <a:solidFill>
                  <a:srgbClr val="042555"/>
                </a:solidFill>
                <a:latin typeface="Arial"/>
                <a:cs typeface="Arial"/>
              </a:rPr>
              <a:t>IBV</a:t>
            </a:r>
            <a:r>
              <a:rPr lang="zh-TW" altLang="en-US" sz="1400" b="1" dirty="0">
                <a:solidFill>
                  <a:srgbClr val="042555"/>
                </a:solidFill>
                <a:latin typeface="Arial"/>
                <a:cs typeface="Arial"/>
              </a:rPr>
              <a:t>獎勵發放當周。</a:t>
            </a:r>
          </a:p>
          <a:p>
            <a:pPr marL="342900" indent="-342900">
              <a:lnSpc>
                <a:spcPct val="90000"/>
              </a:lnSpc>
              <a:buFont typeface="+mj-lt"/>
              <a:buAutoNum type="arabicPeriod"/>
            </a:pPr>
            <a:endParaRPr lang="zh-TW" altLang="en-US" sz="1400" b="1" dirty="0">
              <a:solidFill>
                <a:srgbClr val="042555"/>
              </a:solidFill>
              <a:latin typeface="Arial"/>
              <a:cs typeface="Arial"/>
            </a:endParaRPr>
          </a:p>
          <a:p>
            <a:pPr marL="342900" indent="-342900">
              <a:lnSpc>
                <a:spcPct val="90000"/>
              </a:lnSpc>
              <a:buFont typeface="+mj-lt"/>
              <a:buAutoNum type="arabicPeriod"/>
            </a:pPr>
            <a:r>
              <a:rPr lang="zh-TW" altLang="en-US" sz="1400" b="1" dirty="0">
                <a:solidFill>
                  <a:srgbClr val="042555"/>
                </a:solidFill>
                <a:latin typeface="Arial"/>
                <a:cs typeface="Arial"/>
              </a:rPr>
              <a:t>累積</a:t>
            </a:r>
            <a:r>
              <a:rPr lang="en-US" altLang="zh-TW" sz="1400" b="1" dirty="0">
                <a:solidFill>
                  <a:srgbClr val="042555"/>
                </a:solidFill>
                <a:latin typeface="Arial"/>
                <a:cs typeface="Arial"/>
              </a:rPr>
              <a:t>BV</a:t>
            </a:r>
            <a:r>
              <a:rPr lang="zh-TW" altLang="en-US" sz="1400" b="1" dirty="0">
                <a:solidFill>
                  <a:srgbClr val="042555"/>
                </a:solidFill>
                <a:latin typeface="Arial"/>
                <a:cs typeface="Arial"/>
              </a:rPr>
              <a:t>和</a:t>
            </a:r>
            <a:r>
              <a:rPr lang="en-US" altLang="zh-TW" sz="1400" b="1" dirty="0">
                <a:solidFill>
                  <a:srgbClr val="042555"/>
                </a:solidFill>
                <a:latin typeface="Arial"/>
                <a:cs typeface="Arial"/>
              </a:rPr>
              <a:t>IBV</a:t>
            </a:r>
            <a:r>
              <a:rPr lang="zh-TW" altLang="en-US" sz="1400" b="1" dirty="0">
                <a:solidFill>
                  <a:srgbClr val="042555"/>
                </a:solidFill>
                <a:latin typeface="Arial"/>
                <a:cs typeface="Arial"/>
              </a:rPr>
              <a:t>！所有符合購物年金獎賞庫計劃資格要求的超連鎖店主，都可累積由自己的組織內產生及</a:t>
            </a:r>
            <a:r>
              <a:rPr lang="en-US" altLang="zh-TW" sz="1400" b="1" dirty="0">
                <a:solidFill>
                  <a:srgbClr val="042555"/>
                </a:solidFill>
                <a:latin typeface="Arial"/>
                <a:cs typeface="Arial"/>
              </a:rPr>
              <a:t>/</a:t>
            </a:r>
            <a:r>
              <a:rPr lang="zh-TW" altLang="en-US" sz="1400" b="1" dirty="0">
                <a:solidFill>
                  <a:srgbClr val="042555"/>
                </a:solidFill>
                <a:latin typeface="Arial"/>
                <a:cs typeface="Arial"/>
              </a:rPr>
              <a:t>或放置的額外</a:t>
            </a:r>
            <a:r>
              <a:rPr lang="en-US" altLang="zh-TW" sz="1400" b="1" dirty="0">
                <a:solidFill>
                  <a:srgbClr val="042555"/>
                </a:solidFill>
                <a:latin typeface="Arial"/>
                <a:cs typeface="Arial"/>
              </a:rPr>
              <a:t>BV</a:t>
            </a:r>
            <a:r>
              <a:rPr lang="zh-TW" altLang="en-US" sz="1400" b="1" dirty="0">
                <a:solidFill>
                  <a:srgbClr val="042555"/>
                </a:solidFill>
                <a:latin typeface="Arial"/>
                <a:cs typeface="Arial"/>
              </a:rPr>
              <a:t>及</a:t>
            </a:r>
            <a:r>
              <a:rPr lang="en-US" altLang="zh-TW" sz="1400" b="1" dirty="0">
                <a:solidFill>
                  <a:srgbClr val="042555"/>
                </a:solidFill>
                <a:latin typeface="Arial"/>
                <a:cs typeface="Arial"/>
              </a:rPr>
              <a:t>IBV</a:t>
            </a:r>
            <a:r>
              <a:rPr lang="zh-TW" altLang="en-US" sz="1400" b="1" dirty="0">
                <a:solidFill>
                  <a:srgbClr val="042555"/>
                </a:solidFill>
                <a:latin typeface="Arial"/>
                <a:cs typeface="Arial"/>
              </a:rPr>
              <a:t>獎勵</a:t>
            </a:r>
            <a:r>
              <a:rPr lang="zh-TW" altLang="en-US" sz="1400" b="1" dirty="0" smtClean="0">
                <a:solidFill>
                  <a:srgbClr val="042555"/>
                </a:solidFill>
                <a:latin typeface="Arial"/>
                <a:cs typeface="Arial"/>
              </a:rPr>
              <a:t>。請</a:t>
            </a:r>
            <a:r>
              <a:rPr lang="zh-TW" altLang="en-US" sz="1400" b="1" dirty="0">
                <a:solidFill>
                  <a:srgbClr val="042555"/>
                </a:solidFill>
                <a:latin typeface="Arial"/>
                <a:cs typeface="Arial"/>
              </a:rPr>
              <a:t>組織並動</a:t>
            </a:r>
            <a:r>
              <a:rPr lang="zh-TW" altLang="en-US" sz="1400" b="1" dirty="0" smtClean="0">
                <a:solidFill>
                  <a:srgbClr val="042555"/>
                </a:solidFill>
                <a:latin typeface="Arial"/>
                <a:cs typeface="Arial"/>
              </a:rPr>
              <a:t>員你的</a:t>
            </a:r>
            <a:r>
              <a:rPr lang="zh-TW" altLang="en-US" sz="1400" b="1" dirty="0">
                <a:solidFill>
                  <a:srgbClr val="042555"/>
                </a:solidFill>
                <a:latin typeface="Arial"/>
                <a:cs typeface="Arial"/>
              </a:rPr>
              <a:t>團隊夥伴立即行動。凡是做好準備並采取行動的團隊，都能創造極多</a:t>
            </a:r>
            <a:r>
              <a:rPr lang="en-US" altLang="zh-TW" sz="1400" b="1" dirty="0">
                <a:solidFill>
                  <a:srgbClr val="042555"/>
                </a:solidFill>
                <a:latin typeface="Arial"/>
                <a:cs typeface="Arial"/>
              </a:rPr>
              <a:t>BV</a:t>
            </a:r>
            <a:r>
              <a:rPr lang="zh-TW" altLang="en-US" sz="1400" b="1" dirty="0">
                <a:solidFill>
                  <a:srgbClr val="042555"/>
                </a:solidFill>
                <a:latin typeface="Arial"/>
                <a:cs typeface="Arial"/>
              </a:rPr>
              <a:t>和</a:t>
            </a:r>
            <a:r>
              <a:rPr lang="en-US" altLang="zh-TW" sz="1400" b="1" dirty="0">
                <a:solidFill>
                  <a:srgbClr val="042555"/>
                </a:solidFill>
                <a:latin typeface="Arial"/>
                <a:cs typeface="Arial"/>
              </a:rPr>
              <a:t>IBV</a:t>
            </a:r>
            <a:r>
              <a:rPr lang="zh-TW" altLang="en-US" sz="1400" b="1" dirty="0">
                <a:solidFill>
                  <a:srgbClr val="042555"/>
                </a:solidFill>
                <a:latin typeface="Arial"/>
                <a:cs typeface="Arial"/>
              </a:rPr>
              <a:t>。</a:t>
            </a:r>
            <a:endParaRPr lang="en-US" sz="1400" b="1" dirty="0">
              <a:solidFill>
                <a:srgbClr val="042555"/>
              </a:solidFill>
              <a:latin typeface="Arial"/>
              <a:cs typeface="Arial"/>
            </a:endParaRPr>
          </a:p>
        </p:txBody>
      </p:sp>
      <p:sp>
        <p:nvSpPr>
          <p:cNvPr id="6" name="TextBox 5"/>
          <p:cNvSpPr txBox="1"/>
          <p:nvPr/>
        </p:nvSpPr>
        <p:spPr>
          <a:xfrm>
            <a:off x="358044" y="104715"/>
            <a:ext cx="8383744" cy="341632"/>
          </a:xfrm>
          <a:prstGeom prst="rect">
            <a:avLst/>
          </a:prstGeom>
          <a:noFill/>
        </p:spPr>
        <p:txBody>
          <a:bodyPr wrap="square" rtlCol="0">
            <a:spAutoFit/>
          </a:bodyPr>
          <a:lstStyle/>
          <a:p>
            <a:pPr>
              <a:lnSpc>
                <a:spcPct val="90000"/>
              </a:lnSpc>
            </a:pPr>
            <a:r>
              <a:rPr lang="zh-TW" altLang="en-US" b="1" dirty="0" smtClean="0">
                <a:solidFill>
                  <a:srgbClr val="042555"/>
                </a:solidFill>
                <a:latin typeface="Arial"/>
                <a:cs typeface="Arial"/>
              </a:rPr>
              <a:t>購物年金獎賞庫計劃額外獎賞</a:t>
            </a:r>
            <a:endParaRPr lang="en-US" b="1" dirty="0">
              <a:solidFill>
                <a:srgbClr val="042555"/>
              </a:solidFill>
              <a:latin typeface="Arial"/>
              <a:cs typeface="Arial"/>
            </a:endParaRPr>
          </a:p>
        </p:txBody>
      </p:sp>
    </p:spTree>
    <p:extLst>
      <p:ext uri="{BB962C8B-B14F-4D97-AF65-F5344CB8AC3E}">
        <p14:creationId xmlns:p14="http://schemas.microsoft.com/office/powerpoint/2010/main" val="224999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58" y="359396"/>
            <a:ext cx="8966354" cy="579727"/>
          </a:xfrm>
        </p:spPr>
        <p:txBody>
          <a:bodyPr>
            <a:normAutofit fontScale="90000"/>
          </a:bodyPr>
          <a:lstStyle/>
          <a:p>
            <a:r>
              <a:rPr lang="zh-TW" altLang="en-US" sz="2800" b="1" dirty="0" smtClean="0">
                <a:solidFill>
                  <a:schemeClr val="accent1">
                    <a:lumMod val="75000"/>
                  </a:schemeClr>
                </a:solidFill>
                <a:latin typeface="+mn-lt"/>
                <a:ea typeface="Heiti TC Light"/>
                <a:cs typeface="Heiti TC Light"/>
              </a:rPr>
              <a:t>勢不可擋的強大威力</a:t>
            </a:r>
            <a:r>
              <a:rPr lang="en-US" altLang="zh-TW" sz="2800" b="1" dirty="0">
                <a:solidFill>
                  <a:schemeClr val="accent1">
                    <a:lumMod val="75000"/>
                  </a:schemeClr>
                </a:solidFill>
                <a:latin typeface="+mn-lt"/>
                <a:ea typeface="Heiti TC Light"/>
                <a:cs typeface="Heiti TC Light"/>
              </a:rPr>
              <a:t/>
            </a:r>
            <a:br>
              <a:rPr lang="en-US" altLang="zh-TW" sz="2800" b="1" dirty="0">
                <a:solidFill>
                  <a:schemeClr val="accent1">
                    <a:lumMod val="75000"/>
                  </a:schemeClr>
                </a:solidFill>
                <a:latin typeface="+mn-lt"/>
                <a:ea typeface="Heiti TC Light"/>
                <a:cs typeface="Heiti TC Light"/>
              </a:rPr>
            </a:br>
            <a:r>
              <a:rPr lang="en-IN" sz="2800" b="1" dirty="0" smtClean="0">
                <a:solidFill>
                  <a:schemeClr val="accent1">
                    <a:lumMod val="75000"/>
                  </a:schemeClr>
                </a:solidFill>
                <a:latin typeface="+mn-lt"/>
                <a:ea typeface="Heiti TC Light"/>
                <a:cs typeface="Heiti TC Light"/>
              </a:rPr>
              <a:t>You </a:t>
            </a:r>
            <a:r>
              <a:rPr lang="en-IN" sz="2800" b="1" dirty="0">
                <a:solidFill>
                  <a:schemeClr val="accent1">
                    <a:lumMod val="75000"/>
                  </a:schemeClr>
                </a:solidFill>
                <a:latin typeface="+mn-lt"/>
                <a:ea typeface="Heiti TC Light"/>
                <a:cs typeface="Heiti TC Light"/>
              </a:rPr>
              <a:t>Can Not Stop an Idea Whose Time has </a:t>
            </a:r>
            <a:r>
              <a:rPr lang="en-IN" sz="2800" b="1" dirty="0" smtClean="0">
                <a:solidFill>
                  <a:schemeClr val="accent1">
                    <a:lumMod val="75000"/>
                  </a:schemeClr>
                </a:solidFill>
                <a:latin typeface="+mn-lt"/>
                <a:ea typeface="Heiti TC Light"/>
                <a:cs typeface="Heiti TC Light"/>
              </a:rPr>
              <a:t>Come!</a:t>
            </a:r>
            <a:br>
              <a:rPr lang="en-IN" sz="2800" b="1" dirty="0" smtClean="0">
                <a:solidFill>
                  <a:schemeClr val="accent1">
                    <a:lumMod val="75000"/>
                  </a:schemeClr>
                </a:solidFill>
                <a:latin typeface="+mn-lt"/>
                <a:ea typeface="Heiti TC Light"/>
                <a:cs typeface="Heiti TC Light"/>
              </a:rPr>
            </a:br>
            <a:r>
              <a:rPr lang="zh-TW" altLang="en-US" sz="2000" b="1" dirty="0" smtClean="0">
                <a:solidFill>
                  <a:schemeClr val="tx2"/>
                </a:solidFill>
                <a:latin typeface="+mn-lt"/>
                <a:ea typeface="Heiti TC Light"/>
                <a:cs typeface="Heiti TC Light"/>
              </a:rPr>
              <a:t>購物年金</a:t>
            </a:r>
            <a:r>
              <a:rPr lang="en-US" altLang="zh-TW" sz="2000" b="1" dirty="0" smtClean="0">
                <a:solidFill>
                  <a:schemeClr val="tx2"/>
                </a:solidFill>
                <a:latin typeface="+mn-lt"/>
                <a:ea typeface="Heiti TC Light"/>
                <a:cs typeface="Heiti TC Light"/>
              </a:rPr>
              <a:t>T</a:t>
            </a:r>
            <a:r>
              <a:rPr lang="en-US" sz="2000" b="1" dirty="0" smtClean="0">
                <a:solidFill>
                  <a:schemeClr val="tx2"/>
                </a:solidFill>
                <a:latin typeface="+mn-lt"/>
                <a:ea typeface="Heiti TC Light"/>
                <a:cs typeface="Heiti TC Light"/>
              </a:rPr>
              <a:t>HE SHOPPING ANNUITY® </a:t>
            </a:r>
            <a:r>
              <a:rPr lang="en-US" sz="2000" b="1" dirty="0">
                <a:solidFill>
                  <a:schemeClr val="tx2"/>
                </a:solidFill>
                <a:latin typeface="+mn-lt"/>
                <a:ea typeface="Heiti TC Light"/>
                <a:cs typeface="Heiti TC Light"/>
              </a:rPr>
              <a:t>= </a:t>
            </a:r>
            <a:r>
              <a:rPr lang="zh-TW" altLang="en-US" sz="2000" b="1" dirty="0" smtClean="0">
                <a:solidFill>
                  <a:schemeClr val="tx2"/>
                </a:solidFill>
                <a:latin typeface="+mn-lt"/>
                <a:ea typeface="Heiti TC Light"/>
                <a:cs typeface="Heiti TC Light"/>
              </a:rPr>
              <a:t>超連鎖™</a:t>
            </a:r>
            <a:r>
              <a:rPr lang="en-US" altLang="zh-TW" sz="2000" b="1" dirty="0" smtClean="0">
                <a:solidFill>
                  <a:schemeClr val="tx2"/>
                </a:solidFill>
                <a:latin typeface="+mn-lt"/>
                <a:ea typeface="Heiti TC Light"/>
                <a:cs typeface="Heiti TC Light"/>
              </a:rPr>
              <a:t>DNA</a:t>
            </a:r>
            <a:r>
              <a:rPr lang="zh-TW" altLang="en-US" sz="2000" b="1" dirty="0" smtClean="0">
                <a:solidFill>
                  <a:schemeClr val="tx2"/>
                </a:solidFill>
                <a:latin typeface="+mn-lt"/>
                <a:ea typeface="Heiti TC Light"/>
                <a:cs typeface="Heiti TC Light"/>
              </a:rPr>
              <a:t>    </a:t>
            </a:r>
            <a:r>
              <a:rPr lang="en-US" sz="2000" b="1" dirty="0" smtClean="0">
                <a:solidFill>
                  <a:schemeClr val="tx2"/>
                </a:solidFill>
                <a:latin typeface="+mn-lt"/>
                <a:ea typeface="Heiti TC Light"/>
                <a:cs typeface="Heiti TC Light"/>
              </a:rPr>
              <a:t>UNFRANCHISE</a:t>
            </a:r>
            <a:r>
              <a:rPr lang="en-US" sz="2000" b="1" dirty="0">
                <a:solidFill>
                  <a:schemeClr val="tx2"/>
                </a:solidFill>
                <a:latin typeface="+mn-lt"/>
                <a:ea typeface="Heiti TC Light"/>
                <a:cs typeface="Heiti TC Light"/>
              </a:rPr>
              <a:t>™</a:t>
            </a:r>
            <a:r>
              <a:rPr lang="en-US" sz="2000" b="1" dirty="0" smtClean="0">
                <a:solidFill>
                  <a:schemeClr val="tx2"/>
                </a:solidFill>
                <a:latin typeface="+mn-lt"/>
                <a:ea typeface="Heiti TC Light"/>
                <a:cs typeface="Heiti TC Light"/>
              </a:rPr>
              <a:t> </a:t>
            </a:r>
            <a:r>
              <a:rPr lang="en-US" sz="2000" b="1" dirty="0">
                <a:solidFill>
                  <a:schemeClr val="tx2"/>
                </a:solidFill>
                <a:latin typeface="+mn-lt"/>
                <a:ea typeface="Heiti TC Light"/>
                <a:cs typeface="Heiti TC Light"/>
              </a:rPr>
              <a:t>DNA</a:t>
            </a:r>
            <a:br>
              <a:rPr lang="en-US" sz="2000" b="1" dirty="0">
                <a:solidFill>
                  <a:schemeClr val="tx2"/>
                </a:solidFill>
                <a:latin typeface="+mn-lt"/>
                <a:ea typeface="Heiti TC Light"/>
                <a:cs typeface="Heiti TC Light"/>
              </a:rPr>
            </a:br>
            <a:r>
              <a:rPr lang="en-US" sz="2400" b="1" dirty="0" smtClean="0">
                <a:solidFill>
                  <a:schemeClr val="tx2"/>
                </a:solidFill>
                <a:latin typeface="+mn-lt"/>
                <a:ea typeface="Heiti TC Light"/>
                <a:cs typeface="Heiti TC Light"/>
              </a:rPr>
              <a:t> </a:t>
            </a:r>
            <a:endParaRPr lang="en-IN" sz="2800" b="1" dirty="0">
              <a:solidFill>
                <a:schemeClr val="tx2"/>
              </a:solidFill>
              <a:latin typeface="+mn-lt"/>
              <a:ea typeface="Heiti TC Light"/>
              <a:cs typeface="Heiti TC Light"/>
            </a:endParaRPr>
          </a:p>
        </p:txBody>
      </p:sp>
      <p:pic>
        <p:nvPicPr>
          <p:cNvPr id="55299" name="Picture 3"/>
          <p:cNvPicPr>
            <a:picLocks noChangeAspect="1" noChangeArrowheads="1"/>
          </p:cNvPicPr>
          <p:nvPr/>
        </p:nvPicPr>
        <p:blipFill>
          <a:blip r:embed="rId3"/>
          <a:srcRect b="11499"/>
          <a:stretch>
            <a:fillRect/>
          </a:stretch>
        </p:blipFill>
        <p:spPr bwMode="auto">
          <a:xfrm>
            <a:off x="563524" y="965148"/>
            <a:ext cx="8133907" cy="3662372"/>
          </a:xfrm>
          <a:prstGeom prst="rect">
            <a:avLst/>
          </a:prstGeom>
          <a:noFill/>
          <a:ln w="9525">
            <a:noFill/>
            <a:miter lim="800000"/>
            <a:headEnd/>
            <a:tailEnd/>
          </a:ln>
          <a:effectLst/>
        </p:spPr>
      </p:pic>
      <p:pic>
        <p:nvPicPr>
          <p:cNvPr id="55314" name="Picture 18"/>
          <p:cNvPicPr>
            <a:picLocks noChangeAspect="1" noChangeArrowheads="1"/>
          </p:cNvPicPr>
          <p:nvPr/>
        </p:nvPicPr>
        <p:blipFill>
          <a:blip r:embed="rId4"/>
          <a:srcRect/>
          <a:stretch>
            <a:fillRect/>
          </a:stretch>
        </p:blipFill>
        <p:spPr bwMode="auto">
          <a:xfrm>
            <a:off x="3428992" y="2303866"/>
            <a:ext cx="2292476" cy="2443843"/>
          </a:xfrm>
          <a:prstGeom prst="rect">
            <a:avLst/>
          </a:prstGeom>
          <a:noFill/>
          <a:ln w="9525">
            <a:noFill/>
            <a:miter lim="800000"/>
            <a:headEnd/>
            <a:tailEnd/>
          </a:ln>
          <a:effectLst/>
        </p:spPr>
      </p:pic>
      <p:sp>
        <p:nvSpPr>
          <p:cNvPr id="33" name="TextBox 32"/>
          <p:cNvSpPr txBox="1"/>
          <p:nvPr/>
        </p:nvSpPr>
        <p:spPr>
          <a:xfrm>
            <a:off x="5214942" y="1875230"/>
            <a:ext cx="642942" cy="1200264"/>
          </a:xfrm>
          <a:prstGeom prst="rect">
            <a:avLst/>
          </a:prstGeom>
          <a:noFill/>
        </p:spPr>
        <p:txBody>
          <a:bodyPr wrap="square" lIns="91377" tIns="45688" rIns="91377" bIns="45688" rtlCol="0">
            <a:spAutoFit/>
          </a:bodyPr>
          <a:lstStyle/>
          <a:p>
            <a:pPr defTabSz="913760" fontAlgn="base">
              <a:spcBef>
                <a:spcPct val="0"/>
              </a:spcBef>
              <a:spcAft>
                <a:spcPct val="0"/>
              </a:spcAft>
            </a:pPr>
            <a:r>
              <a:rPr lang="en-US" sz="7200" b="1" dirty="0">
                <a:solidFill>
                  <a:prstClr val="white"/>
                </a:solidFill>
                <a:effectLst>
                  <a:outerShdw blurRad="38100" dist="38100" dir="2700000" algn="tl">
                    <a:srgbClr val="000000">
                      <a:alpha val="43137"/>
                    </a:srgbClr>
                  </a:outerShdw>
                </a:effectLst>
                <a:ea typeface="Heiti TC Light"/>
                <a:cs typeface="Heiti TC Light"/>
              </a:rPr>
              <a:t>?</a:t>
            </a:r>
            <a:endParaRPr lang="en-IN" sz="7200" b="1" dirty="0">
              <a:solidFill>
                <a:prstClr val="white"/>
              </a:solidFill>
              <a:effectLst>
                <a:outerShdw blurRad="38100" dist="38100" dir="2700000" algn="tl">
                  <a:srgbClr val="000000">
                    <a:alpha val="43137"/>
                  </a:srgbClr>
                </a:outerShdw>
              </a:effectLst>
              <a:ea typeface="Heiti TC Light"/>
              <a:cs typeface="Heiti TC Light"/>
            </a:endParaRPr>
          </a:p>
        </p:txBody>
      </p:sp>
      <p:sp>
        <p:nvSpPr>
          <p:cNvPr id="35" name="TextBox 34"/>
          <p:cNvSpPr txBox="1"/>
          <p:nvPr/>
        </p:nvSpPr>
        <p:spPr>
          <a:xfrm>
            <a:off x="4143372" y="1553759"/>
            <a:ext cx="642942" cy="1200264"/>
          </a:xfrm>
          <a:prstGeom prst="rect">
            <a:avLst/>
          </a:prstGeom>
          <a:noFill/>
        </p:spPr>
        <p:txBody>
          <a:bodyPr wrap="square" lIns="91377" tIns="45688" rIns="91377" bIns="45688" rtlCol="0">
            <a:spAutoFit/>
          </a:bodyPr>
          <a:lstStyle/>
          <a:p>
            <a:pPr defTabSz="913760" fontAlgn="base">
              <a:spcBef>
                <a:spcPct val="0"/>
              </a:spcBef>
              <a:spcAft>
                <a:spcPct val="0"/>
              </a:spcAft>
            </a:pPr>
            <a:r>
              <a:rPr lang="en-US" sz="7200" b="1" dirty="0">
                <a:solidFill>
                  <a:prstClr val="white"/>
                </a:solidFill>
                <a:effectLst>
                  <a:outerShdw blurRad="38100" dist="38100" dir="2700000" algn="tl">
                    <a:srgbClr val="000000">
                      <a:alpha val="43137"/>
                    </a:srgbClr>
                  </a:outerShdw>
                </a:effectLst>
                <a:ea typeface="Heiti TC Light"/>
                <a:cs typeface="Heiti TC Light"/>
              </a:rPr>
              <a:t>?</a:t>
            </a:r>
            <a:endParaRPr lang="en-IN" sz="7200" b="1" dirty="0">
              <a:solidFill>
                <a:prstClr val="white"/>
              </a:solidFill>
              <a:effectLst>
                <a:outerShdw blurRad="38100" dist="38100" dir="2700000" algn="tl">
                  <a:srgbClr val="000000">
                    <a:alpha val="43137"/>
                  </a:srgbClr>
                </a:outerShdw>
              </a:effectLst>
              <a:ea typeface="Heiti TC Light"/>
              <a:cs typeface="Heiti TC Light"/>
            </a:endParaRPr>
          </a:p>
        </p:txBody>
      </p:sp>
      <p:sp>
        <p:nvSpPr>
          <p:cNvPr id="36" name="TextBox 35"/>
          <p:cNvSpPr txBox="1"/>
          <p:nvPr/>
        </p:nvSpPr>
        <p:spPr>
          <a:xfrm>
            <a:off x="3071802" y="1821652"/>
            <a:ext cx="642942" cy="1200264"/>
          </a:xfrm>
          <a:prstGeom prst="rect">
            <a:avLst/>
          </a:prstGeom>
          <a:noFill/>
        </p:spPr>
        <p:txBody>
          <a:bodyPr wrap="square" lIns="91377" tIns="45688" rIns="91377" bIns="45688" rtlCol="0">
            <a:spAutoFit/>
          </a:bodyPr>
          <a:lstStyle/>
          <a:p>
            <a:pPr defTabSz="913760" fontAlgn="base">
              <a:spcBef>
                <a:spcPct val="0"/>
              </a:spcBef>
              <a:spcAft>
                <a:spcPct val="0"/>
              </a:spcAft>
            </a:pPr>
            <a:r>
              <a:rPr lang="en-US" sz="7200" b="1" dirty="0">
                <a:solidFill>
                  <a:prstClr val="white"/>
                </a:solidFill>
                <a:effectLst>
                  <a:outerShdw blurRad="38100" dist="38100" dir="2700000" algn="tl">
                    <a:srgbClr val="000000">
                      <a:alpha val="43137"/>
                    </a:srgbClr>
                  </a:outerShdw>
                </a:effectLst>
                <a:ea typeface="Heiti TC Light"/>
                <a:cs typeface="Heiti TC Light"/>
              </a:rPr>
              <a:t>?</a:t>
            </a:r>
            <a:endParaRPr lang="en-IN" sz="7200" b="1" dirty="0">
              <a:solidFill>
                <a:prstClr val="white"/>
              </a:solidFill>
              <a:effectLst>
                <a:outerShdw blurRad="38100" dist="38100" dir="2700000" algn="tl">
                  <a:srgbClr val="000000">
                    <a:alpha val="43137"/>
                  </a:srgbClr>
                </a:outerShdw>
              </a:effectLst>
              <a:ea typeface="Heiti TC Light"/>
              <a:cs typeface="Heiti TC Light"/>
            </a:endParaRPr>
          </a:p>
        </p:txBody>
      </p:sp>
      <p:grpSp>
        <p:nvGrpSpPr>
          <p:cNvPr id="39" name="Group 38"/>
          <p:cNvGrpSpPr/>
          <p:nvPr/>
        </p:nvGrpSpPr>
        <p:grpSpPr>
          <a:xfrm>
            <a:off x="0" y="4545297"/>
            <a:ext cx="9144000" cy="642944"/>
            <a:chOff x="351574" y="5598687"/>
            <a:chExt cx="8504311" cy="857256"/>
          </a:xfrm>
        </p:grpSpPr>
        <p:sp>
          <p:nvSpPr>
            <p:cNvPr id="38" name="Rectangle 37"/>
            <p:cNvSpPr/>
            <p:nvPr/>
          </p:nvSpPr>
          <p:spPr>
            <a:xfrm>
              <a:off x="359585" y="5598687"/>
              <a:ext cx="8496300" cy="857256"/>
            </a:xfrm>
            <a:prstGeom prst="rect">
              <a:avLst/>
            </a:prstGeom>
            <a:solidFill>
              <a:srgbClr val="FFFFF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0" fontAlgn="base">
                <a:spcBef>
                  <a:spcPct val="0"/>
                </a:spcBef>
                <a:spcAft>
                  <a:spcPct val="0"/>
                </a:spcAft>
              </a:pPr>
              <a:endParaRPr lang="en-IN">
                <a:solidFill>
                  <a:prstClr val="white"/>
                </a:solidFill>
                <a:ea typeface="Heiti TC Light"/>
                <a:cs typeface="Heiti TC Light"/>
              </a:endParaRPr>
            </a:p>
          </p:txBody>
        </p:sp>
        <p:sp>
          <p:nvSpPr>
            <p:cNvPr id="37" name="Rectangle 36"/>
            <p:cNvSpPr/>
            <p:nvPr/>
          </p:nvSpPr>
          <p:spPr>
            <a:xfrm>
              <a:off x="351574" y="5708317"/>
              <a:ext cx="8496300" cy="615551"/>
            </a:xfrm>
            <a:prstGeom prst="rect">
              <a:avLst/>
            </a:prstGeom>
            <a:ln>
              <a:noFill/>
            </a:ln>
          </p:spPr>
          <p:txBody>
            <a:bodyPr wrap="square">
              <a:spAutoFit/>
            </a:bodyPr>
            <a:lstStyle/>
            <a:p>
              <a:pPr algn="ctr" defTabSz="913760" fontAlgn="base">
                <a:spcBef>
                  <a:spcPct val="0"/>
                </a:spcBef>
                <a:spcAft>
                  <a:spcPct val="0"/>
                </a:spcAft>
              </a:pPr>
              <a:r>
                <a:rPr lang="en-US" sz="1200" b="1" dirty="0">
                  <a:solidFill>
                    <a:prstClr val="black"/>
                  </a:solidFill>
                  <a:ea typeface="Heiti TC Light"/>
                  <a:cs typeface="Heiti TC Light"/>
                </a:rPr>
                <a:t>The </a:t>
              </a:r>
              <a:r>
                <a:rPr lang="en-US" sz="1200" b="1" dirty="0" smtClean="0">
                  <a:solidFill>
                    <a:prstClr val="black"/>
                  </a:solidFill>
                  <a:ea typeface="Heiti TC Light"/>
                  <a:cs typeface="Heiti TC Light"/>
                </a:rPr>
                <a:t>choice </a:t>
              </a:r>
              <a:r>
                <a:rPr lang="en-US" sz="1200" b="1" dirty="0">
                  <a:solidFill>
                    <a:prstClr val="black"/>
                  </a:solidFill>
                  <a:ea typeface="Heiti TC Light"/>
                  <a:cs typeface="Heiti TC Light"/>
                </a:rPr>
                <a:t>is yours. Make the decision to convert your spending into earning. Save </a:t>
              </a:r>
              <a:r>
                <a:rPr lang="en-US" sz="1200" b="1" dirty="0" smtClean="0">
                  <a:solidFill>
                    <a:prstClr val="black"/>
                  </a:solidFill>
                  <a:ea typeface="Heiti TC Light"/>
                  <a:cs typeface="Heiti TC Light"/>
                </a:rPr>
                <a:t>$56,898 or more by </a:t>
              </a:r>
              <a:r>
                <a:rPr lang="en-US" sz="1200" b="1" dirty="0">
                  <a:solidFill>
                    <a:prstClr val="black"/>
                  </a:solidFill>
                  <a:ea typeface="Heiti TC Light"/>
                  <a:cs typeface="Heiti TC Light"/>
                </a:rPr>
                <a:t>changing your </a:t>
              </a:r>
              <a:r>
                <a:rPr lang="en-US" sz="1200" b="1" dirty="0" smtClean="0">
                  <a:solidFill>
                    <a:prstClr val="black"/>
                  </a:solidFill>
                  <a:ea typeface="Heiti TC Light"/>
                  <a:cs typeface="Heiti TC Light"/>
                </a:rPr>
                <a:t>shopping habits </a:t>
              </a:r>
              <a:r>
                <a:rPr lang="en-US" sz="1200" b="1" dirty="0">
                  <a:solidFill>
                    <a:prstClr val="black"/>
                  </a:solidFill>
                  <a:ea typeface="Heiti TC Light"/>
                  <a:cs typeface="Heiti TC Light"/>
                </a:rPr>
                <a:t>from brick &amp; mortar to click and order.</a:t>
              </a:r>
            </a:p>
          </p:txBody>
        </p:sp>
      </p:grpSp>
      <p:sp>
        <p:nvSpPr>
          <p:cNvPr id="40" name="Rectangle 39"/>
          <p:cNvSpPr/>
          <p:nvPr/>
        </p:nvSpPr>
        <p:spPr>
          <a:xfrm>
            <a:off x="6715108" y="1628062"/>
            <a:ext cx="2428892" cy="2692981"/>
          </a:xfrm>
          <a:prstGeom prst="rect">
            <a:avLst/>
          </a:prstGeom>
        </p:spPr>
        <p:txBody>
          <a:bodyPr wrap="square" lIns="91377" tIns="45688" rIns="91377" bIns="45688">
            <a:spAutoFit/>
          </a:bodyPr>
          <a:lstStyle/>
          <a:p>
            <a:pPr algn="ctr" defTabSz="913760" fontAlgn="base">
              <a:spcBef>
                <a:spcPct val="0"/>
              </a:spcBef>
              <a:spcAft>
                <a:spcPct val="0"/>
              </a:spcAft>
            </a:pPr>
            <a:r>
              <a:rPr lang="zh-TW" altLang="en-US" sz="1100" dirty="0">
                <a:solidFill>
                  <a:schemeClr val="bg1"/>
                </a:solidFill>
                <a:ea typeface="Heiti TC Light"/>
                <a:cs typeface="Heiti TC Light"/>
              </a:rPr>
              <a:t>購物年金優於任何其他方式的投資。無論金融市場如何波動，也無</a:t>
            </a:r>
            <a:r>
              <a:rPr lang="zh-TW" altLang="en-US" sz="1100" dirty="0" smtClean="0">
                <a:solidFill>
                  <a:schemeClr val="bg1"/>
                </a:solidFill>
                <a:ea typeface="Heiti TC Light"/>
                <a:cs typeface="Heiti TC Light"/>
              </a:rPr>
              <a:t>論你手</a:t>
            </a:r>
            <a:r>
              <a:rPr lang="zh-TW" altLang="en-US" sz="1100" dirty="0">
                <a:solidFill>
                  <a:schemeClr val="bg1"/>
                </a:solidFill>
                <a:ea typeface="Heiti TC Light"/>
                <a:cs typeface="Heiti TC Light"/>
              </a:rPr>
              <a:t>頭是否有用於投資的可隨意支配收入，都不會影響購物年金；每個人生活中都要購物和消費。只</a:t>
            </a:r>
            <a:r>
              <a:rPr lang="zh-TW" altLang="en-US" sz="1100" dirty="0" smtClean="0">
                <a:solidFill>
                  <a:schemeClr val="bg1"/>
                </a:solidFill>
                <a:ea typeface="Heiti TC Light"/>
                <a:cs typeface="Heiti TC Light"/>
              </a:rPr>
              <a:t>要你改</a:t>
            </a:r>
            <a:r>
              <a:rPr lang="zh-TW" altLang="en-US" sz="1100" dirty="0">
                <a:solidFill>
                  <a:schemeClr val="bg1"/>
                </a:solidFill>
                <a:ea typeface="Heiti TC Light"/>
                <a:cs typeface="Heiti TC Light"/>
              </a:rPr>
              <a:t>變購物習慣，透</a:t>
            </a:r>
            <a:r>
              <a:rPr lang="zh-TW" altLang="en-US" sz="1100" dirty="0" smtClean="0">
                <a:solidFill>
                  <a:schemeClr val="bg1"/>
                </a:solidFill>
                <a:ea typeface="Heiti TC Light"/>
                <a:cs typeface="Heiti TC Light"/>
              </a:rPr>
              <a:t>過</a:t>
            </a:r>
            <a:r>
              <a:rPr lang="en-US" altLang="zh-TW" sz="1100" dirty="0" smtClean="0">
                <a:solidFill>
                  <a:schemeClr val="bg1"/>
                </a:solidFill>
                <a:ea typeface="Heiti TC Light"/>
                <a:cs typeface="Heiti TC Light"/>
              </a:rPr>
              <a:t>HK.Shop.com</a:t>
            </a:r>
            <a:r>
              <a:rPr lang="zh-TW" altLang="en-US" sz="1100" dirty="0">
                <a:solidFill>
                  <a:schemeClr val="bg1"/>
                </a:solidFill>
                <a:ea typeface="Heiti TC Light"/>
                <a:cs typeface="Heiti TC Light"/>
              </a:rPr>
              <a:t>以優惠價格購買所需產品，以美安獨家品牌</a:t>
            </a:r>
          </a:p>
          <a:p>
            <a:pPr algn="ctr" defTabSz="913760" fontAlgn="base">
              <a:spcBef>
                <a:spcPct val="0"/>
              </a:spcBef>
              <a:spcAft>
                <a:spcPct val="0"/>
              </a:spcAft>
            </a:pPr>
            <a:r>
              <a:rPr lang="zh-TW" altLang="en-US" sz="1100" dirty="0">
                <a:solidFill>
                  <a:schemeClr val="bg1"/>
                </a:solidFill>
                <a:ea typeface="Heiti TC Light"/>
                <a:cs typeface="Heiti TC Light"/>
              </a:rPr>
              <a:t>取代以前所用的產品。</a:t>
            </a:r>
            <a:r>
              <a:rPr lang="en-US" sz="900" dirty="0" smtClean="0">
                <a:solidFill>
                  <a:schemeClr val="bg1"/>
                </a:solidFill>
                <a:ea typeface="Heiti TC Light"/>
                <a:cs typeface="Heiti TC Light"/>
              </a:rPr>
              <a:t>The Shopping Annuity works </a:t>
            </a:r>
            <a:r>
              <a:rPr lang="en-US" sz="900" dirty="0">
                <a:solidFill>
                  <a:schemeClr val="bg1"/>
                </a:solidFill>
                <a:ea typeface="Heiti TC Light"/>
                <a:cs typeface="Heiti TC Light"/>
              </a:rPr>
              <a:t>better than any investment. Regardless of the performance of financial markets and the amount of discretionary income you have or don’t have to invest; everyone shops and has to spend to live.  Simply change your shopping habits. Buy the same products and brands for less money through Shop.com and change to </a:t>
            </a:r>
            <a:r>
              <a:rPr lang="en-US" sz="900" dirty="0" smtClean="0">
                <a:solidFill>
                  <a:schemeClr val="bg1"/>
                </a:solidFill>
                <a:ea typeface="Heiti TC Light"/>
                <a:cs typeface="Heiti TC Light"/>
              </a:rPr>
              <a:t>Market America’s exclusive brands.</a:t>
            </a:r>
            <a:endParaRPr lang="en-US" sz="900" dirty="0">
              <a:solidFill>
                <a:schemeClr val="bg1"/>
              </a:solidFill>
              <a:ea typeface="Heiti TC Light"/>
              <a:cs typeface="Heiti TC Light"/>
            </a:endParaRPr>
          </a:p>
        </p:txBody>
      </p:sp>
      <p:sp>
        <p:nvSpPr>
          <p:cNvPr id="41" name="Rectangle 40"/>
          <p:cNvSpPr/>
          <p:nvPr/>
        </p:nvSpPr>
        <p:spPr>
          <a:xfrm>
            <a:off x="-235983" y="1735891"/>
            <a:ext cx="3340686" cy="2616037"/>
          </a:xfrm>
          <a:prstGeom prst="rect">
            <a:avLst/>
          </a:prstGeom>
        </p:spPr>
        <p:txBody>
          <a:bodyPr wrap="square" lIns="91377" tIns="45688" rIns="91377" bIns="45688">
            <a:spAutoFit/>
          </a:bodyPr>
          <a:lstStyle/>
          <a:p>
            <a:pPr marL="171450" indent="-171450" defTabSz="913760" fontAlgn="base">
              <a:spcBef>
                <a:spcPts val="600"/>
              </a:spcBef>
              <a:spcAft>
                <a:spcPct val="0"/>
              </a:spcAft>
              <a:buFont typeface="Arial" panose="020B0604020202020204" pitchFamily="34" charset="0"/>
              <a:buChar char="•"/>
            </a:pPr>
            <a:r>
              <a:rPr lang="zh-TW" altLang="en-US" sz="1000" dirty="0" smtClean="0">
                <a:solidFill>
                  <a:schemeClr val="bg1"/>
                </a:solidFill>
                <a:ea typeface="Heiti TC Light"/>
                <a:cs typeface="Heiti TC Light"/>
              </a:rPr>
              <a:t>藉</a:t>
            </a:r>
            <a:r>
              <a:rPr lang="zh-TW" altLang="en-US" sz="1000" dirty="0">
                <a:solidFill>
                  <a:schemeClr val="bg1"/>
                </a:solidFill>
                <a:ea typeface="Heiti TC Light"/>
                <a:cs typeface="Heiti TC Light"/>
              </a:rPr>
              <a:t>助改</a:t>
            </a:r>
            <a:r>
              <a:rPr lang="zh-TW" altLang="en-US" sz="1000" dirty="0" smtClean="0">
                <a:solidFill>
                  <a:schemeClr val="bg1"/>
                </a:solidFill>
                <a:ea typeface="Heiti TC Light"/>
                <a:cs typeface="Heiti TC Light"/>
              </a:rPr>
              <a:t>變你的</a:t>
            </a:r>
            <a:r>
              <a:rPr lang="zh-TW" altLang="en-US" sz="1000" dirty="0">
                <a:solidFill>
                  <a:schemeClr val="bg1"/>
                </a:solidFill>
                <a:ea typeface="Heiti TC Light"/>
                <a:cs typeface="Heiti TC Light"/>
              </a:rPr>
              <a:t>購物與消費方式，證</a:t>
            </a:r>
            <a:r>
              <a:rPr lang="zh-TW" altLang="en-US" sz="1000" dirty="0" smtClean="0">
                <a:solidFill>
                  <a:schemeClr val="bg1"/>
                </a:solidFill>
                <a:ea typeface="Heiti TC Light"/>
                <a:cs typeface="Heiti TC Light"/>
              </a:rPr>
              <a:t>明你能</a:t>
            </a:r>
            <a:r>
              <a:rPr lang="zh-TW" altLang="en-US" sz="1000" dirty="0">
                <a:solidFill>
                  <a:schemeClr val="bg1"/>
                </a:solidFill>
                <a:ea typeface="Heiti TC Light"/>
                <a:cs typeface="Heiti TC Light"/>
              </a:rPr>
              <a:t>節</a:t>
            </a:r>
            <a:r>
              <a:rPr lang="zh-TW" altLang="en-US" sz="1000" dirty="0" smtClean="0">
                <a:solidFill>
                  <a:schemeClr val="bg1"/>
                </a:solidFill>
                <a:ea typeface="Heiti TC Light"/>
                <a:cs typeface="Heiti TC Light"/>
              </a:rPr>
              <a:t>省</a:t>
            </a:r>
            <a:r>
              <a:rPr lang="en-US" altLang="zh-TW" sz="1000" dirty="0">
                <a:solidFill>
                  <a:schemeClr val="bg1"/>
                </a:solidFill>
                <a:ea typeface="Heiti TC Light"/>
                <a:cs typeface="Heiti TC Light"/>
              </a:rPr>
              <a:t>$56,898</a:t>
            </a:r>
            <a:r>
              <a:rPr lang="zh-TW" altLang="en-US" sz="1000" dirty="0" smtClean="0">
                <a:solidFill>
                  <a:schemeClr val="bg1"/>
                </a:solidFill>
                <a:ea typeface="Heiti TC Light"/>
                <a:cs typeface="Heiti TC Light"/>
              </a:rPr>
              <a:t>甚</a:t>
            </a:r>
            <a:r>
              <a:rPr lang="zh-TW" altLang="en-US" sz="1000" dirty="0">
                <a:solidFill>
                  <a:schemeClr val="bg1"/>
                </a:solidFill>
                <a:ea typeface="Heiti TC Light"/>
                <a:cs typeface="Heiti TC Light"/>
              </a:rPr>
              <a:t>至更多。只要改變，就能勝出。 </a:t>
            </a:r>
          </a:p>
          <a:p>
            <a:pPr marL="228600" indent="-228600" defTabSz="913760" fontAlgn="base">
              <a:spcBef>
                <a:spcPts val="600"/>
              </a:spcBef>
              <a:spcAft>
                <a:spcPct val="0"/>
              </a:spcAft>
              <a:buFont typeface="Arial"/>
              <a:buChar char="•"/>
            </a:pPr>
            <a:r>
              <a:rPr lang="zh-TW" altLang="en-US" sz="1000" dirty="0">
                <a:solidFill>
                  <a:schemeClr val="bg1"/>
                </a:solidFill>
                <a:ea typeface="Heiti TC Light"/>
                <a:cs typeface="Heiti TC Light"/>
              </a:rPr>
              <a:t>可核查並確認是否達到購物年</a:t>
            </a:r>
            <a:r>
              <a:rPr lang="zh-TW" altLang="en-US" sz="1000" dirty="0" smtClean="0">
                <a:solidFill>
                  <a:schemeClr val="bg1"/>
                </a:solidFill>
                <a:ea typeface="Heiti TC Light"/>
                <a:cs typeface="Heiti TC Light"/>
              </a:rPr>
              <a:t>金獎賞庫計劃資</a:t>
            </a:r>
            <a:r>
              <a:rPr lang="zh-TW" altLang="en-US" sz="1000" dirty="0">
                <a:solidFill>
                  <a:schemeClr val="bg1"/>
                </a:solidFill>
                <a:ea typeface="Heiti TC Light"/>
                <a:cs typeface="Heiti TC Light"/>
              </a:rPr>
              <a:t>格要求。</a:t>
            </a:r>
          </a:p>
          <a:p>
            <a:pPr marL="228600" indent="-228600" defTabSz="913760" fontAlgn="base">
              <a:spcBef>
                <a:spcPts val="600"/>
              </a:spcBef>
              <a:spcAft>
                <a:spcPct val="0"/>
              </a:spcAft>
              <a:buFont typeface="Arial"/>
              <a:buChar char="•"/>
            </a:pPr>
            <a:r>
              <a:rPr lang="zh-TW" altLang="en-US" sz="1000" dirty="0" smtClean="0">
                <a:solidFill>
                  <a:schemeClr val="bg1"/>
                </a:solidFill>
                <a:ea typeface="Heiti TC Light"/>
                <a:cs typeface="Heiti TC Light"/>
              </a:rPr>
              <a:t>讓你認清你的</a:t>
            </a:r>
            <a:r>
              <a:rPr lang="zh-TW" altLang="en-US" sz="1000" dirty="0">
                <a:solidFill>
                  <a:schemeClr val="bg1"/>
                </a:solidFill>
                <a:ea typeface="Heiti TC Light"/>
                <a:cs typeface="Heiti TC Light"/>
              </a:rPr>
              <a:t>每月開銷和年度開銷。</a:t>
            </a:r>
            <a:r>
              <a:rPr lang="zh-TW" altLang="en-US" sz="1000" dirty="0" smtClean="0">
                <a:solidFill>
                  <a:schemeClr val="bg1"/>
                </a:solidFill>
                <a:ea typeface="Heiti TC Light"/>
                <a:cs typeface="Heiti TC Light"/>
              </a:rPr>
              <a:t>為你展</a:t>
            </a:r>
            <a:r>
              <a:rPr lang="zh-TW" altLang="en-US" sz="1000" dirty="0">
                <a:solidFill>
                  <a:schemeClr val="bg1"/>
                </a:solidFill>
                <a:ea typeface="Heiti TC Light"/>
                <a:cs typeface="Heiti TC Light"/>
              </a:rPr>
              <a:t>示如何</a:t>
            </a:r>
            <a:r>
              <a:rPr lang="zh-TW" altLang="en-US" sz="1000" dirty="0" smtClean="0">
                <a:solidFill>
                  <a:schemeClr val="bg1"/>
                </a:solidFill>
                <a:ea typeface="Heiti TC Light"/>
                <a:cs typeface="Heiti TC Light"/>
              </a:rPr>
              <a:t>在</a:t>
            </a:r>
            <a:r>
              <a:rPr lang="en-US" altLang="zh-TW" sz="1000" dirty="0" smtClean="0">
                <a:solidFill>
                  <a:schemeClr val="bg1"/>
                </a:solidFill>
                <a:ea typeface="Heiti TC Light"/>
                <a:cs typeface="Heiti TC Light"/>
              </a:rPr>
              <a:t>HK.SHOP.COM</a:t>
            </a:r>
            <a:r>
              <a:rPr lang="zh-TW" altLang="en-US" sz="1000" dirty="0" smtClean="0">
                <a:solidFill>
                  <a:schemeClr val="bg1"/>
                </a:solidFill>
                <a:ea typeface="Heiti TC Light"/>
                <a:cs typeface="Heiti TC Light"/>
              </a:rPr>
              <a:t>或</a:t>
            </a:r>
            <a:r>
              <a:rPr lang="en-US" altLang="zh-TW" sz="1000" dirty="0" smtClean="0">
                <a:solidFill>
                  <a:schemeClr val="bg1"/>
                </a:solidFill>
                <a:ea typeface="Heiti TC Light"/>
                <a:cs typeface="Heiti TC Light"/>
              </a:rPr>
              <a:t>HK.UnFranchise.com</a:t>
            </a:r>
            <a:r>
              <a:rPr lang="zh-TW" altLang="en-US" sz="1000" dirty="0">
                <a:solidFill>
                  <a:schemeClr val="bg1"/>
                </a:solidFill>
                <a:ea typeface="Heiti TC Light"/>
                <a:cs typeface="Heiti TC Light"/>
              </a:rPr>
              <a:t>找到所需的產品。 </a:t>
            </a:r>
          </a:p>
          <a:p>
            <a:pPr marL="228600" indent="-228600" defTabSz="913760" fontAlgn="base">
              <a:spcBef>
                <a:spcPts val="600"/>
              </a:spcBef>
              <a:spcAft>
                <a:spcPct val="0"/>
              </a:spcAft>
              <a:buFont typeface="Arial"/>
              <a:buChar char="•"/>
            </a:pPr>
            <a:r>
              <a:rPr lang="zh-TW" altLang="en-US" sz="1000" dirty="0" smtClean="0">
                <a:solidFill>
                  <a:schemeClr val="bg1"/>
                </a:solidFill>
                <a:ea typeface="Heiti TC Light"/>
                <a:cs typeface="Heiti TC Light"/>
              </a:rPr>
              <a:t>為你設</a:t>
            </a:r>
            <a:r>
              <a:rPr lang="zh-TW" altLang="en-US" sz="1000" dirty="0">
                <a:solidFill>
                  <a:schemeClr val="bg1"/>
                </a:solidFill>
                <a:ea typeface="Heiti TC Light"/>
                <a:cs typeface="Heiti TC Light"/>
              </a:rPr>
              <a:t>立一個計劃、規劃和系統。</a:t>
            </a:r>
            <a:endParaRPr lang="en-US" sz="1000" dirty="0" smtClean="0">
              <a:solidFill>
                <a:schemeClr val="bg1"/>
              </a:solidFill>
              <a:ea typeface="Heiti TC Light"/>
              <a:cs typeface="Heiti TC Light"/>
            </a:endParaRPr>
          </a:p>
          <a:p>
            <a:pPr marL="228600" indent="-228600" defTabSz="913760" fontAlgn="base">
              <a:spcBef>
                <a:spcPts val="600"/>
              </a:spcBef>
              <a:spcAft>
                <a:spcPct val="0"/>
              </a:spcAft>
              <a:buFont typeface="Arial"/>
              <a:buChar char="•"/>
            </a:pPr>
            <a:r>
              <a:rPr lang="en-US" sz="800" dirty="0" smtClean="0">
                <a:solidFill>
                  <a:schemeClr val="bg1"/>
                </a:solidFill>
                <a:ea typeface="Heiti TC Light"/>
                <a:cs typeface="Heiti TC Light"/>
              </a:rPr>
              <a:t>Proves </a:t>
            </a:r>
            <a:r>
              <a:rPr lang="en-US" sz="800" dirty="0">
                <a:solidFill>
                  <a:schemeClr val="bg1"/>
                </a:solidFill>
                <a:ea typeface="Heiti TC Light"/>
                <a:cs typeface="Heiti TC Light"/>
              </a:rPr>
              <a:t>you save </a:t>
            </a:r>
            <a:r>
              <a:rPr lang="en-US" sz="800" dirty="0" smtClean="0">
                <a:solidFill>
                  <a:schemeClr val="bg1"/>
                </a:solidFill>
                <a:ea typeface="Heiti TC Light"/>
                <a:cs typeface="Heiti TC Light"/>
              </a:rPr>
              <a:t>$56,898 </a:t>
            </a:r>
            <a:r>
              <a:rPr lang="en-US" sz="800" dirty="0">
                <a:solidFill>
                  <a:schemeClr val="bg1"/>
                </a:solidFill>
                <a:ea typeface="Heiti TC Light"/>
                <a:cs typeface="Heiti TC Light"/>
              </a:rPr>
              <a:t>or more by changing the way you shop and spend </a:t>
            </a:r>
            <a:r>
              <a:rPr lang="en-US" sz="800" dirty="0" smtClean="0">
                <a:solidFill>
                  <a:schemeClr val="bg1"/>
                </a:solidFill>
                <a:ea typeface="Heiti TC Light"/>
                <a:cs typeface="Heiti TC Light"/>
              </a:rPr>
              <a:t>money. It’s an automatic win</a:t>
            </a:r>
            <a:endParaRPr lang="en-US" sz="800" dirty="0">
              <a:solidFill>
                <a:schemeClr val="bg1"/>
              </a:solidFill>
              <a:ea typeface="Heiti TC Light"/>
              <a:cs typeface="Heiti TC Light"/>
            </a:endParaRPr>
          </a:p>
          <a:p>
            <a:pPr marL="228600" indent="-228600" defTabSz="913760" fontAlgn="base">
              <a:spcBef>
                <a:spcPts val="600"/>
              </a:spcBef>
              <a:spcAft>
                <a:spcPct val="0"/>
              </a:spcAft>
              <a:buFont typeface="Arial"/>
              <a:buChar char="•"/>
            </a:pPr>
            <a:r>
              <a:rPr lang="en-US" sz="800" dirty="0" smtClean="0">
                <a:solidFill>
                  <a:schemeClr val="bg1"/>
                </a:solidFill>
                <a:ea typeface="Heiti TC Light"/>
                <a:cs typeface="Heiti TC Light"/>
              </a:rPr>
              <a:t>It verifies and validates the criteria in the Shopping Annuity Bonus Pool</a:t>
            </a:r>
            <a:endParaRPr lang="en-US" sz="800" dirty="0">
              <a:solidFill>
                <a:schemeClr val="bg1"/>
              </a:solidFill>
              <a:ea typeface="Heiti TC Light"/>
              <a:cs typeface="Heiti TC Light"/>
            </a:endParaRPr>
          </a:p>
          <a:p>
            <a:pPr marL="228600" indent="-228600" defTabSz="913760" fontAlgn="base">
              <a:spcBef>
                <a:spcPts val="600"/>
              </a:spcBef>
              <a:spcAft>
                <a:spcPct val="0"/>
              </a:spcAft>
              <a:buFont typeface="Arial"/>
              <a:buChar char="•"/>
            </a:pPr>
            <a:r>
              <a:rPr lang="en-US" sz="800" dirty="0" smtClean="0">
                <a:solidFill>
                  <a:schemeClr val="bg1"/>
                </a:solidFill>
                <a:ea typeface="Heiti TC Light"/>
                <a:cs typeface="Heiti TC Light"/>
              </a:rPr>
              <a:t>Identifies money you </a:t>
            </a:r>
            <a:r>
              <a:rPr lang="en-US" sz="800" dirty="0">
                <a:solidFill>
                  <a:schemeClr val="bg1"/>
                </a:solidFill>
                <a:ea typeface="Heiti TC Light"/>
                <a:cs typeface="Heiti TC Light"/>
              </a:rPr>
              <a:t>are already spending monthly and </a:t>
            </a:r>
            <a:r>
              <a:rPr lang="en-US" sz="800" dirty="0" smtClean="0">
                <a:solidFill>
                  <a:schemeClr val="bg1"/>
                </a:solidFill>
                <a:ea typeface="Heiti TC Light"/>
                <a:cs typeface="Heiti TC Light"/>
              </a:rPr>
              <a:t>annually.  It shows you where </a:t>
            </a:r>
            <a:r>
              <a:rPr lang="en-US" sz="800" dirty="0">
                <a:solidFill>
                  <a:schemeClr val="bg1"/>
                </a:solidFill>
                <a:ea typeface="Heiti TC Light"/>
                <a:cs typeface="Heiti TC Light"/>
              </a:rPr>
              <a:t>to find the products on </a:t>
            </a:r>
            <a:r>
              <a:rPr lang="en-US" sz="800" dirty="0" smtClean="0">
                <a:solidFill>
                  <a:schemeClr val="bg1"/>
                </a:solidFill>
                <a:ea typeface="Heiti TC Light"/>
                <a:cs typeface="Heiti TC Light"/>
              </a:rPr>
              <a:t>SHOP.COM or UnFranchise.com.</a:t>
            </a:r>
            <a:endParaRPr lang="en-US" sz="800" dirty="0">
              <a:solidFill>
                <a:schemeClr val="bg1"/>
              </a:solidFill>
              <a:ea typeface="Heiti TC Light"/>
              <a:cs typeface="Heiti TC Light"/>
            </a:endParaRPr>
          </a:p>
          <a:p>
            <a:pPr marL="228600" indent="-228600" defTabSz="913760" fontAlgn="base">
              <a:spcBef>
                <a:spcPts val="600"/>
              </a:spcBef>
              <a:spcAft>
                <a:spcPct val="0"/>
              </a:spcAft>
              <a:buFont typeface="Arial"/>
              <a:buChar char="•"/>
            </a:pPr>
            <a:r>
              <a:rPr lang="en-US" sz="800" dirty="0" smtClean="0">
                <a:solidFill>
                  <a:schemeClr val="bg1"/>
                </a:solidFill>
                <a:ea typeface="Heiti TC Light"/>
                <a:cs typeface="Heiti TC Light"/>
              </a:rPr>
              <a:t>It creates up </a:t>
            </a:r>
            <a:r>
              <a:rPr lang="en-US" sz="800" dirty="0">
                <a:solidFill>
                  <a:schemeClr val="bg1"/>
                </a:solidFill>
                <a:ea typeface="Heiti TC Light"/>
                <a:cs typeface="Heiti TC Light"/>
              </a:rPr>
              <a:t>a plan, projections, </a:t>
            </a:r>
            <a:r>
              <a:rPr lang="en-US" sz="800" dirty="0" smtClean="0">
                <a:solidFill>
                  <a:schemeClr val="bg1"/>
                </a:solidFill>
                <a:ea typeface="Heiti TC Light"/>
                <a:cs typeface="Heiti TC Light"/>
              </a:rPr>
              <a:t>and a system </a:t>
            </a:r>
            <a:r>
              <a:rPr lang="en-US" sz="800" dirty="0">
                <a:solidFill>
                  <a:schemeClr val="bg1"/>
                </a:solidFill>
                <a:ea typeface="Heiti TC Light"/>
                <a:cs typeface="Heiti TC Light"/>
              </a:rPr>
              <a:t>for YOU.</a:t>
            </a:r>
          </a:p>
          <a:p>
            <a:pPr defTabSz="913760" fontAlgn="base">
              <a:spcBef>
                <a:spcPts val="600"/>
              </a:spcBef>
              <a:spcAft>
                <a:spcPct val="0"/>
              </a:spcAft>
            </a:pPr>
            <a:endParaRPr lang="en-US" sz="800" dirty="0">
              <a:solidFill>
                <a:schemeClr val="bg1"/>
              </a:solidFill>
              <a:ea typeface="Heiti TC Light"/>
              <a:cs typeface="Heiti TC Light"/>
            </a:endParaRPr>
          </a:p>
        </p:txBody>
      </p:sp>
      <p:sp>
        <p:nvSpPr>
          <p:cNvPr id="3" name="TextBox 2"/>
          <p:cNvSpPr txBox="1"/>
          <p:nvPr/>
        </p:nvSpPr>
        <p:spPr>
          <a:xfrm>
            <a:off x="1993900" y="979012"/>
            <a:ext cx="5283199" cy="646266"/>
          </a:xfrm>
          <a:prstGeom prst="rect">
            <a:avLst/>
          </a:prstGeom>
          <a:noFill/>
        </p:spPr>
        <p:txBody>
          <a:bodyPr wrap="square" lIns="91377" tIns="45688" rIns="91377" bIns="45688" rtlCol="0">
            <a:spAutoFit/>
          </a:bodyPr>
          <a:lstStyle/>
          <a:p>
            <a:pPr algn="ctr" defTabSz="456274"/>
            <a:r>
              <a:rPr lang="zh-TW" altLang="en-US" b="1" dirty="0" smtClean="0">
                <a:solidFill>
                  <a:prstClr val="white"/>
                </a:solidFill>
                <a:ea typeface="Heiti TC Light"/>
                <a:cs typeface="Heiti TC Light"/>
              </a:rPr>
              <a:t>完成購物年金評量表</a:t>
            </a:r>
            <a:r>
              <a:rPr lang="en-US" b="1" dirty="0" smtClean="0">
                <a:solidFill>
                  <a:prstClr val="white"/>
                </a:solidFill>
                <a:ea typeface="Heiti TC Light"/>
                <a:cs typeface="Heiti TC Light"/>
              </a:rPr>
              <a:t>Complete the Shopping Annuity® Assessment</a:t>
            </a:r>
            <a:endParaRPr lang="en-US" b="1" dirty="0">
              <a:solidFill>
                <a:prstClr val="white"/>
              </a:solidFill>
              <a:ea typeface="Heiti TC Light"/>
              <a:cs typeface="Heiti TC Light"/>
            </a:endParaRPr>
          </a:p>
        </p:txBody>
      </p:sp>
    </p:spTree>
    <p:extLst>
      <p:ext uri="{BB962C8B-B14F-4D97-AF65-F5344CB8AC3E}">
        <p14:creationId xmlns:p14="http://schemas.microsoft.com/office/powerpoint/2010/main" val="12994307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ppt_x"/>
                                          </p:val>
                                        </p:tav>
                                        <p:tav tm="100000">
                                          <p:val>
                                            <p:strVal val="#ppt_x"/>
                                          </p:val>
                                        </p:tav>
                                      </p:tavLst>
                                    </p:anim>
                                    <p:anim calcmode="lin" valueType="num">
                                      <p:cBhvr additive="base">
                                        <p:cTn id="8" dur="500" fill="hold"/>
                                        <p:tgtEl>
                                          <p:spTgt spid="5529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5" presetClass="entr" presetSubtype="0" fill="hold" nodeType="afterEffect">
                                  <p:stCondLst>
                                    <p:cond delay="0"/>
                                  </p:stCondLst>
                                  <p:childTnLst>
                                    <p:set>
                                      <p:cBhvr>
                                        <p:cTn id="11" dur="1" fill="hold">
                                          <p:stCondLst>
                                            <p:cond delay="0"/>
                                          </p:stCondLst>
                                        </p:cTn>
                                        <p:tgtEl>
                                          <p:spTgt spid="55314"/>
                                        </p:tgtEl>
                                        <p:attrNameLst>
                                          <p:attrName>style.visibility</p:attrName>
                                        </p:attrNameLst>
                                      </p:cBhvr>
                                      <p:to>
                                        <p:strVal val="visible"/>
                                      </p:to>
                                    </p:set>
                                    <p:anim calcmode="lin" valueType="num">
                                      <p:cBhvr>
                                        <p:cTn id="12" dur="1000" fill="hold"/>
                                        <p:tgtEl>
                                          <p:spTgt spid="55314"/>
                                        </p:tgtEl>
                                        <p:attrNameLst>
                                          <p:attrName>ppt_w</p:attrName>
                                        </p:attrNameLst>
                                      </p:cBhvr>
                                      <p:tavLst>
                                        <p:tav tm="0">
                                          <p:val>
                                            <p:strVal val="#ppt_w*0.70"/>
                                          </p:val>
                                        </p:tav>
                                        <p:tav tm="100000">
                                          <p:val>
                                            <p:strVal val="#ppt_w"/>
                                          </p:val>
                                        </p:tav>
                                      </p:tavLst>
                                    </p:anim>
                                    <p:anim calcmode="lin" valueType="num">
                                      <p:cBhvr>
                                        <p:cTn id="13" dur="1000" fill="hold"/>
                                        <p:tgtEl>
                                          <p:spTgt spid="55314"/>
                                        </p:tgtEl>
                                        <p:attrNameLst>
                                          <p:attrName>ppt_h</p:attrName>
                                        </p:attrNameLst>
                                      </p:cBhvr>
                                      <p:tavLst>
                                        <p:tav tm="0">
                                          <p:val>
                                            <p:strVal val="#ppt_h"/>
                                          </p:val>
                                        </p:tav>
                                        <p:tav tm="100000">
                                          <p:val>
                                            <p:strVal val="#ppt_h"/>
                                          </p:val>
                                        </p:tav>
                                      </p:tavLst>
                                    </p:anim>
                                    <p:animEffect transition="in" filter="fade">
                                      <p:cBhvr>
                                        <p:cTn id="14" dur="1000"/>
                                        <p:tgtEl>
                                          <p:spTgt spid="55314"/>
                                        </p:tgtEl>
                                      </p:cBhvr>
                                    </p:animEffect>
                                  </p:childTnLst>
                                </p:cTn>
                              </p:par>
                            </p:childTnLst>
                          </p:cTn>
                        </p:par>
                        <p:par>
                          <p:cTn id="15" fill="hold">
                            <p:stCondLst>
                              <p:cond delay="1500"/>
                            </p:stCondLst>
                            <p:childTnLst>
                              <p:par>
                                <p:cTn id="16" presetID="4" presetClass="entr" presetSubtype="16" fill="hold" grpId="1"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ox(in)">
                                      <p:cBhvr>
                                        <p:cTn id="18" dur="500"/>
                                        <p:tgtEl>
                                          <p:spTgt spid="35"/>
                                        </p:tgtEl>
                                      </p:cBhvr>
                                    </p:animEffect>
                                  </p:childTnLst>
                                </p:cTn>
                              </p:par>
                            </p:childTnLst>
                          </p:cTn>
                        </p:par>
                        <p:par>
                          <p:cTn id="19" fill="hold">
                            <p:stCondLst>
                              <p:cond delay="2000"/>
                            </p:stCondLst>
                            <p:childTnLst>
                              <p:par>
                                <p:cTn id="20" presetID="4" presetClass="entr" presetSubtype="16" fill="hold" grpId="1"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ox(in)">
                                      <p:cBhvr>
                                        <p:cTn id="22" dur="500"/>
                                        <p:tgtEl>
                                          <p:spTgt spid="36"/>
                                        </p:tgtEl>
                                      </p:cBhvr>
                                    </p:animEffect>
                                  </p:childTnLst>
                                </p:cTn>
                              </p:par>
                            </p:childTnLst>
                          </p:cTn>
                        </p:par>
                        <p:par>
                          <p:cTn id="23" fill="hold">
                            <p:stCondLst>
                              <p:cond delay="2500"/>
                            </p:stCondLst>
                            <p:childTnLst>
                              <p:par>
                                <p:cTn id="24" presetID="4" presetClass="entr" presetSubtype="16" fill="hold" grpId="1"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ox(in)">
                                      <p:cBhvr>
                                        <p:cTn id="26" dur="500"/>
                                        <p:tgtEl>
                                          <p:spTgt spid="33"/>
                                        </p:tgtEl>
                                      </p:cBhvr>
                                    </p:animEffect>
                                  </p:childTnLst>
                                </p:cTn>
                              </p:par>
                            </p:childTnLst>
                          </p:cTn>
                        </p:par>
                        <p:par>
                          <p:cTn id="27" fill="hold">
                            <p:stCondLst>
                              <p:cond delay="3000"/>
                            </p:stCondLst>
                            <p:childTnLst>
                              <p:par>
                                <p:cTn id="28" presetID="0" presetClass="path" presetSubtype="0" accel="50000" decel="50000" fill="hold" grpId="0" nodeType="afterEffect">
                                  <p:stCondLst>
                                    <p:cond delay="0"/>
                                  </p:stCondLst>
                                  <p:childTnLst>
                                    <p:animMotion origin="layout" path="M -2.5E-6 -7.40741E-7 C 0.00313 -0.00555 0.00799 -0.00926 0.01112 -0.01481 C 0.01233 -0.01689 0.01164 -0.0199 0.0125 -0.02222 C 0.01355 -0.02453 0.01546 -0.02569 0.01667 -0.02777 C 0.02153 -0.03634 0.02379 -0.04398 0.03056 -0.05 C 0.03403 -0.05694 0.03959 -0.06782 0.04445 -0.07222 C 0.04862 -0.08055 0.06389 -0.09699 0.07084 -0.1 C 0.07171 -0.10185 0.07205 -0.10463 0.07362 -0.10555 C 0.07709 -0.10787 0.08473 -0.10926 0.08473 -0.10926 C 0.09306 -0.11666 0.10313 -0.1199 0.1125 -0.12407 C 0.11858 -0.12685 0.12448 -0.13055 0.13056 -0.13333 C 0.13299 -0.13449 0.14879 -0.1368 0.15 -0.13703 C 0.16164 -0.13912 0.17136 -0.14143 0.18334 -0.14259 C 0.19462 -0.14513 0.20348 -0.14699 0.21528 -0.14814 C 0.225 -0.15254 0.21337 -0.14768 0.23195 -0.15185 C 0.24046 -0.1537 0.24844 -0.15879 0.25695 -0.16111 C 0.26928 -0.16435 0.28195 -0.16666 0.29445 -0.16851 C 0.30452 -0.17291 0.3158 -0.17222 0.32639 -0.17407 C 0.34966 -0.17801 0.36893 -0.18495 0.39306 -0.18703 C 0.40139 -0.19074 0.41059 -0.19097 0.41945 -0.19259 C 0.41806 -0.19375 0.41684 -0.19537 0.41528 -0.19629 C 0.41268 -0.19791 0.40695 -0.2 0.40695 -0.2 C 0.38507 -0.19884 0.3658 -0.19583 0.34445 -0.19259 C 0.3007 -0.17801 0.25643 -0.17731 0.21112 -0.17592 C 0.17952 -0.1706 0.1724 -0.16828 0.13612 -0.16666 C 0.11893 -0.16203 0.14271 -0.16805 0.11389 -0.16296 C 0.10903 -0.16203 0.1 -0.1574 0.1 -0.1574 C 0.09202 -0.14676 0.07362 -0.13703 0.0625 -0.13333 C 0.05678 -0.12824 0.05087 -0.12129 0.04445 -0.11851 C 0.04306 -0.11666 0.04184 -0.11458 0.04028 -0.11296 C 0.03855 -0.11134 0.03612 -0.11111 0.03473 -0.10926 C 0.03212 -0.10578 0.03178 -0.09976 0.02917 -0.09629 C 0.02796 -0.09467 0.02622 -0.09421 0.025 -0.09259 C 0.01962 -0.08541 0.01858 -0.07592 0.0125 -0.07037 C 0.00886 -0.06319 0.00539 -0.05601 0.00278 -0.04814 C -0.00156 -0.03541 -0.00243 -0.02106 -0.00833 -0.00926 C -0.00989 -0.00069 -0.00972 -0.00439 -0.00972 0.00186 L 0.01528 -0.01851 " pathEditMode="relative" ptsTypes="ffffffffffffffffffffffffffffffffffffAA">
                                      <p:cBhvr>
                                        <p:cTn id="29" dur="2000" fill="hold"/>
                                        <p:tgtEl>
                                          <p:spTgt spid="33"/>
                                        </p:tgtEl>
                                        <p:attrNameLst>
                                          <p:attrName>ppt_x</p:attrName>
                                          <p:attrName>ppt_y</p:attrName>
                                        </p:attrNameLst>
                                      </p:cBhvr>
                                    </p:animMotion>
                                  </p:childTnLst>
                                </p:cTn>
                              </p:par>
                            </p:childTnLst>
                          </p:cTn>
                        </p:par>
                        <p:par>
                          <p:cTn id="30" fill="hold">
                            <p:stCondLst>
                              <p:cond delay="5000"/>
                            </p:stCondLst>
                            <p:childTnLst>
                              <p:par>
                                <p:cTn id="31" presetID="0" presetClass="path" presetSubtype="0" accel="50000" decel="50000" fill="hold" grpId="0" nodeType="afterEffect">
                                  <p:stCondLst>
                                    <p:cond delay="0"/>
                                  </p:stCondLst>
                                  <p:childTnLst>
                                    <p:animMotion origin="layout" path="M -6.38889E-6 -3.46945E-18 C -0.00278 -0.01088 -0.00504 -0.01945 -0.01251 -0.02593 C -0.01303 -0.02778 -0.01285 -0.0301 -0.0139 -0.03148 C -0.01824 -0.03727 -0.0356 -0.05093 -0.04167 -0.05371 C -0.04445 -0.05486 -0.04758 -0.05533 -0.05001 -0.05741 C -0.0514 -0.05857 -0.05261 -0.06019 -0.05417 -0.06111 C -0.06146 -0.06528 -0.07032 -0.06713 -0.07778 -0.07037 C -0.07935 -0.07107 -0.08039 -0.07315 -0.08195 -0.07408 C -0.09636 -0.08264 -0.11233 -0.08704 -0.12778 -0.08889 C -0.16442 -0.10116 -0.20122 -0.10394 -0.2389 -0.10556 C -0.24827 -0.10973 -0.2382 -0.10579 -0.25556 -0.10926 C -0.27188 -0.1125 -0.28768 -0.11806 -0.30417 -0.12037 C -0.32206 -0.12639 -0.34133 -0.12986 -0.35973 -0.13334 C -0.36928 -0.1375 -0.379 -0.13936 -0.3889 -0.14074 C -0.3816 -0.12616 -0.35313 -0.1169 -0.34028 -0.11482 C -0.32292 -0.10718 -0.30278 -0.10417 -0.28473 -0.10186 C -0.25678 -0.0926 -0.22796 -0.08889 -0.20001 -0.07963 C -0.19324 -0.07732 -0.18612 -0.07547 -0.17917 -0.07408 C -0.17275 -0.07269 -0.15973 -0.07037 -0.15973 -0.07037 C -0.14376 -0.0632 -0.12726 -0.05996 -0.11112 -0.05371 C -0.10278 -0.05047 -0.09445 -0.0463 -0.08612 -0.0426 C -0.08456 -0.0419 -0.08351 -0.03982 -0.08195 -0.03889 C -0.08195 -0.03889 -0.07153 -0.03426 -0.06945 -0.03334 C -0.06424 -0.03102 -0.0606 -0.02338 -0.05556 -0.02037 C -0.04931 -0.0169 -0.05122 -0.02037 -0.04584 -0.01667 C -0.03629 -0.01019 -0.04775 -0.01505 -0.03612 -0.01111 C -0.02883 -0.00463 -0.02171 -0.00255 -0.0139 0.00185 C -0.01199 0.00301 -0.01025 0.00463 -0.00834 0.00555 C -0.00556 0.00694 -6.38889E-6 0.00926 -6.38889E-6 0.00926 C 0.00347 0.00231 0.00399 0.00532 -6.38889E-6 -3.46945E-18 Z " pathEditMode="relative" ptsTypes="ffffffffffffffffffffffffffffff">
                                      <p:cBhvr>
                                        <p:cTn id="32" dur="2000" fill="hold"/>
                                        <p:tgtEl>
                                          <p:spTgt spid="36"/>
                                        </p:tgtEl>
                                        <p:attrNameLst>
                                          <p:attrName>ppt_x</p:attrName>
                                          <p:attrName>ppt_y</p:attrName>
                                        </p:attrNameLst>
                                      </p:cBhvr>
                                    </p:animMotion>
                                  </p:childTnLst>
                                </p:cTn>
                              </p:par>
                            </p:childTnLst>
                          </p:cTn>
                        </p:par>
                        <p:par>
                          <p:cTn id="33" fill="hold">
                            <p:stCondLst>
                              <p:cond delay="7000"/>
                            </p:stCondLst>
                            <p:childTnLst>
                              <p:par>
                                <p:cTn id="34" presetID="0" presetClass="path" presetSubtype="0" accel="50000" decel="50000" fill="hold" grpId="0" nodeType="afterEffect">
                                  <p:stCondLst>
                                    <p:cond delay="0"/>
                                  </p:stCondLst>
                                  <p:childTnLst>
                                    <p:animMotion origin="layout" path="M 3.33333E-6 -3.7037E-7 C 0.00191 -0.0125 0.00538 -0.02338 0.00833 -0.03518 C 0.0099 -0.05717 0.01077 -0.06064 0.00833 -0.08518 C 0.00712 -0.09745 0.00191 -0.10972 3.33333E-6 -0.12222 C -0.00434 -0.11342 -0.00226 -0.11875 -0.00555 -0.10555 C -0.00642 -0.10185 -0.00833 -0.09444 -0.00833 -0.09444 C -0.01302 -0.04375 -0.0066 -0.11759 -0.01111 0.01297 C -0.01128 0.01736 -0.0118 0.00417 -0.0125 -3.7037E-7 C -0.01389 -0.00764 -0.01614 -0.01759 -0.01944 -0.02407 C -0.0217 -0.03588 -0.02344 -0.04722 -0.025 -0.05926 C -0.02396 -0.09537 -0.02517 -0.09537 -0.02083 -0.11851 C -0.00312 -0.08333 3.33333E-6 -0.04189 3.33333E-6 -3.7037E-7 Z " pathEditMode="relative" ptsTypes="ffffffffffff">
                                      <p:cBhvr>
                                        <p:cTn id="35" dur="2000" fill="hold"/>
                                        <p:tgtEl>
                                          <p:spTgt spid="35"/>
                                        </p:tgtEl>
                                        <p:attrNameLst>
                                          <p:attrName>ppt_x</p:attrName>
                                          <p:attrName>ppt_y</p:attrName>
                                        </p:attrNameLst>
                                      </p:cBhvr>
                                    </p:animMotion>
                                  </p:childTnLst>
                                </p:cTn>
                              </p:par>
                            </p:childTnLst>
                          </p:cTn>
                        </p:par>
                        <p:par>
                          <p:cTn id="36" fill="hold">
                            <p:stCondLst>
                              <p:cond delay="9000"/>
                            </p:stCondLst>
                            <p:childTnLst>
                              <p:par>
                                <p:cTn id="37" presetID="20" presetClass="entr" presetSubtype="0" fill="hold"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edge">
                                      <p:cBhvr>
                                        <p:cTn id="39" dur="2000"/>
                                        <p:tgtEl>
                                          <p:spTgt spid="39"/>
                                        </p:tgtEl>
                                      </p:cBhvr>
                                    </p:animEffect>
                                  </p:childTnLst>
                                </p:cTn>
                              </p:par>
                            </p:childTnLst>
                          </p:cTn>
                        </p:par>
                        <p:par>
                          <p:cTn id="40" fill="hold">
                            <p:stCondLst>
                              <p:cond delay="11000"/>
                            </p:stCondLst>
                            <p:childTnLst>
                              <p:par>
                                <p:cTn id="41" presetID="2" presetClass="entr" presetSubtype="4"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ppt_x"/>
                                          </p:val>
                                        </p:tav>
                                        <p:tav tm="100000">
                                          <p:val>
                                            <p:strVal val="#ppt_x"/>
                                          </p:val>
                                        </p:tav>
                                      </p:tavLst>
                                    </p:anim>
                                    <p:anim calcmode="lin" valueType="num">
                                      <p:cBhvr additive="base">
                                        <p:cTn id="44" dur="500" fill="hold"/>
                                        <p:tgtEl>
                                          <p:spTgt spid="40"/>
                                        </p:tgtEl>
                                        <p:attrNameLst>
                                          <p:attrName>ppt_y</p:attrName>
                                        </p:attrNameLst>
                                      </p:cBhvr>
                                      <p:tavLst>
                                        <p:tav tm="0">
                                          <p:val>
                                            <p:strVal val="1+#ppt_h/2"/>
                                          </p:val>
                                        </p:tav>
                                        <p:tav tm="100000">
                                          <p:val>
                                            <p:strVal val="#ppt_y"/>
                                          </p:val>
                                        </p:tav>
                                      </p:tavLst>
                                    </p:anim>
                                  </p:childTnLst>
                                </p:cTn>
                              </p:par>
                            </p:childTnLst>
                          </p:cTn>
                        </p:par>
                        <p:par>
                          <p:cTn id="45" fill="hold">
                            <p:stCondLst>
                              <p:cond delay="11500"/>
                            </p:stCondLst>
                            <p:childTnLst>
                              <p:par>
                                <p:cTn id="46" presetID="2" presetClass="entr" presetSubtype="1" fill="hold" grpId="0" nodeType="afterEffect">
                                  <p:stCondLst>
                                    <p:cond delay="0"/>
                                  </p:stCondLst>
                                  <p:childTnLst>
                                    <p:set>
                                      <p:cBhvr>
                                        <p:cTn id="47" dur="1" fill="hold">
                                          <p:stCondLst>
                                            <p:cond delay="0"/>
                                          </p:stCondLst>
                                        </p:cTn>
                                        <p:tgtEl>
                                          <p:spTgt spid="41"/>
                                        </p:tgtEl>
                                        <p:attrNameLst>
                                          <p:attrName>style.visibility</p:attrName>
                                        </p:attrNameLst>
                                      </p:cBhvr>
                                      <p:to>
                                        <p:strVal val="visible"/>
                                      </p:to>
                                    </p:set>
                                    <p:anim calcmode="lin" valueType="num">
                                      <p:cBhvr additive="base">
                                        <p:cTn id="48" dur="500" fill="hold"/>
                                        <p:tgtEl>
                                          <p:spTgt spid="41"/>
                                        </p:tgtEl>
                                        <p:attrNameLst>
                                          <p:attrName>ppt_x</p:attrName>
                                        </p:attrNameLst>
                                      </p:cBhvr>
                                      <p:tavLst>
                                        <p:tav tm="0">
                                          <p:val>
                                            <p:strVal val="#ppt_x"/>
                                          </p:val>
                                        </p:tav>
                                        <p:tav tm="100000">
                                          <p:val>
                                            <p:strVal val="#ppt_x"/>
                                          </p:val>
                                        </p:tav>
                                      </p:tavLst>
                                    </p:anim>
                                    <p:anim calcmode="lin" valueType="num">
                                      <p:cBhvr additive="base">
                                        <p:cTn id="49"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5" grpId="0"/>
      <p:bldP spid="35" grpId="1"/>
      <p:bldP spid="36" grpId="0"/>
      <p:bldP spid="36" grpId="1"/>
      <p:bldP spid="40" grpId="0"/>
      <p:bldP spid="4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757" y="59638"/>
            <a:ext cx="9373890" cy="1144635"/>
          </a:xfrm>
        </p:spPr>
        <p:txBody>
          <a:bodyPr>
            <a:normAutofit/>
          </a:bodyPr>
          <a:lstStyle/>
          <a:p>
            <a:r>
              <a:rPr lang="zh-TW" altLang="en-US" sz="2000" b="1" dirty="0">
                <a:solidFill>
                  <a:schemeClr val="accent1">
                    <a:lumMod val="75000"/>
                  </a:schemeClr>
                </a:solidFill>
                <a:latin typeface="+mn-lt"/>
                <a:ea typeface="Heiti TC Light"/>
                <a:cs typeface="Heiti TC Light"/>
              </a:rPr>
              <a:t>購物年金獎賞庫計劃</a:t>
            </a:r>
            <a:r>
              <a:rPr lang="en-IN" sz="2000" b="1" dirty="0" smtClean="0">
                <a:solidFill>
                  <a:schemeClr val="accent1">
                    <a:lumMod val="75000"/>
                  </a:schemeClr>
                </a:solidFill>
                <a:latin typeface="+mn-lt"/>
                <a:ea typeface="Heiti TC Light"/>
                <a:cs typeface="Heiti TC Light"/>
              </a:rPr>
              <a:t>Shopping Annuity</a:t>
            </a:r>
            <a:r>
              <a:rPr lang="en-US" sz="2000" b="1" dirty="0" smtClean="0">
                <a:solidFill>
                  <a:schemeClr val="tx2"/>
                </a:solidFill>
                <a:latin typeface="+mn-lt"/>
                <a:ea typeface="Heiti TC Light"/>
                <a:cs typeface="Heiti TC Light"/>
              </a:rPr>
              <a:t>®</a:t>
            </a:r>
            <a:r>
              <a:rPr lang="en-IN" sz="2000" b="1" dirty="0" smtClean="0">
                <a:solidFill>
                  <a:schemeClr val="accent1">
                    <a:lumMod val="75000"/>
                  </a:schemeClr>
                </a:solidFill>
                <a:latin typeface="+mn-lt"/>
                <a:ea typeface="Heiti TC Light"/>
                <a:cs typeface="Heiti TC Light"/>
              </a:rPr>
              <a:t> Bonus Pool Program</a:t>
            </a:r>
            <a:br>
              <a:rPr lang="en-IN" sz="2000" b="1" dirty="0" smtClean="0">
                <a:solidFill>
                  <a:schemeClr val="accent1">
                    <a:lumMod val="75000"/>
                  </a:schemeClr>
                </a:solidFill>
                <a:latin typeface="+mn-lt"/>
                <a:ea typeface="Heiti TC Light"/>
                <a:cs typeface="Heiti TC Light"/>
              </a:rPr>
            </a:br>
            <a:r>
              <a:rPr lang="zh-TW" altLang="en-US" sz="1800" b="1" dirty="0" smtClean="0">
                <a:solidFill>
                  <a:schemeClr val="accent1">
                    <a:lumMod val="75000"/>
                  </a:schemeClr>
                </a:solidFill>
                <a:latin typeface="+mn-lt"/>
                <a:ea typeface="Heiti TC Light"/>
                <a:cs typeface="Heiti TC Light"/>
              </a:rPr>
              <a:t>促進超連鎖發展的計劃</a:t>
            </a:r>
            <a:r>
              <a:rPr lang="en-US" altLang="zh-TW" sz="1800" b="1" dirty="0" smtClean="0">
                <a:solidFill>
                  <a:schemeClr val="accent1">
                    <a:lumMod val="75000"/>
                  </a:schemeClr>
                </a:solidFill>
                <a:latin typeface="+mn-lt"/>
                <a:ea typeface="Heiti TC Light"/>
                <a:cs typeface="Heiti TC Light"/>
              </a:rPr>
              <a:t/>
            </a:r>
            <a:br>
              <a:rPr lang="en-US" altLang="zh-TW" sz="1800" b="1" dirty="0" smtClean="0">
                <a:solidFill>
                  <a:schemeClr val="accent1">
                    <a:lumMod val="75000"/>
                  </a:schemeClr>
                </a:solidFill>
                <a:latin typeface="+mn-lt"/>
                <a:ea typeface="Heiti TC Light"/>
                <a:cs typeface="Heiti TC Light"/>
              </a:rPr>
            </a:br>
            <a:r>
              <a:rPr lang="en-US" sz="1800" b="1" dirty="0" smtClean="0">
                <a:solidFill>
                  <a:schemeClr val="accent1">
                    <a:lumMod val="75000"/>
                  </a:schemeClr>
                </a:solidFill>
                <a:latin typeface="+mn-lt"/>
                <a:ea typeface="Heiti TC Light"/>
                <a:cs typeface="Heiti TC Light"/>
              </a:rPr>
              <a:t>Shopping Annuity Bonus Pool – The Most Colossal Promotion in UnFranchise History</a:t>
            </a:r>
            <a:br>
              <a:rPr lang="en-US" sz="1800" b="1" dirty="0" smtClean="0">
                <a:solidFill>
                  <a:schemeClr val="accent1">
                    <a:lumMod val="75000"/>
                  </a:schemeClr>
                </a:solidFill>
                <a:latin typeface="+mn-lt"/>
                <a:ea typeface="Heiti TC Light"/>
                <a:cs typeface="Heiti TC Light"/>
              </a:rPr>
            </a:br>
            <a:endParaRPr lang="en-IN" sz="1800" b="1" dirty="0">
              <a:solidFill>
                <a:schemeClr val="tx2">
                  <a:lumMod val="75000"/>
                </a:schemeClr>
              </a:solidFill>
              <a:latin typeface="+mn-lt"/>
              <a:ea typeface="Heiti TC Light"/>
              <a:cs typeface="Heiti TC Light"/>
            </a:endParaRPr>
          </a:p>
        </p:txBody>
      </p:sp>
      <p:pic>
        <p:nvPicPr>
          <p:cNvPr id="55299" name="Picture 3"/>
          <p:cNvPicPr>
            <a:picLocks noChangeAspect="1" noChangeArrowheads="1"/>
          </p:cNvPicPr>
          <p:nvPr/>
        </p:nvPicPr>
        <p:blipFill>
          <a:blip r:embed="rId3"/>
          <a:srcRect b="11499"/>
          <a:stretch>
            <a:fillRect/>
          </a:stretch>
        </p:blipFill>
        <p:spPr bwMode="auto">
          <a:xfrm>
            <a:off x="-29028" y="1264601"/>
            <a:ext cx="9173028" cy="3662372"/>
          </a:xfrm>
          <a:prstGeom prst="rect">
            <a:avLst/>
          </a:prstGeom>
          <a:noFill/>
          <a:ln w="9525">
            <a:noFill/>
            <a:miter lim="800000"/>
            <a:headEnd/>
            <a:tailEnd/>
          </a:ln>
          <a:effectLst/>
        </p:spPr>
      </p:pic>
      <p:pic>
        <p:nvPicPr>
          <p:cNvPr id="55314" name="Picture 18"/>
          <p:cNvPicPr>
            <a:picLocks noChangeAspect="1" noChangeArrowheads="1"/>
          </p:cNvPicPr>
          <p:nvPr/>
        </p:nvPicPr>
        <p:blipFill>
          <a:blip r:embed="rId4"/>
          <a:srcRect/>
          <a:stretch>
            <a:fillRect/>
          </a:stretch>
        </p:blipFill>
        <p:spPr bwMode="auto">
          <a:xfrm>
            <a:off x="3428992" y="2303866"/>
            <a:ext cx="2292476" cy="2443843"/>
          </a:xfrm>
          <a:prstGeom prst="rect">
            <a:avLst/>
          </a:prstGeom>
          <a:noFill/>
          <a:ln w="9525">
            <a:noFill/>
            <a:miter lim="800000"/>
            <a:headEnd/>
            <a:tailEnd/>
          </a:ln>
          <a:effectLst/>
        </p:spPr>
      </p:pic>
      <p:sp>
        <p:nvSpPr>
          <p:cNvPr id="33" name="TextBox 32"/>
          <p:cNvSpPr txBox="1"/>
          <p:nvPr/>
        </p:nvSpPr>
        <p:spPr>
          <a:xfrm>
            <a:off x="5214942" y="1875230"/>
            <a:ext cx="642942" cy="1200264"/>
          </a:xfrm>
          <a:prstGeom prst="rect">
            <a:avLst/>
          </a:prstGeom>
          <a:noFill/>
        </p:spPr>
        <p:txBody>
          <a:bodyPr wrap="square" lIns="91377" tIns="45688" rIns="91377" bIns="45688" rtlCol="0">
            <a:spAutoFit/>
          </a:bodyPr>
          <a:lstStyle/>
          <a:p>
            <a:pPr defTabSz="913760" fontAlgn="base">
              <a:spcBef>
                <a:spcPct val="0"/>
              </a:spcBef>
              <a:spcAft>
                <a:spcPct val="0"/>
              </a:spcAft>
            </a:pPr>
            <a:r>
              <a:rPr lang="en-US" sz="7200" b="1" dirty="0">
                <a:solidFill>
                  <a:prstClr val="white"/>
                </a:solidFill>
                <a:effectLst>
                  <a:outerShdw blurRad="38100" dist="38100" dir="2700000" algn="tl">
                    <a:srgbClr val="000000">
                      <a:alpha val="43137"/>
                    </a:srgbClr>
                  </a:outerShdw>
                </a:effectLst>
                <a:ea typeface="Heiti TC Light"/>
                <a:cs typeface="Heiti TC Light"/>
              </a:rPr>
              <a:t>?</a:t>
            </a:r>
            <a:endParaRPr lang="en-IN" sz="7200" b="1" dirty="0">
              <a:solidFill>
                <a:prstClr val="white"/>
              </a:solidFill>
              <a:effectLst>
                <a:outerShdw blurRad="38100" dist="38100" dir="2700000" algn="tl">
                  <a:srgbClr val="000000">
                    <a:alpha val="43137"/>
                  </a:srgbClr>
                </a:outerShdw>
              </a:effectLst>
              <a:ea typeface="Heiti TC Light"/>
              <a:cs typeface="Heiti TC Light"/>
            </a:endParaRPr>
          </a:p>
        </p:txBody>
      </p:sp>
      <p:sp>
        <p:nvSpPr>
          <p:cNvPr id="35" name="TextBox 34"/>
          <p:cNvSpPr txBox="1"/>
          <p:nvPr/>
        </p:nvSpPr>
        <p:spPr>
          <a:xfrm>
            <a:off x="4143372" y="1553759"/>
            <a:ext cx="642942" cy="1200264"/>
          </a:xfrm>
          <a:prstGeom prst="rect">
            <a:avLst/>
          </a:prstGeom>
          <a:noFill/>
        </p:spPr>
        <p:txBody>
          <a:bodyPr wrap="square" lIns="91377" tIns="45688" rIns="91377" bIns="45688" rtlCol="0">
            <a:spAutoFit/>
          </a:bodyPr>
          <a:lstStyle/>
          <a:p>
            <a:pPr defTabSz="913760" fontAlgn="base">
              <a:spcBef>
                <a:spcPct val="0"/>
              </a:spcBef>
              <a:spcAft>
                <a:spcPct val="0"/>
              </a:spcAft>
            </a:pPr>
            <a:r>
              <a:rPr lang="en-US" sz="7200" b="1" dirty="0">
                <a:solidFill>
                  <a:prstClr val="white"/>
                </a:solidFill>
                <a:effectLst>
                  <a:outerShdw blurRad="38100" dist="38100" dir="2700000" algn="tl">
                    <a:srgbClr val="000000">
                      <a:alpha val="43137"/>
                    </a:srgbClr>
                  </a:outerShdw>
                </a:effectLst>
                <a:ea typeface="Heiti TC Light"/>
                <a:cs typeface="Heiti TC Light"/>
              </a:rPr>
              <a:t>?</a:t>
            </a:r>
            <a:endParaRPr lang="en-IN" sz="7200" b="1" dirty="0">
              <a:solidFill>
                <a:prstClr val="white"/>
              </a:solidFill>
              <a:effectLst>
                <a:outerShdw blurRad="38100" dist="38100" dir="2700000" algn="tl">
                  <a:srgbClr val="000000">
                    <a:alpha val="43137"/>
                  </a:srgbClr>
                </a:outerShdw>
              </a:effectLst>
              <a:ea typeface="Heiti TC Light"/>
              <a:cs typeface="Heiti TC Light"/>
            </a:endParaRPr>
          </a:p>
        </p:txBody>
      </p:sp>
      <p:sp>
        <p:nvSpPr>
          <p:cNvPr id="36" name="TextBox 35"/>
          <p:cNvSpPr txBox="1"/>
          <p:nvPr/>
        </p:nvSpPr>
        <p:spPr>
          <a:xfrm>
            <a:off x="3071802" y="1821652"/>
            <a:ext cx="642942" cy="1200264"/>
          </a:xfrm>
          <a:prstGeom prst="rect">
            <a:avLst/>
          </a:prstGeom>
          <a:noFill/>
        </p:spPr>
        <p:txBody>
          <a:bodyPr wrap="square" lIns="91377" tIns="45688" rIns="91377" bIns="45688" rtlCol="0">
            <a:spAutoFit/>
          </a:bodyPr>
          <a:lstStyle/>
          <a:p>
            <a:pPr defTabSz="913760" fontAlgn="base">
              <a:spcBef>
                <a:spcPct val="0"/>
              </a:spcBef>
              <a:spcAft>
                <a:spcPct val="0"/>
              </a:spcAft>
            </a:pPr>
            <a:r>
              <a:rPr lang="en-US" sz="7200" b="1" dirty="0">
                <a:solidFill>
                  <a:prstClr val="white"/>
                </a:solidFill>
                <a:effectLst>
                  <a:outerShdw blurRad="38100" dist="38100" dir="2700000" algn="tl">
                    <a:srgbClr val="000000">
                      <a:alpha val="43137"/>
                    </a:srgbClr>
                  </a:outerShdw>
                </a:effectLst>
                <a:ea typeface="Heiti TC Light"/>
                <a:cs typeface="Heiti TC Light"/>
              </a:rPr>
              <a:t>?</a:t>
            </a:r>
            <a:endParaRPr lang="en-IN" sz="7200" b="1" dirty="0">
              <a:solidFill>
                <a:prstClr val="white"/>
              </a:solidFill>
              <a:effectLst>
                <a:outerShdw blurRad="38100" dist="38100" dir="2700000" algn="tl">
                  <a:srgbClr val="000000">
                    <a:alpha val="43137"/>
                  </a:srgbClr>
                </a:outerShdw>
              </a:effectLst>
              <a:ea typeface="Heiti TC Light"/>
              <a:cs typeface="Heiti TC Light"/>
            </a:endParaRPr>
          </a:p>
        </p:txBody>
      </p:sp>
      <p:sp>
        <p:nvSpPr>
          <p:cNvPr id="37" name="Rectangle 36"/>
          <p:cNvSpPr/>
          <p:nvPr/>
        </p:nvSpPr>
        <p:spPr>
          <a:xfrm>
            <a:off x="9867" y="4181945"/>
            <a:ext cx="9173028" cy="830997"/>
          </a:xfrm>
          <a:prstGeom prst="rect">
            <a:avLst/>
          </a:prstGeom>
          <a:solidFill>
            <a:srgbClr val="FFFFFF"/>
          </a:solidFill>
          <a:ln>
            <a:noFill/>
          </a:ln>
        </p:spPr>
        <p:txBody>
          <a:bodyPr wrap="square">
            <a:spAutoFit/>
          </a:bodyPr>
          <a:lstStyle/>
          <a:p>
            <a:pPr algn="ctr" defTabSz="913760" fontAlgn="base">
              <a:spcBef>
                <a:spcPct val="0"/>
              </a:spcBef>
              <a:spcAft>
                <a:spcPct val="0"/>
              </a:spcAft>
            </a:pPr>
            <a:r>
              <a:rPr lang="zh-TW" altLang="en-US" sz="1200" b="1" dirty="0" smtClean="0">
                <a:solidFill>
                  <a:srgbClr val="1F497D">
                    <a:lumMod val="75000"/>
                  </a:srgbClr>
                </a:solidFill>
                <a:ea typeface="Heiti TC Light"/>
                <a:cs typeface="Heiti TC Light"/>
              </a:rPr>
              <a:t>這是看看你有沒有超連鎖</a:t>
            </a:r>
            <a:r>
              <a:rPr lang="en-US" altLang="zh-TW" sz="1200" b="1" dirty="0" smtClean="0">
                <a:solidFill>
                  <a:srgbClr val="1F497D">
                    <a:lumMod val="75000"/>
                  </a:srgbClr>
                </a:solidFill>
                <a:ea typeface="Heiti TC Light"/>
                <a:cs typeface="Heiti TC Light"/>
              </a:rPr>
              <a:t>DNA</a:t>
            </a:r>
            <a:r>
              <a:rPr lang="zh-TW" altLang="en-US" sz="1200" b="1" dirty="0" smtClean="0">
                <a:solidFill>
                  <a:srgbClr val="1F497D">
                    <a:lumMod val="75000"/>
                  </a:srgbClr>
                </a:solidFill>
                <a:ea typeface="Heiti TC Light"/>
                <a:cs typeface="Heiti TC Light"/>
              </a:rPr>
              <a:t>的時候。行動的</a:t>
            </a:r>
            <a:r>
              <a:rPr lang="en-US" altLang="zh-TW" sz="1200" b="1" dirty="0" smtClean="0">
                <a:solidFill>
                  <a:srgbClr val="1F497D">
                    <a:lumMod val="75000"/>
                  </a:srgbClr>
                </a:solidFill>
                <a:ea typeface="Heiti TC Light"/>
                <a:cs typeface="Heiti TC Light"/>
              </a:rPr>
              <a:t>UFO</a:t>
            </a:r>
            <a:r>
              <a:rPr lang="zh-TW" altLang="en-US" sz="1200" b="1" dirty="0" smtClean="0">
                <a:solidFill>
                  <a:srgbClr val="1F497D">
                    <a:lumMod val="75000"/>
                  </a:srgbClr>
                </a:solidFill>
                <a:ea typeface="Heiti TC Light"/>
                <a:cs typeface="Heiti TC Light"/>
              </a:rPr>
              <a:t>就可得到最高</a:t>
            </a:r>
            <a:r>
              <a:rPr lang="en-US" altLang="zh-TW" sz="1200" b="1" dirty="0" smtClean="0">
                <a:solidFill>
                  <a:srgbClr val="1F497D">
                    <a:lumMod val="75000"/>
                  </a:srgbClr>
                </a:solidFill>
                <a:ea typeface="Heiti TC Light"/>
                <a:cs typeface="Heiti TC Light"/>
              </a:rPr>
              <a:t>2</a:t>
            </a:r>
            <a:r>
              <a:rPr lang="zh-TW" altLang="en-US" sz="1200" b="1" dirty="0" smtClean="0">
                <a:solidFill>
                  <a:srgbClr val="1F497D">
                    <a:lumMod val="75000"/>
                  </a:srgbClr>
                </a:solidFill>
                <a:ea typeface="Heiti TC Light"/>
                <a:cs typeface="Heiti TC Light"/>
              </a:rPr>
              <a:t>千萬</a:t>
            </a:r>
            <a:r>
              <a:rPr lang="en-US" altLang="zh-TW" sz="1200" b="1" dirty="0" smtClean="0">
                <a:solidFill>
                  <a:srgbClr val="1F497D">
                    <a:lumMod val="75000"/>
                  </a:srgbClr>
                </a:solidFill>
                <a:ea typeface="Heiti TC Light"/>
                <a:cs typeface="Heiti TC Light"/>
              </a:rPr>
              <a:t>BV</a:t>
            </a:r>
            <a:r>
              <a:rPr lang="zh-TW" altLang="en-US" sz="1200" b="1" dirty="0" smtClean="0">
                <a:solidFill>
                  <a:srgbClr val="1F497D">
                    <a:lumMod val="75000"/>
                  </a:srgbClr>
                </a:solidFill>
                <a:ea typeface="Heiti TC Light"/>
                <a:cs typeface="Heiti TC Light"/>
              </a:rPr>
              <a:t>和</a:t>
            </a:r>
            <a:r>
              <a:rPr lang="en-US" altLang="zh-TW" sz="1200" b="1" dirty="0" smtClean="0">
                <a:solidFill>
                  <a:srgbClr val="1F497D">
                    <a:lumMod val="75000"/>
                  </a:srgbClr>
                </a:solidFill>
                <a:ea typeface="Heiti TC Light"/>
                <a:cs typeface="Heiti TC Light"/>
              </a:rPr>
              <a:t>1</a:t>
            </a:r>
            <a:r>
              <a:rPr lang="zh-TW" altLang="en-US" sz="1200" b="1" dirty="0" smtClean="0">
                <a:solidFill>
                  <a:srgbClr val="1F497D">
                    <a:lumMod val="75000"/>
                  </a:srgbClr>
                </a:solidFill>
                <a:ea typeface="Heiti TC Light"/>
                <a:cs typeface="Heiti TC Light"/>
              </a:rPr>
              <a:t>千萬</a:t>
            </a:r>
            <a:r>
              <a:rPr lang="en-US" altLang="zh-TW" sz="1200" b="1" dirty="0" smtClean="0">
                <a:solidFill>
                  <a:srgbClr val="1F497D">
                    <a:lumMod val="75000"/>
                  </a:srgbClr>
                </a:solidFill>
                <a:ea typeface="Heiti TC Light"/>
                <a:cs typeface="Heiti TC Light"/>
              </a:rPr>
              <a:t>IBV</a:t>
            </a:r>
            <a:r>
              <a:rPr lang="zh-TW" altLang="en-US" sz="1200" b="1" dirty="0" smtClean="0">
                <a:solidFill>
                  <a:srgbClr val="1F497D">
                    <a:lumMod val="75000"/>
                  </a:srgbClr>
                </a:solidFill>
                <a:ea typeface="Heiti TC Light"/>
                <a:cs typeface="Heiti TC Light"/>
              </a:rPr>
              <a:t>。而所有的額外</a:t>
            </a:r>
            <a:r>
              <a:rPr lang="en-US" altLang="zh-TW" sz="1200" b="1" dirty="0" smtClean="0">
                <a:solidFill>
                  <a:srgbClr val="1F497D">
                    <a:lumMod val="75000"/>
                  </a:srgbClr>
                </a:solidFill>
                <a:ea typeface="Heiti TC Light"/>
                <a:cs typeface="Heiti TC Light"/>
              </a:rPr>
              <a:t>BV</a:t>
            </a:r>
            <a:r>
              <a:rPr lang="zh-TW" altLang="en-US" sz="1200" b="1" dirty="0" smtClean="0">
                <a:solidFill>
                  <a:srgbClr val="1F497D">
                    <a:lumMod val="75000"/>
                  </a:srgbClr>
                </a:solidFill>
                <a:ea typeface="Heiti TC Light"/>
                <a:cs typeface="Heiti TC Light"/>
              </a:rPr>
              <a:t>和</a:t>
            </a:r>
            <a:r>
              <a:rPr lang="en-US" altLang="zh-TW" sz="1200" b="1" dirty="0" smtClean="0">
                <a:solidFill>
                  <a:srgbClr val="1F497D">
                    <a:lumMod val="75000"/>
                  </a:srgbClr>
                </a:solidFill>
                <a:ea typeface="Heiti TC Light"/>
                <a:cs typeface="Heiti TC Light"/>
              </a:rPr>
              <a:t>IBV</a:t>
            </a:r>
            <a:r>
              <a:rPr lang="zh-TW" altLang="en-US" sz="1200" b="1" dirty="0" smtClean="0">
                <a:solidFill>
                  <a:srgbClr val="1F497D">
                    <a:lumMod val="75000"/>
                  </a:srgbClr>
                </a:solidFill>
                <a:ea typeface="Heiti TC Light"/>
                <a:cs typeface="Heiti TC Light"/>
              </a:rPr>
              <a:t>都會滾存給資深夥伴。因此，團隊中越多</a:t>
            </a:r>
            <a:r>
              <a:rPr lang="en-US" altLang="zh-TW" sz="1200" b="1" dirty="0" smtClean="0">
                <a:solidFill>
                  <a:srgbClr val="1F497D">
                    <a:lumMod val="75000"/>
                  </a:srgbClr>
                </a:solidFill>
                <a:ea typeface="Heiti TC Light"/>
                <a:cs typeface="Heiti TC Light"/>
              </a:rPr>
              <a:t>UFO</a:t>
            </a:r>
            <a:r>
              <a:rPr lang="zh-TW" altLang="en-US" sz="1200" b="1" dirty="0" smtClean="0">
                <a:solidFill>
                  <a:srgbClr val="1F497D">
                    <a:lumMod val="75000"/>
                  </a:srgbClr>
                </a:solidFill>
                <a:ea typeface="Heiti TC Light"/>
                <a:cs typeface="Heiti TC Light"/>
              </a:rPr>
              <a:t>行動，表示你將會有更高的收入和超連鎖級別。</a:t>
            </a:r>
            <a:endParaRPr lang="en-US" sz="1200" b="1" dirty="0" smtClean="0">
              <a:solidFill>
                <a:srgbClr val="1F497D">
                  <a:lumMod val="75000"/>
                </a:srgbClr>
              </a:solidFill>
              <a:ea typeface="Heiti TC Light"/>
              <a:cs typeface="Heiti TC Light"/>
            </a:endParaRPr>
          </a:p>
          <a:p>
            <a:pPr algn="ctr" defTabSz="913760" fontAlgn="base">
              <a:spcBef>
                <a:spcPct val="0"/>
              </a:spcBef>
              <a:spcAft>
                <a:spcPct val="0"/>
              </a:spcAft>
            </a:pPr>
            <a:r>
              <a:rPr lang="en-US" sz="800" b="1" dirty="0" smtClean="0">
                <a:solidFill>
                  <a:srgbClr val="1F497D">
                    <a:lumMod val="75000"/>
                  </a:srgbClr>
                </a:solidFill>
                <a:ea typeface="Heiti TC Light"/>
                <a:cs typeface="Heiti TC Light"/>
              </a:rPr>
              <a:t>This </a:t>
            </a:r>
            <a:r>
              <a:rPr lang="en-US" sz="800" b="1" dirty="0">
                <a:solidFill>
                  <a:srgbClr val="1F497D">
                    <a:lumMod val="75000"/>
                  </a:srgbClr>
                </a:solidFill>
                <a:ea typeface="Heiti TC Light"/>
                <a:cs typeface="Heiti TC Light"/>
              </a:rPr>
              <a:t>is YOUR </a:t>
            </a:r>
            <a:r>
              <a:rPr lang="en-US" sz="800" b="1" dirty="0" smtClean="0">
                <a:solidFill>
                  <a:srgbClr val="1F497D">
                    <a:lumMod val="75000"/>
                  </a:srgbClr>
                </a:solidFill>
                <a:ea typeface="Heiti TC Light"/>
                <a:cs typeface="Heiti TC Light"/>
              </a:rPr>
              <a:t>UnFranchise </a:t>
            </a:r>
            <a:r>
              <a:rPr lang="en-US" sz="800" b="1" dirty="0">
                <a:solidFill>
                  <a:srgbClr val="1F497D">
                    <a:lumMod val="75000"/>
                  </a:srgbClr>
                </a:solidFill>
                <a:ea typeface="Heiti TC Light"/>
                <a:cs typeface="Heiti TC Light"/>
              </a:rPr>
              <a:t>DNA </a:t>
            </a:r>
            <a:r>
              <a:rPr lang="en-US" sz="800" b="1" dirty="0" smtClean="0">
                <a:solidFill>
                  <a:srgbClr val="1F497D">
                    <a:lumMod val="75000"/>
                  </a:srgbClr>
                </a:solidFill>
                <a:ea typeface="Heiti TC Light"/>
                <a:cs typeface="Heiti TC Light"/>
              </a:rPr>
              <a:t>test </a:t>
            </a:r>
            <a:r>
              <a:rPr lang="en-US" sz="800" b="1" dirty="0">
                <a:solidFill>
                  <a:srgbClr val="1F497D">
                    <a:lumMod val="75000"/>
                  </a:srgbClr>
                </a:solidFill>
                <a:ea typeface="Heiti TC Light"/>
                <a:cs typeface="Heiti TC Light"/>
              </a:rPr>
              <a:t>to see if you have it or not.</a:t>
            </a:r>
          </a:p>
          <a:p>
            <a:pPr algn="ctr" defTabSz="913760" fontAlgn="base">
              <a:spcBef>
                <a:spcPct val="0"/>
              </a:spcBef>
              <a:spcAft>
                <a:spcPct val="0"/>
              </a:spcAft>
            </a:pPr>
            <a:r>
              <a:rPr lang="en-US" sz="800" b="1" dirty="0">
                <a:solidFill>
                  <a:srgbClr val="1F497D">
                    <a:lumMod val="75000"/>
                  </a:srgbClr>
                </a:solidFill>
                <a:ea typeface="Heiti TC Light"/>
                <a:cs typeface="Heiti TC Light"/>
              </a:rPr>
              <a:t>Up to 20 </a:t>
            </a:r>
            <a:r>
              <a:rPr lang="en-US" sz="800" b="1" dirty="0" smtClean="0">
                <a:solidFill>
                  <a:srgbClr val="1F497D">
                    <a:lumMod val="75000"/>
                  </a:srgbClr>
                </a:solidFill>
                <a:ea typeface="Heiti TC Light"/>
                <a:cs typeface="Heiti TC Light"/>
              </a:rPr>
              <a:t>million </a:t>
            </a:r>
            <a:r>
              <a:rPr lang="en-US" sz="800" b="1" dirty="0">
                <a:solidFill>
                  <a:srgbClr val="1F497D">
                    <a:lumMod val="75000"/>
                  </a:srgbClr>
                </a:solidFill>
                <a:ea typeface="Heiti TC Light"/>
                <a:cs typeface="Heiti TC Light"/>
              </a:rPr>
              <a:t>BV and Up to 10 </a:t>
            </a:r>
            <a:r>
              <a:rPr lang="en-US" sz="800" b="1" dirty="0" smtClean="0">
                <a:solidFill>
                  <a:srgbClr val="1F497D">
                    <a:lumMod val="75000"/>
                  </a:srgbClr>
                </a:solidFill>
                <a:ea typeface="Heiti TC Light"/>
                <a:cs typeface="Heiti TC Light"/>
              </a:rPr>
              <a:t>million </a:t>
            </a:r>
            <a:r>
              <a:rPr lang="en-US" sz="800" b="1" dirty="0">
                <a:solidFill>
                  <a:srgbClr val="1F497D">
                    <a:lumMod val="75000"/>
                  </a:srgbClr>
                </a:solidFill>
                <a:ea typeface="Heiti TC Light"/>
                <a:cs typeface="Heiti TC Light"/>
              </a:rPr>
              <a:t>IBV up for grabs to </a:t>
            </a:r>
            <a:r>
              <a:rPr lang="en-US" sz="800" b="1" dirty="0" smtClean="0">
                <a:solidFill>
                  <a:srgbClr val="1F497D">
                    <a:lumMod val="75000"/>
                  </a:srgbClr>
                </a:solidFill>
                <a:ea typeface="Heiti TC Light"/>
                <a:cs typeface="Heiti TC Light"/>
              </a:rPr>
              <a:t>UFOs </a:t>
            </a:r>
            <a:r>
              <a:rPr lang="en-US" sz="800" b="1" dirty="0">
                <a:solidFill>
                  <a:srgbClr val="1F497D">
                    <a:lumMod val="75000"/>
                  </a:srgbClr>
                </a:solidFill>
                <a:ea typeface="Heiti TC Light"/>
                <a:cs typeface="Heiti TC Light"/>
              </a:rPr>
              <a:t>who do it. </a:t>
            </a:r>
          </a:p>
          <a:p>
            <a:pPr algn="ctr" defTabSz="913760" fontAlgn="base">
              <a:spcBef>
                <a:spcPct val="0"/>
              </a:spcBef>
              <a:spcAft>
                <a:spcPct val="0"/>
              </a:spcAft>
            </a:pPr>
            <a:r>
              <a:rPr lang="en-US" sz="800" b="1" dirty="0" smtClean="0">
                <a:solidFill>
                  <a:srgbClr val="1F497D">
                    <a:lumMod val="75000"/>
                  </a:srgbClr>
                </a:solidFill>
                <a:ea typeface="Heiti TC Light"/>
                <a:cs typeface="Heiti TC Light"/>
              </a:rPr>
              <a:t>All of </a:t>
            </a:r>
            <a:r>
              <a:rPr lang="en-US" sz="800" b="1" dirty="0">
                <a:solidFill>
                  <a:srgbClr val="1F497D">
                    <a:lumMod val="75000"/>
                  </a:srgbClr>
                </a:solidFill>
                <a:ea typeface="Heiti TC Light"/>
                <a:cs typeface="Heiti TC Light"/>
              </a:rPr>
              <a:t>the Bonus BV </a:t>
            </a:r>
            <a:r>
              <a:rPr lang="en-US" sz="800" b="1" dirty="0" smtClean="0">
                <a:solidFill>
                  <a:srgbClr val="1F497D">
                    <a:lumMod val="75000"/>
                  </a:srgbClr>
                </a:solidFill>
                <a:ea typeface="Heiti TC Light"/>
                <a:cs typeface="Heiti TC Light"/>
              </a:rPr>
              <a:t>and </a:t>
            </a:r>
            <a:r>
              <a:rPr lang="en-US" sz="800" b="1" dirty="0">
                <a:solidFill>
                  <a:srgbClr val="1F497D">
                    <a:lumMod val="75000"/>
                  </a:srgbClr>
                </a:solidFill>
                <a:ea typeface="Heiti TC Light"/>
                <a:cs typeface="Heiti TC Light"/>
              </a:rPr>
              <a:t>Bonus IBV rolls up </a:t>
            </a:r>
            <a:r>
              <a:rPr lang="en-US" sz="800" b="1" dirty="0" smtClean="0">
                <a:solidFill>
                  <a:srgbClr val="1F497D">
                    <a:lumMod val="75000"/>
                  </a:srgbClr>
                </a:solidFill>
                <a:ea typeface="Heiti TC Light"/>
                <a:cs typeface="Heiti TC Light"/>
              </a:rPr>
              <a:t>to </a:t>
            </a:r>
            <a:r>
              <a:rPr lang="en-US" sz="800" b="1" dirty="0">
                <a:solidFill>
                  <a:srgbClr val="1F497D">
                    <a:lumMod val="75000"/>
                  </a:srgbClr>
                </a:solidFill>
                <a:ea typeface="Heiti TC Light"/>
                <a:cs typeface="Heiti TC Light"/>
              </a:rPr>
              <a:t>Senior </a:t>
            </a:r>
            <a:r>
              <a:rPr lang="en-US" sz="800" b="1" dirty="0" smtClean="0">
                <a:solidFill>
                  <a:srgbClr val="1F497D">
                    <a:lumMod val="75000"/>
                  </a:srgbClr>
                </a:solidFill>
                <a:ea typeface="Heiti TC Light"/>
                <a:cs typeface="Heiti TC Light"/>
              </a:rPr>
              <a:t>Partners.  Therefore, the </a:t>
            </a:r>
            <a:r>
              <a:rPr lang="en-US" sz="800" b="1" dirty="0">
                <a:solidFill>
                  <a:srgbClr val="1F497D">
                    <a:lumMod val="75000"/>
                  </a:srgbClr>
                </a:solidFill>
                <a:ea typeface="Heiti TC Light"/>
                <a:cs typeface="Heiti TC Light"/>
              </a:rPr>
              <a:t>more </a:t>
            </a:r>
            <a:r>
              <a:rPr lang="en-US" sz="800" b="1" dirty="0" smtClean="0">
                <a:solidFill>
                  <a:srgbClr val="1F497D">
                    <a:lumMod val="75000"/>
                  </a:srgbClr>
                </a:solidFill>
                <a:ea typeface="Heiti TC Light"/>
                <a:cs typeface="Heiti TC Light"/>
              </a:rPr>
              <a:t>UFOs </a:t>
            </a:r>
            <a:r>
              <a:rPr lang="en-US" sz="800" b="1" dirty="0">
                <a:solidFill>
                  <a:srgbClr val="1F497D">
                    <a:lumMod val="75000"/>
                  </a:srgbClr>
                </a:solidFill>
                <a:ea typeface="Heiti TC Light"/>
                <a:cs typeface="Heiti TC Light"/>
              </a:rPr>
              <a:t>on your team that do it the more you make </a:t>
            </a:r>
            <a:r>
              <a:rPr lang="en-US" sz="800" b="1" dirty="0" smtClean="0">
                <a:solidFill>
                  <a:srgbClr val="1F497D">
                    <a:lumMod val="75000"/>
                  </a:srgbClr>
                </a:solidFill>
                <a:ea typeface="Heiti TC Light"/>
                <a:cs typeface="Heiti TC Light"/>
              </a:rPr>
              <a:t>while </a:t>
            </a:r>
            <a:r>
              <a:rPr lang="en-US" sz="800" b="1" dirty="0">
                <a:solidFill>
                  <a:srgbClr val="1F497D">
                    <a:lumMod val="75000"/>
                  </a:srgbClr>
                </a:solidFill>
                <a:ea typeface="Heiti TC Light"/>
                <a:cs typeface="Heiti TC Light"/>
              </a:rPr>
              <a:t>they </a:t>
            </a:r>
            <a:r>
              <a:rPr lang="en-US" sz="800" b="1" dirty="0" smtClean="0">
                <a:solidFill>
                  <a:srgbClr val="1F497D">
                    <a:lumMod val="75000"/>
                  </a:srgbClr>
                </a:solidFill>
                <a:ea typeface="Heiti TC Light"/>
                <a:cs typeface="Heiti TC Light"/>
              </a:rPr>
              <a:t>increase their income achieve UFO levels</a:t>
            </a:r>
            <a:endParaRPr lang="en-US" sz="800" b="1" dirty="0">
              <a:solidFill>
                <a:prstClr val="white">
                  <a:lumMod val="95000"/>
                </a:prstClr>
              </a:solidFill>
              <a:ea typeface="Heiti TC Light"/>
              <a:cs typeface="Heiti TC Light"/>
            </a:endParaRPr>
          </a:p>
        </p:txBody>
      </p:sp>
      <p:sp>
        <p:nvSpPr>
          <p:cNvPr id="40" name="Rectangle 39"/>
          <p:cNvSpPr/>
          <p:nvPr/>
        </p:nvSpPr>
        <p:spPr>
          <a:xfrm>
            <a:off x="0" y="2176123"/>
            <a:ext cx="2946400" cy="1785039"/>
          </a:xfrm>
          <a:prstGeom prst="rect">
            <a:avLst/>
          </a:prstGeom>
        </p:spPr>
        <p:txBody>
          <a:bodyPr wrap="square" lIns="91377" tIns="45688" rIns="91377" bIns="45688">
            <a:spAutoFit/>
          </a:bodyPr>
          <a:lstStyle/>
          <a:p>
            <a:pPr algn="ctr" defTabSz="913760" fontAlgn="base">
              <a:spcBef>
                <a:spcPct val="0"/>
              </a:spcBef>
              <a:spcAft>
                <a:spcPct val="0"/>
              </a:spcAft>
            </a:pPr>
            <a:r>
              <a:rPr lang="zh-TW" altLang="en-US" sz="1100" b="1" dirty="0" smtClean="0">
                <a:solidFill>
                  <a:prstClr val="white">
                    <a:lumMod val="95000"/>
                  </a:prstClr>
                </a:solidFill>
                <a:ea typeface="Heiti TC Light"/>
                <a:cs typeface="Heiti TC Light"/>
              </a:rPr>
              <a:t>超連鎖</a:t>
            </a:r>
            <a:r>
              <a:rPr lang="en-US" altLang="zh-TW" sz="1100" b="1" dirty="0" smtClean="0">
                <a:solidFill>
                  <a:prstClr val="white">
                    <a:lumMod val="95000"/>
                  </a:prstClr>
                </a:solidFill>
                <a:ea typeface="Heiti TC Light"/>
                <a:cs typeface="Heiti TC Light"/>
              </a:rPr>
              <a:t>DNA</a:t>
            </a:r>
            <a:r>
              <a:rPr lang="zh-TW" altLang="en-US" sz="1100" b="1" dirty="0" smtClean="0">
                <a:solidFill>
                  <a:prstClr val="white">
                    <a:lumMod val="95000"/>
                  </a:prstClr>
                </a:solidFill>
                <a:ea typeface="Heiti TC Light"/>
                <a:cs typeface="Heiti TC Light"/>
              </a:rPr>
              <a:t>  </a:t>
            </a:r>
            <a:r>
              <a:rPr lang="en-US" sz="1100" b="1" dirty="0" err="1" smtClean="0">
                <a:solidFill>
                  <a:prstClr val="white">
                    <a:lumMod val="95000"/>
                  </a:prstClr>
                </a:solidFill>
                <a:ea typeface="Heiti TC Light"/>
                <a:cs typeface="Heiti TC Light"/>
              </a:rPr>
              <a:t>UnFranchise</a:t>
            </a:r>
            <a:r>
              <a:rPr lang="en-US" sz="1100" b="1" dirty="0" smtClean="0">
                <a:solidFill>
                  <a:prstClr val="white">
                    <a:lumMod val="95000"/>
                  </a:prstClr>
                </a:solidFill>
                <a:ea typeface="Heiti TC Light"/>
                <a:cs typeface="Heiti TC Light"/>
              </a:rPr>
              <a:t> </a:t>
            </a:r>
            <a:r>
              <a:rPr lang="en-US" sz="1100" b="1" dirty="0">
                <a:solidFill>
                  <a:prstClr val="white">
                    <a:lumMod val="95000"/>
                  </a:prstClr>
                </a:solidFill>
                <a:ea typeface="Heiti TC Light"/>
                <a:cs typeface="Heiti TC Light"/>
              </a:rPr>
              <a:t>DNA = </a:t>
            </a:r>
            <a:endParaRPr lang="en-US" sz="1100" b="1" dirty="0" smtClean="0">
              <a:solidFill>
                <a:prstClr val="white">
                  <a:lumMod val="95000"/>
                </a:prstClr>
              </a:solidFill>
              <a:ea typeface="Heiti TC Light"/>
              <a:cs typeface="Heiti TC Light"/>
            </a:endParaRPr>
          </a:p>
          <a:p>
            <a:pPr algn="ctr" defTabSz="913760" fontAlgn="base">
              <a:spcBef>
                <a:spcPct val="0"/>
              </a:spcBef>
              <a:spcAft>
                <a:spcPct val="0"/>
              </a:spcAft>
            </a:pPr>
            <a:r>
              <a:rPr lang="zh-TW" altLang="en-US" sz="1100" b="1" dirty="0" smtClean="0">
                <a:solidFill>
                  <a:prstClr val="white">
                    <a:lumMod val="95000"/>
                  </a:prstClr>
                </a:solidFill>
                <a:ea typeface="Heiti TC Light"/>
                <a:cs typeface="Heiti TC Light"/>
              </a:rPr>
              <a:t>購物年金</a:t>
            </a:r>
            <a:r>
              <a:rPr lang="en-US" sz="1100" b="1" dirty="0" smtClean="0">
                <a:solidFill>
                  <a:prstClr val="white">
                    <a:lumMod val="95000"/>
                  </a:prstClr>
                </a:solidFill>
                <a:ea typeface="Heiti TC Light"/>
                <a:cs typeface="Heiti TC Light"/>
              </a:rPr>
              <a:t>SHOPPING </a:t>
            </a:r>
            <a:r>
              <a:rPr lang="en-US" sz="1100" b="1" dirty="0">
                <a:solidFill>
                  <a:prstClr val="white">
                    <a:lumMod val="95000"/>
                  </a:prstClr>
                </a:solidFill>
                <a:ea typeface="Heiti TC Light"/>
                <a:cs typeface="Heiti TC Light"/>
              </a:rPr>
              <a:t>ANNUITY</a:t>
            </a:r>
          </a:p>
          <a:p>
            <a:pPr algn="ctr" defTabSz="913760" fontAlgn="base">
              <a:spcBef>
                <a:spcPct val="0"/>
              </a:spcBef>
              <a:spcAft>
                <a:spcPct val="0"/>
              </a:spcAft>
            </a:pPr>
            <a:r>
              <a:rPr lang="en-US" sz="1100" b="1" dirty="0" smtClean="0">
                <a:solidFill>
                  <a:prstClr val="white">
                    <a:lumMod val="95000"/>
                  </a:prstClr>
                </a:solidFill>
                <a:ea typeface="Heiti TC Light"/>
                <a:cs typeface="Heiti TC Light"/>
              </a:rPr>
              <a:t/>
            </a:r>
            <a:br>
              <a:rPr lang="en-US" sz="1100" b="1" dirty="0" smtClean="0">
                <a:solidFill>
                  <a:prstClr val="white">
                    <a:lumMod val="95000"/>
                  </a:prstClr>
                </a:solidFill>
                <a:ea typeface="Heiti TC Light"/>
                <a:cs typeface="Heiti TC Light"/>
              </a:rPr>
            </a:br>
            <a:r>
              <a:rPr lang="en-US" sz="1100" b="1" dirty="0" smtClean="0">
                <a:solidFill>
                  <a:prstClr val="white">
                    <a:lumMod val="95000"/>
                  </a:prstClr>
                </a:solidFill>
                <a:ea typeface="Heiti TC Light"/>
                <a:cs typeface="Heiti TC Light"/>
              </a:rPr>
              <a:t>By </a:t>
            </a:r>
            <a:r>
              <a:rPr lang="en-US" sz="1100" b="1" dirty="0">
                <a:solidFill>
                  <a:prstClr val="white">
                    <a:lumMod val="95000"/>
                  </a:prstClr>
                </a:solidFill>
                <a:ea typeface="Heiti TC Light"/>
                <a:cs typeface="Heiti TC Light"/>
              </a:rPr>
              <a:t>completing </a:t>
            </a:r>
            <a:r>
              <a:rPr lang="en-US" sz="1100" b="1" dirty="0" smtClean="0">
                <a:solidFill>
                  <a:prstClr val="white">
                    <a:lumMod val="95000"/>
                  </a:prstClr>
                </a:solidFill>
                <a:ea typeface="Heiti TC Light"/>
                <a:cs typeface="Heiti TC Light"/>
              </a:rPr>
              <a:t>the </a:t>
            </a:r>
            <a:r>
              <a:rPr lang="en-US" sz="1100" b="1" dirty="0">
                <a:solidFill>
                  <a:prstClr val="white">
                    <a:lumMod val="95000"/>
                  </a:prstClr>
                </a:solidFill>
                <a:ea typeface="Heiti TC Light"/>
                <a:cs typeface="Heiti TC Light"/>
              </a:rPr>
              <a:t>steps and changing where you order to </a:t>
            </a:r>
            <a:r>
              <a:rPr lang="en-US" sz="1100" b="1" dirty="0" smtClean="0">
                <a:solidFill>
                  <a:prstClr val="white">
                    <a:lumMod val="95000"/>
                  </a:prstClr>
                </a:solidFill>
                <a:ea typeface="Heiti TC Light"/>
                <a:cs typeface="Heiti TC Light"/>
              </a:rPr>
              <a:t>SHOP.COM</a:t>
            </a:r>
            <a:endParaRPr lang="en-US" sz="1100" b="1" dirty="0">
              <a:solidFill>
                <a:prstClr val="white">
                  <a:lumMod val="95000"/>
                </a:prstClr>
              </a:solidFill>
              <a:ea typeface="Heiti TC Light"/>
              <a:cs typeface="Heiti TC Light"/>
            </a:endParaRPr>
          </a:p>
          <a:p>
            <a:pPr algn="ctr" defTabSz="913760" fontAlgn="base">
              <a:spcBef>
                <a:spcPct val="0"/>
              </a:spcBef>
              <a:spcAft>
                <a:spcPct val="0"/>
              </a:spcAft>
            </a:pPr>
            <a:endParaRPr lang="en-US" sz="1100" b="1" dirty="0">
              <a:solidFill>
                <a:prstClr val="white">
                  <a:lumMod val="95000"/>
                </a:prstClr>
              </a:solidFill>
              <a:ea typeface="Heiti TC Light"/>
              <a:cs typeface="Heiti TC Light"/>
            </a:endParaRPr>
          </a:p>
          <a:p>
            <a:pPr algn="ctr" defTabSz="913760" fontAlgn="base">
              <a:spcBef>
                <a:spcPct val="0"/>
              </a:spcBef>
              <a:spcAft>
                <a:spcPct val="0"/>
              </a:spcAft>
            </a:pPr>
            <a:r>
              <a:rPr lang="zh-TW" altLang="en-US" sz="1100" b="1" dirty="0" smtClean="0">
                <a:solidFill>
                  <a:srgbClr val="FFFF00"/>
                </a:solidFill>
                <a:ea typeface="Heiti TC Light"/>
                <a:cs typeface="Heiti TC Light"/>
              </a:rPr>
              <a:t>每季度</a:t>
            </a:r>
            <a:r>
              <a:rPr lang="en-US" sz="1100" b="1" dirty="0" smtClean="0">
                <a:solidFill>
                  <a:srgbClr val="FFFF00"/>
                </a:solidFill>
                <a:ea typeface="Heiti TC Light"/>
                <a:cs typeface="Heiti TC Light"/>
              </a:rPr>
              <a:t>Each Quarter:</a:t>
            </a:r>
          </a:p>
          <a:p>
            <a:pPr algn="ctr" defTabSz="913760" fontAlgn="base">
              <a:spcBef>
                <a:spcPct val="0"/>
              </a:spcBef>
              <a:spcAft>
                <a:spcPct val="0"/>
              </a:spcAft>
            </a:pPr>
            <a:r>
              <a:rPr lang="en-US" sz="1100" b="1" dirty="0" smtClean="0">
                <a:solidFill>
                  <a:srgbClr val="FFFF00"/>
                </a:solidFill>
                <a:ea typeface="Heiti TC Light"/>
                <a:cs typeface="Heiti TC Light"/>
              </a:rPr>
              <a:t>1500 </a:t>
            </a:r>
            <a:r>
              <a:rPr lang="en-US" sz="1100" b="1" dirty="0">
                <a:solidFill>
                  <a:srgbClr val="FFFF00"/>
                </a:solidFill>
                <a:ea typeface="Heiti TC Light"/>
                <a:cs typeface="Heiti TC Light"/>
              </a:rPr>
              <a:t>BV </a:t>
            </a:r>
            <a:r>
              <a:rPr lang="en-US" sz="1100" b="1" dirty="0" smtClean="0">
                <a:solidFill>
                  <a:srgbClr val="FFFF00"/>
                </a:solidFill>
                <a:ea typeface="Heiti TC Light"/>
                <a:cs typeface="Heiti TC Light"/>
              </a:rPr>
              <a:t/>
            </a:r>
            <a:br>
              <a:rPr lang="en-US" sz="1100" b="1" dirty="0" smtClean="0">
                <a:solidFill>
                  <a:srgbClr val="FFFF00"/>
                </a:solidFill>
                <a:ea typeface="Heiti TC Light"/>
                <a:cs typeface="Heiti TC Light"/>
              </a:rPr>
            </a:br>
            <a:r>
              <a:rPr lang="en-US" sz="1100" b="1" dirty="0" smtClean="0">
                <a:solidFill>
                  <a:srgbClr val="FFFF00"/>
                </a:solidFill>
                <a:ea typeface="Heiti TC Light"/>
                <a:cs typeface="Heiti TC Light"/>
              </a:rPr>
              <a:t>$23,000</a:t>
            </a:r>
            <a:r>
              <a:rPr lang="zh-TW" altLang="en-US" sz="1100" b="1" dirty="0" smtClean="0">
                <a:solidFill>
                  <a:srgbClr val="FFFF00"/>
                </a:solidFill>
                <a:ea typeface="Heiti TC Light"/>
                <a:cs typeface="Heiti TC Light"/>
              </a:rPr>
              <a:t>夥伴商店</a:t>
            </a:r>
            <a:r>
              <a:rPr lang="en-US" sz="1100" b="1" dirty="0" smtClean="0">
                <a:solidFill>
                  <a:srgbClr val="FFFF00"/>
                </a:solidFill>
                <a:ea typeface="Heiti TC Light"/>
                <a:cs typeface="Heiti TC Light"/>
              </a:rPr>
              <a:t> from SHOP.COM </a:t>
            </a:r>
            <a:br>
              <a:rPr lang="en-US" sz="1100" b="1" dirty="0" smtClean="0">
                <a:solidFill>
                  <a:srgbClr val="FFFF00"/>
                </a:solidFill>
                <a:ea typeface="Heiti TC Light"/>
                <a:cs typeface="Heiti TC Light"/>
              </a:rPr>
            </a:br>
            <a:r>
              <a:rPr lang="en-US" sz="1100" b="1" dirty="0" smtClean="0">
                <a:solidFill>
                  <a:srgbClr val="FFFF00"/>
                </a:solidFill>
                <a:ea typeface="Heiti TC Light"/>
                <a:cs typeface="Heiti TC Light"/>
              </a:rPr>
              <a:t>PARTNER STORES</a:t>
            </a:r>
            <a:endParaRPr lang="en-US" sz="1100" dirty="0">
              <a:solidFill>
                <a:prstClr val="white">
                  <a:lumMod val="95000"/>
                </a:prstClr>
              </a:solidFill>
              <a:ea typeface="Heiti TC Light"/>
              <a:cs typeface="Heiti TC Light"/>
            </a:endParaRPr>
          </a:p>
        </p:txBody>
      </p:sp>
      <p:sp>
        <p:nvSpPr>
          <p:cNvPr id="41" name="Rectangle 40"/>
          <p:cNvSpPr/>
          <p:nvPr/>
        </p:nvSpPr>
        <p:spPr>
          <a:xfrm>
            <a:off x="6511454" y="2009014"/>
            <a:ext cx="2888610" cy="2692980"/>
          </a:xfrm>
          <a:prstGeom prst="rect">
            <a:avLst/>
          </a:prstGeom>
        </p:spPr>
        <p:txBody>
          <a:bodyPr wrap="square" lIns="91377" tIns="45688" rIns="91377" bIns="45688">
            <a:spAutoFit/>
          </a:bodyPr>
          <a:lstStyle/>
          <a:p>
            <a:pPr marL="171330" indent="-171330" defTabSz="913760" fontAlgn="base">
              <a:spcBef>
                <a:spcPct val="0"/>
              </a:spcBef>
              <a:spcAft>
                <a:spcPct val="0"/>
              </a:spcAft>
              <a:buFont typeface="Arial"/>
              <a:buChar char="•"/>
            </a:pPr>
            <a:endParaRPr lang="en-US" sz="1100" b="1" dirty="0" smtClean="0">
              <a:solidFill>
                <a:prstClr val="white">
                  <a:lumMod val="95000"/>
                </a:prstClr>
              </a:solidFill>
              <a:ea typeface="Heiti TC Light"/>
              <a:cs typeface="Heiti TC Light"/>
            </a:endParaRPr>
          </a:p>
          <a:p>
            <a:pPr marL="171330" indent="-171330" defTabSz="913760" fontAlgn="base">
              <a:spcBef>
                <a:spcPct val="0"/>
              </a:spcBef>
              <a:spcAft>
                <a:spcPct val="0"/>
              </a:spcAft>
              <a:buFont typeface="Arial"/>
              <a:buChar char="•"/>
            </a:pPr>
            <a:r>
              <a:rPr lang="zh-TW" altLang="en-US" sz="1100" b="1" dirty="0" smtClean="0">
                <a:solidFill>
                  <a:prstClr val="white">
                    <a:lumMod val="95000"/>
                  </a:prstClr>
                </a:solidFill>
                <a:ea typeface="Heiti TC Light"/>
                <a:cs typeface="Heiti TC Light"/>
              </a:rPr>
              <a:t>最高</a:t>
            </a:r>
            <a:r>
              <a:rPr lang="en-US" altLang="zh-TW" sz="1100" b="1" dirty="0" smtClean="0">
                <a:solidFill>
                  <a:prstClr val="white">
                    <a:lumMod val="95000"/>
                  </a:prstClr>
                </a:solidFill>
                <a:ea typeface="Heiti TC Light"/>
                <a:cs typeface="Heiti TC Light"/>
              </a:rPr>
              <a:t>2</a:t>
            </a:r>
            <a:r>
              <a:rPr lang="zh-TW" altLang="en-US" sz="1100" b="1" dirty="0" smtClean="0">
                <a:solidFill>
                  <a:prstClr val="white">
                    <a:lumMod val="95000"/>
                  </a:prstClr>
                </a:solidFill>
                <a:ea typeface="Heiti TC Light"/>
                <a:cs typeface="Heiti TC Light"/>
              </a:rPr>
              <a:t>千萬</a:t>
            </a:r>
            <a:r>
              <a:rPr lang="en-US" altLang="zh-TW" sz="1100" b="1" dirty="0" smtClean="0">
                <a:solidFill>
                  <a:prstClr val="white">
                    <a:lumMod val="95000"/>
                  </a:prstClr>
                </a:solidFill>
                <a:ea typeface="Heiti TC Light"/>
                <a:cs typeface="Heiti TC Light"/>
              </a:rPr>
              <a:t>BV</a:t>
            </a:r>
            <a:r>
              <a:rPr lang="zh-TW" altLang="en-US" sz="1100" b="1" dirty="0" smtClean="0">
                <a:solidFill>
                  <a:prstClr val="white">
                    <a:lumMod val="95000"/>
                  </a:prstClr>
                </a:solidFill>
                <a:ea typeface="Heiti TC Light"/>
                <a:cs typeface="Heiti TC Light"/>
              </a:rPr>
              <a:t> </a:t>
            </a:r>
            <a:r>
              <a:rPr lang="en-US" sz="800" b="1" dirty="0" smtClean="0">
                <a:solidFill>
                  <a:prstClr val="white">
                    <a:lumMod val="95000"/>
                  </a:prstClr>
                </a:solidFill>
                <a:ea typeface="Heiti TC Light"/>
                <a:cs typeface="Heiti TC Light"/>
              </a:rPr>
              <a:t>Up to 20 </a:t>
            </a:r>
            <a:r>
              <a:rPr lang="en-US" sz="800" b="1" dirty="0">
                <a:solidFill>
                  <a:prstClr val="white">
                    <a:lumMod val="95000"/>
                  </a:prstClr>
                </a:solidFill>
                <a:ea typeface="Heiti TC Light"/>
                <a:cs typeface="Heiti TC Light"/>
              </a:rPr>
              <a:t>million BV</a:t>
            </a:r>
          </a:p>
          <a:p>
            <a:pPr marL="627603" lvl="1" indent="-171330" defTabSz="913760" fontAlgn="base">
              <a:spcBef>
                <a:spcPct val="0"/>
              </a:spcBef>
              <a:spcAft>
                <a:spcPct val="0"/>
              </a:spcAft>
              <a:buFont typeface="Arial"/>
              <a:buChar char="•"/>
            </a:pPr>
            <a:r>
              <a:rPr lang="zh-TW" altLang="en-US" sz="1100" b="1" dirty="0" smtClean="0">
                <a:solidFill>
                  <a:prstClr val="white">
                    <a:lumMod val="95000"/>
                  </a:prstClr>
                </a:solidFill>
                <a:ea typeface="Heiti TC Light"/>
                <a:cs typeface="Heiti TC Light"/>
              </a:rPr>
              <a:t>最低</a:t>
            </a:r>
            <a:r>
              <a:rPr lang="en-US" altLang="zh-TW" sz="1100" b="1" dirty="0" smtClean="0">
                <a:solidFill>
                  <a:prstClr val="white">
                    <a:lumMod val="95000"/>
                  </a:prstClr>
                </a:solidFill>
                <a:ea typeface="Heiti TC Light"/>
                <a:cs typeface="Heiti TC Light"/>
              </a:rPr>
              <a:t>2</a:t>
            </a:r>
            <a:r>
              <a:rPr lang="zh-TW" altLang="en-US" sz="1100" b="1" dirty="0" smtClean="0">
                <a:solidFill>
                  <a:prstClr val="white">
                    <a:lumMod val="95000"/>
                  </a:prstClr>
                </a:solidFill>
                <a:ea typeface="Heiti TC Light"/>
                <a:cs typeface="Heiti TC Light"/>
              </a:rPr>
              <a:t>百萬</a:t>
            </a:r>
            <a:r>
              <a:rPr lang="en-US" altLang="zh-TW" sz="1100" b="1" dirty="0" smtClean="0">
                <a:solidFill>
                  <a:prstClr val="white">
                    <a:lumMod val="95000"/>
                  </a:prstClr>
                </a:solidFill>
                <a:ea typeface="Heiti TC Light"/>
                <a:cs typeface="Heiti TC Light"/>
              </a:rPr>
              <a:t>BV</a:t>
            </a:r>
            <a:r>
              <a:rPr lang="zh-TW" altLang="en-US" sz="1100" b="1" dirty="0" smtClean="0">
                <a:solidFill>
                  <a:prstClr val="white">
                    <a:lumMod val="95000"/>
                  </a:prstClr>
                </a:solidFill>
                <a:ea typeface="Heiti TC Light"/>
                <a:cs typeface="Heiti TC Light"/>
              </a:rPr>
              <a:t>                        </a:t>
            </a:r>
            <a:r>
              <a:rPr lang="en-US" sz="800" b="1" dirty="0" smtClean="0">
                <a:solidFill>
                  <a:prstClr val="white">
                    <a:lumMod val="95000"/>
                  </a:prstClr>
                </a:solidFill>
                <a:ea typeface="Heiti TC Light"/>
                <a:cs typeface="Heiti TC Light"/>
              </a:rPr>
              <a:t>2 million </a:t>
            </a:r>
            <a:r>
              <a:rPr lang="en-US" sz="800" b="1" dirty="0">
                <a:solidFill>
                  <a:prstClr val="white">
                    <a:lumMod val="95000"/>
                  </a:prstClr>
                </a:solidFill>
                <a:ea typeface="Heiti TC Light"/>
                <a:cs typeface="Heiti TC Light"/>
              </a:rPr>
              <a:t>minimum </a:t>
            </a:r>
          </a:p>
          <a:p>
            <a:pPr marL="627603" lvl="1" indent="-171330" defTabSz="913760" fontAlgn="base">
              <a:spcBef>
                <a:spcPct val="0"/>
              </a:spcBef>
              <a:spcAft>
                <a:spcPct val="0"/>
              </a:spcAft>
              <a:buFont typeface="Arial"/>
              <a:buChar char="•"/>
            </a:pPr>
            <a:r>
              <a:rPr lang="zh-TW" altLang="en-US" sz="1100" b="1" dirty="0" smtClean="0">
                <a:solidFill>
                  <a:prstClr val="white">
                    <a:lumMod val="95000"/>
                  </a:prstClr>
                </a:solidFill>
                <a:ea typeface="Heiti TC Light"/>
                <a:cs typeface="Heiti TC Light"/>
              </a:rPr>
              <a:t>遞增至</a:t>
            </a:r>
            <a:r>
              <a:rPr lang="en-US" altLang="zh-TW" sz="1100" b="1" dirty="0" smtClean="0">
                <a:solidFill>
                  <a:prstClr val="white">
                    <a:lumMod val="95000"/>
                  </a:prstClr>
                </a:solidFill>
                <a:ea typeface="Heiti TC Light"/>
                <a:cs typeface="Heiti TC Light"/>
              </a:rPr>
              <a:t>2</a:t>
            </a:r>
            <a:r>
              <a:rPr lang="zh-TW" altLang="en-US" sz="1100" b="1" dirty="0" smtClean="0">
                <a:solidFill>
                  <a:prstClr val="white">
                    <a:lumMod val="95000"/>
                  </a:prstClr>
                </a:solidFill>
                <a:ea typeface="Heiti TC Light"/>
                <a:cs typeface="Heiti TC Light"/>
              </a:rPr>
              <a:t>千萬</a:t>
            </a:r>
            <a:r>
              <a:rPr lang="zh-TW" altLang="en-US" sz="1100" b="1" dirty="0">
                <a:solidFill>
                  <a:prstClr val="white">
                    <a:lumMod val="95000"/>
                  </a:prstClr>
                </a:solidFill>
                <a:ea typeface="Heiti TC Light"/>
                <a:cs typeface="Heiti TC Light"/>
              </a:rPr>
              <a:t> </a:t>
            </a:r>
            <a:r>
              <a:rPr lang="zh-TW" altLang="en-US" sz="1100" b="1" dirty="0" smtClean="0">
                <a:solidFill>
                  <a:prstClr val="white">
                    <a:lumMod val="95000"/>
                  </a:prstClr>
                </a:solidFill>
                <a:ea typeface="Heiti TC Light"/>
                <a:cs typeface="Heiti TC Light"/>
              </a:rPr>
              <a:t>                </a:t>
            </a:r>
            <a:r>
              <a:rPr lang="en-US" sz="800" b="1" dirty="0" smtClean="0">
                <a:solidFill>
                  <a:prstClr val="white">
                    <a:lumMod val="95000"/>
                  </a:prstClr>
                </a:solidFill>
                <a:ea typeface="Heiti TC Light"/>
                <a:cs typeface="Heiti TC Light"/>
              </a:rPr>
              <a:t>Graduated scale of up to</a:t>
            </a:r>
            <a:r>
              <a:rPr lang="en-US" sz="800" b="1" dirty="0">
                <a:solidFill>
                  <a:prstClr val="white">
                    <a:lumMod val="95000"/>
                  </a:prstClr>
                </a:solidFill>
                <a:ea typeface="Heiti TC Light"/>
                <a:cs typeface="Heiti TC Light"/>
              </a:rPr>
              <a:t> </a:t>
            </a:r>
            <a:r>
              <a:rPr lang="en-US" sz="800" b="1" dirty="0" smtClean="0">
                <a:solidFill>
                  <a:prstClr val="white">
                    <a:lumMod val="95000"/>
                  </a:prstClr>
                </a:solidFill>
                <a:ea typeface="Heiti TC Light"/>
                <a:cs typeface="Heiti TC Light"/>
              </a:rPr>
              <a:t/>
            </a:r>
            <a:br>
              <a:rPr lang="en-US" sz="800" b="1" dirty="0" smtClean="0">
                <a:solidFill>
                  <a:prstClr val="white">
                    <a:lumMod val="95000"/>
                  </a:prstClr>
                </a:solidFill>
                <a:ea typeface="Heiti TC Light"/>
                <a:cs typeface="Heiti TC Light"/>
              </a:rPr>
            </a:br>
            <a:r>
              <a:rPr lang="en-US" sz="800" b="1" dirty="0" smtClean="0">
                <a:solidFill>
                  <a:prstClr val="white">
                    <a:lumMod val="95000"/>
                  </a:prstClr>
                </a:solidFill>
                <a:ea typeface="Heiti TC Light"/>
                <a:cs typeface="Heiti TC Light"/>
              </a:rPr>
              <a:t>20 million</a:t>
            </a:r>
            <a:br>
              <a:rPr lang="en-US" sz="800" b="1" dirty="0" smtClean="0">
                <a:solidFill>
                  <a:prstClr val="white">
                    <a:lumMod val="95000"/>
                  </a:prstClr>
                </a:solidFill>
                <a:ea typeface="Heiti TC Light"/>
                <a:cs typeface="Heiti TC Light"/>
              </a:rPr>
            </a:br>
            <a:endParaRPr lang="en-US" sz="800" b="1" dirty="0">
              <a:solidFill>
                <a:srgbClr val="FFFF00"/>
              </a:solidFill>
              <a:ea typeface="Heiti TC Light"/>
              <a:cs typeface="Heiti TC Light"/>
            </a:endParaRPr>
          </a:p>
          <a:p>
            <a:pPr marL="171330" indent="-171330" defTabSz="913760" fontAlgn="base">
              <a:spcBef>
                <a:spcPct val="0"/>
              </a:spcBef>
              <a:spcAft>
                <a:spcPct val="0"/>
              </a:spcAft>
              <a:buFont typeface="Arial"/>
              <a:buChar char="•"/>
            </a:pPr>
            <a:r>
              <a:rPr lang="zh-TW" altLang="en-US" sz="1100" b="1" dirty="0">
                <a:solidFill>
                  <a:prstClr val="white">
                    <a:lumMod val="95000"/>
                  </a:prstClr>
                </a:solidFill>
                <a:ea typeface="Heiti TC Light"/>
                <a:cs typeface="Heiti TC Light"/>
              </a:rPr>
              <a:t>最</a:t>
            </a:r>
            <a:r>
              <a:rPr lang="zh-TW" altLang="en-US" sz="1100" b="1" dirty="0" smtClean="0">
                <a:solidFill>
                  <a:prstClr val="white">
                    <a:lumMod val="95000"/>
                  </a:prstClr>
                </a:solidFill>
                <a:ea typeface="Heiti TC Light"/>
                <a:cs typeface="Heiti TC Light"/>
              </a:rPr>
              <a:t>高</a:t>
            </a:r>
            <a:r>
              <a:rPr lang="en-US" altLang="zh-TW" sz="1100" b="1" dirty="0" smtClean="0">
                <a:solidFill>
                  <a:prstClr val="white">
                    <a:lumMod val="95000"/>
                  </a:prstClr>
                </a:solidFill>
                <a:ea typeface="Heiti TC Light"/>
                <a:cs typeface="Heiti TC Light"/>
              </a:rPr>
              <a:t>5</a:t>
            </a:r>
            <a:r>
              <a:rPr lang="zh-TW" altLang="en-US" sz="1100" b="1" dirty="0" smtClean="0">
                <a:solidFill>
                  <a:prstClr val="white">
                    <a:lumMod val="95000"/>
                  </a:prstClr>
                </a:solidFill>
                <a:ea typeface="Heiti TC Light"/>
                <a:cs typeface="Heiti TC Light"/>
              </a:rPr>
              <a:t>千萬</a:t>
            </a:r>
            <a:r>
              <a:rPr lang="en-US" altLang="zh-TW" sz="1100" b="1" dirty="0" smtClean="0">
                <a:solidFill>
                  <a:prstClr val="white">
                    <a:lumMod val="95000"/>
                  </a:prstClr>
                </a:solidFill>
                <a:ea typeface="Heiti TC Light"/>
                <a:cs typeface="Heiti TC Light"/>
              </a:rPr>
              <a:t>I</a:t>
            </a:r>
            <a:r>
              <a:rPr lang="en-US" sz="1100" b="1" dirty="0" smtClean="0">
                <a:solidFill>
                  <a:prstClr val="white">
                    <a:lumMod val="95000"/>
                  </a:prstClr>
                </a:solidFill>
                <a:ea typeface="Heiti TC Light"/>
                <a:cs typeface="Heiti TC Light"/>
              </a:rPr>
              <a:t>BV </a:t>
            </a:r>
            <a:r>
              <a:rPr lang="en-US" sz="800" b="1" dirty="0">
                <a:solidFill>
                  <a:prstClr val="white">
                    <a:lumMod val="95000"/>
                  </a:prstClr>
                </a:solidFill>
                <a:ea typeface="Heiti TC Light"/>
                <a:cs typeface="Heiti TC Light"/>
              </a:rPr>
              <a:t>Up </a:t>
            </a:r>
            <a:r>
              <a:rPr lang="en-US" sz="800" b="1" dirty="0" smtClean="0">
                <a:solidFill>
                  <a:prstClr val="white">
                    <a:lumMod val="95000"/>
                  </a:prstClr>
                </a:solidFill>
                <a:ea typeface="Heiti TC Light"/>
                <a:cs typeface="Heiti TC Light"/>
              </a:rPr>
              <a:t>to 5 </a:t>
            </a:r>
            <a:r>
              <a:rPr lang="en-US" sz="800" b="1" dirty="0">
                <a:solidFill>
                  <a:prstClr val="white">
                    <a:lumMod val="95000"/>
                  </a:prstClr>
                </a:solidFill>
                <a:ea typeface="Heiti TC Light"/>
                <a:cs typeface="Heiti TC Light"/>
              </a:rPr>
              <a:t>million IBV</a:t>
            </a:r>
          </a:p>
          <a:p>
            <a:pPr marL="627603" lvl="1" indent="-171330" defTabSz="913760" fontAlgn="base">
              <a:spcBef>
                <a:spcPct val="0"/>
              </a:spcBef>
              <a:spcAft>
                <a:spcPct val="0"/>
              </a:spcAft>
              <a:buFont typeface="Arial"/>
              <a:buChar char="•"/>
            </a:pPr>
            <a:r>
              <a:rPr lang="zh-TW" altLang="en-US" sz="1100" b="1" dirty="0">
                <a:solidFill>
                  <a:prstClr val="white">
                    <a:lumMod val="95000"/>
                  </a:prstClr>
                </a:solidFill>
                <a:ea typeface="Heiti TC Light"/>
                <a:cs typeface="Heiti TC Light"/>
              </a:rPr>
              <a:t>最</a:t>
            </a:r>
            <a:r>
              <a:rPr lang="zh-TW" altLang="en-US" sz="1100" b="1" dirty="0" smtClean="0">
                <a:solidFill>
                  <a:prstClr val="white">
                    <a:lumMod val="95000"/>
                  </a:prstClr>
                </a:solidFill>
                <a:ea typeface="Heiti TC Light"/>
                <a:cs typeface="Heiti TC Light"/>
              </a:rPr>
              <a:t>低</a:t>
            </a:r>
            <a:r>
              <a:rPr lang="en-US" altLang="zh-TW" sz="1100" b="1" dirty="0" smtClean="0">
                <a:solidFill>
                  <a:prstClr val="white">
                    <a:lumMod val="95000"/>
                  </a:prstClr>
                </a:solidFill>
                <a:ea typeface="Heiti TC Light"/>
                <a:cs typeface="Heiti TC Light"/>
              </a:rPr>
              <a:t>1</a:t>
            </a:r>
            <a:r>
              <a:rPr lang="zh-TW" altLang="en-US" sz="1100" b="1" dirty="0" smtClean="0">
                <a:solidFill>
                  <a:prstClr val="white">
                    <a:lumMod val="95000"/>
                  </a:prstClr>
                </a:solidFill>
                <a:ea typeface="Heiti TC Light"/>
                <a:cs typeface="Heiti TC Light"/>
              </a:rPr>
              <a:t>百</a:t>
            </a:r>
            <a:r>
              <a:rPr lang="zh-TW" altLang="en-US" sz="1100" b="1" dirty="0">
                <a:solidFill>
                  <a:prstClr val="white">
                    <a:lumMod val="95000"/>
                  </a:prstClr>
                </a:solidFill>
                <a:ea typeface="Heiti TC Light"/>
                <a:cs typeface="Heiti TC Light"/>
              </a:rPr>
              <a:t>萬</a:t>
            </a:r>
            <a:r>
              <a:rPr lang="en-US" sz="1100" b="1" dirty="0">
                <a:solidFill>
                  <a:prstClr val="white">
                    <a:lumMod val="95000"/>
                  </a:prstClr>
                </a:solidFill>
                <a:ea typeface="Heiti TC Light"/>
                <a:cs typeface="Heiti TC Light"/>
              </a:rPr>
              <a:t>BV </a:t>
            </a:r>
            <a:r>
              <a:rPr lang="zh-TW" altLang="en-US" sz="1100" b="1" dirty="0" smtClean="0">
                <a:solidFill>
                  <a:prstClr val="white">
                    <a:lumMod val="95000"/>
                  </a:prstClr>
                </a:solidFill>
                <a:ea typeface="Heiti TC Light"/>
                <a:cs typeface="Heiti TC Light"/>
              </a:rPr>
              <a:t>                        </a:t>
            </a:r>
            <a:r>
              <a:rPr lang="en-US" sz="800" b="1" dirty="0" smtClean="0">
                <a:solidFill>
                  <a:prstClr val="white">
                    <a:lumMod val="95000"/>
                  </a:prstClr>
                </a:solidFill>
                <a:ea typeface="Heiti TC Light"/>
                <a:cs typeface="Heiti TC Light"/>
              </a:rPr>
              <a:t>1 </a:t>
            </a:r>
            <a:r>
              <a:rPr lang="en-US" sz="800" b="1" dirty="0">
                <a:solidFill>
                  <a:prstClr val="white">
                    <a:lumMod val="95000"/>
                  </a:prstClr>
                </a:solidFill>
                <a:ea typeface="Heiti TC Light"/>
                <a:cs typeface="Heiti TC Light"/>
              </a:rPr>
              <a:t>million </a:t>
            </a:r>
            <a:r>
              <a:rPr lang="en-US" sz="800" b="1" dirty="0" smtClean="0">
                <a:solidFill>
                  <a:prstClr val="white">
                    <a:lumMod val="95000"/>
                  </a:prstClr>
                </a:solidFill>
                <a:ea typeface="Heiti TC Light"/>
                <a:cs typeface="Heiti TC Light"/>
              </a:rPr>
              <a:t>minimum </a:t>
            </a:r>
          </a:p>
          <a:p>
            <a:pPr marL="627603" lvl="1" indent="-171330" defTabSz="913760" fontAlgn="base">
              <a:spcBef>
                <a:spcPct val="0"/>
              </a:spcBef>
              <a:spcAft>
                <a:spcPct val="0"/>
              </a:spcAft>
              <a:buFont typeface="Arial"/>
              <a:buChar char="•"/>
            </a:pPr>
            <a:r>
              <a:rPr lang="zh-TW" altLang="en-US" sz="1100" b="1" dirty="0">
                <a:solidFill>
                  <a:prstClr val="white">
                    <a:lumMod val="95000"/>
                  </a:prstClr>
                </a:solidFill>
                <a:ea typeface="Heiti TC Light"/>
                <a:cs typeface="Heiti TC Light"/>
              </a:rPr>
              <a:t>遞增</a:t>
            </a:r>
            <a:r>
              <a:rPr lang="zh-TW" altLang="en-US" sz="1100" b="1" dirty="0" smtClean="0">
                <a:solidFill>
                  <a:prstClr val="white">
                    <a:lumMod val="95000"/>
                  </a:prstClr>
                </a:solidFill>
                <a:ea typeface="Heiti TC Light"/>
                <a:cs typeface="Heiti TC Light"/>
              </a:rPr>
              <a:t>至</a:t>
            </a:r>
            <a:r>
              <a:rPr lang="en-US" altLang="zh-TW" sz="1100" b="1" dirty="0" smtClean="0">
                <a:solidFill>
                  <a:prstClr val="white">
                    <a:lumMod val="95000"/>
                  </a:prstClr>
                </a:solidFill>
                <a:ea typeface="Heiti TC Light"/>
                <a:cs typeface="Heiti TC Light"/>
              </a:rPr>
              <a:t>1</a:t>
            </a:r>
            <a:r>
              <a:rPr lang="zh-TW" altLang="en-US" sz="1100" b="1" dirty="0" smtClean="0">
                <a:solidFill>
                  <a:prstClr val="white">
                    <a:lumMod val="95000"/>
                  </a:prstClr>
                </a:solidFill>
                <a:ea typeface="Heiti TC Light"/>
                <a:cs typeface="Heiti TC Light"/>
              </a:rPr>
              <a:t>千</a:t>
            </a:r>
            <a:r>
              <a:rPr lang="zh-TW" altLang="en-US" sz="1100" b="1" dirty="0">
                <a:solidFill>
                  <a:prstClr val="white">
                    <a:lumMod val="95000"/>
                  </a:prstClr>
                </a:solidFill>
                <a:ea typeface="Heiti TC Light"/>
                <a:cs typeface="Heiti TC Light"/>
              </a:rPr>
              <a:t>萬 </a:t>
            </a:r>
            <a:r>
              <a:rPr lang="zh-TW" altLang="en-US" sz="1100" b="1" dirty="0" smtClean="0">
                <a:solidFill>
                  <a:prstClr val="white">
                    <a:lumMod val="95000"/>
                  </a:prstClr>
                </a:solidFill>
                <a:ea typeface="Heiti TC Light"/>
                <a:cs typeface="Heiti TC Light"/>
              </a:rPr>
              <a:t>                      </a:t>
            </a:r>
            <a:r>
              <a:rPr lang="en-US" sz="800" b="1" dirty="0" smtClean="0">
                <a:solidFill>
                  <a:prstClr val="white">
                    <a:lumMod val="95000"/>
                  </a:prstClr>
                </a:solidFill>
                <a:ea typeface="Heiti TC Light"/>
                <a:cs typeface="Heiti TC Light"/>
              </a:rPr>
              <a:t>Graduated scale of up to </a:t>
            </a:r>
            <a:br>
              <a:rPr lang="en-US" sz="800" b="1" dirty="0" smtClean="0">
                <a:solidFill>
                  <a:prstClr val="white">
                    <a:lumMod val="95000"/>
                  </a:prstClr>
                </a:solidFill>
                <a:ea typeface="Heiti TC Light"/>
                <a:cs typeface="Heiti TC Light"/>
              </a:rPr>
            </a:br>
            <a:r>
              <a:rPr lang="en-US" sz="800" b="1" dirty="0" smtClean="0">
                <a:solidFill>
                  <a:prstClr val="white">
                    <a:lumMod val="95000"/>
                  </a:prstClr>
                </a:solidFill>
                <a:ea typeface="Heiti TC Light"/>
                <a:cs typeface="Heiti TC Light"/>
              </a:rPr>
              <a:t>10 million IBV</a:t>
            </a:r>
            <a:endParaRPr lang="en-US" sz="800" dirty="0">
              <a:solidFill>
                <a:prstClr val="white">
                  <a:lumMod val="95000"/>
                </a:prstClr>
              </a:solidFill>
              <a:ea typeface="Heiti TC Light"/>
              <a:cs typeface="Heiti TC Light"/>
            </a:endParaRPr>
          </a:p>
          <a:p>
            <a:pPr marL="627603" lvl="1" indent="-171330" defTabSz="913760" fontAlgn="base">
              <a:spcBef>
                <a:spcPct val="0"/>
              </a:spcBef>
              <a:spcAft>
                <a:spcPct val="0"/>
              </a:spcAft>
              <a:buFont typeface="Arial"/>
              <a:buChar char="•"/>
            </a:pPr>
            <a:endParaRPr lang="en-US" sz="1100" dirty="0">
              <a:solidFill>
                <a:prstClr val="white">
                  <a:lumMod val="95000"/>
                </a:prstClr>
              </a:solidFill>
              <a:ea typeface="Heiti TC Light"/>
              <a:cs typeface="Heiti TC Light"/>
            </a:endParaRPr>
          </a:p>
          <a:p>
            <a:pPr marL="627603" lvl="1" indent="-171330" defTabSz="913760" fontAlgn="base">
              <a:spcBef>
                <a:spcPct val="0"/>
              </a:spcBef>
              <a:spcAft>
                <a:spcPct val="0"/>
              </a:spcAft>
              <a:buFont typeface="Arial"/>
              <a:buChar char="•"/>
            </a:pPr>
            <a:endParaRPr lang="en-US" sz="1400" dirty="0">
              <a:solidFill>
                <a:prstClr val="white">
                  <a:lumMod val="95000"/>
                </a:prstClr>
              </a:solidFill>
              <a:ea typeface="Heiti TC Light"/>
              <a:cs typeface="Heiti TC Light"/>
            </a:endParaRPr>
          </a:p>
          <a:p>
            <a:pPr algn="ctr" defTabSz="913760" fontAlgn="base">
              <a:spcBef>
                <a:spcPct val="0"/>
              </a:spcBef>
              <a:spcAft>
                <a:spcPct val="0"/>
              </a:spcAft>
            </a:pPr>
            <a:endParaRPr lang="en-US" sz="1100" dirty="0">
              <a:solidFill>
                <a:prstClr val="white">
                  <a:lumMod val="95000"/>
                </a:prstClr>
              </a:solidFill>
              <a:ea typeface="Heiti TC Light"/>
              <a:cs typeface="Heiti TC Light"/>
            </a:endParaRPr>
          </a:p>
        </p:txBody>
      </p:sp>
      <p:sp>
        <p:nvSpPr>
          <p:cNvPr id="3" name="TextBox 2"/>
          <p:cNvSpPr txBox="1"/>
          <p:nvPr/>
        </p:nvSpPr>
        <p:spPr>
          <a:xfrm>
            <a:off x="160299" y="956333"/>
            <a:ext cx="8695586" cy="615489"/>
          </a:xfrm>
          <a:prstGeom prst="rect">
            <a:avLst/>
          </a:prstGeom>
          <a:noFill/>
        </p:spPr>
        <p:txBody>
          <a:bodyPr wrap="square" lIns="91377" tIns="45688" rIns="91377" bIns="45688" rtlCol="0">
            <a:spAutoFit/>
          </a:bodyPr>
          <a:lstStyle/>
          <a:p>
            <a:pPr algn="ctr" defTabSz="456274"/>
            <a:r>
              <a:rPr lang="zh-TW" altLang="en-US" sz="1400" b="1" dirty="0" smtClean="0">
                <a:solidFill>
                  <a:srgbClr val="FFFF00"/>
                </a:solidFill>
                <a:ea typeface="Heiti TC Light"/>
                <a:cs typeface="Heiti TC Light"/>
              </a:rPr>
              <a:t>每季度有</a:t>
            </a:r>
            <a:r>
              <a:rPr lang="en-US" altLang="zh-TW" sz="1400" b="1" dirty="0" smtClean="0">
                <a:solidFill>
                  <a:srgbClr val="FFFF00"/>
                </a:solidFill>
                <a:ea typeface="Heiti TC Light"/>
                <a:cs typeface="Heiti TC Light"/>
              </a:rPr>
              <a:t>2</a:t>
            </a:r>
            <a:r>
              <a:rPr lang="zh-TW" altLang="en-US" sz="1400" b="1" dirty="0" smtClean="0">
                <a:solidFill>
                  <a:srgbClr val="FFFF00"/>
                </a:solidFill>
                <a:ea typeface="Heiti TC Light"/>
                <a:cs typeface="Heiti TC Light"/>
              </a:rPr>
              <a:t>千萬額外</a:t>
            </a:r>
            <a:r>
              <a:rPr lang="en-US" altLang="zh-TW" sz="1400" b="1" dirty="0" smtClean="0">
                <a:solidFill>
                  <a:srgbClr val="FFFF00"/>
                </a:solidFill>
                <a:ea typeface="Heiti TC Light"/>
                <a:cs typeface="Heiti TC Light"/>
              </a:rPr>
              <a:t>BV</a:t>
            </a:r>
            <a:r>
              <a:rPr lang="zh-TW" altLang="en-US" sz="1400" b="1" dirty="0" smtClean="0">
                <a:solidFill>
                  <a:srgbClr val="FFFF00"/>
                </a:solidFill>
                <a:ea typeface="Heiti TC Light"/>
                <a:cs typeface="Heiti TC Light"/>
              </a:rPr>
              <a:t>和</a:t>
            </a:r>
            <a:r>
              <a:rPr lang="en-US" altLang="zh-TW" sz="1400" b="1" dirty="0" smtClean="0">
                <a:solidFill>
                  <a:srgbClr val="FFFF00"/>
                </a:solidFill>
                <a:ea typeface="Heiti TC Light"/>
                <a:cs typeface="Heiti TC Light"/>
              </a:rPr>
              <a:t>1</a:t>
            </a:r>
            <a:r>
              <a:rPr lang="zh-TW" altLang="en-US" sz="1400" b="1" dirty="0" smtClean="0">
                <a:solidFill>
                  <a:srgbClr val="FFFF00"/>
                </a:solidFill>
                <a:ea typeface="Heiti TC Light"/>
                <a:cs typeface="Heiti TC Light"/>
              </a:rPr>
              <a:t>千萬</a:t>
            </a:r>
            <a:r>
              <a:rPr lang="en-US" altLang="zh-TW" sz="1400" b="1" dirty="0" smtClean="0">
                <a:solidFill>
                  <a:srgbClr val="FFFF00"/>
                </a:solidFill>
                <a:ea typeface="Heiti TC Light"/>
                <a:cs typeface="Heiti TC Light"/>
              </a:rPr>
              <a:t>IBV﹗</a:t>
            </a:r>
            <a:r>
              <a:rPr lang="en-US" sz="1400" b="1" dirty="0">
                <a:solidFill>
                  <a:prstClr val="white"/>
                </a:solidFill>
                <a:ea typeface="Heiti TC Light"/>
                <a:cs typeface="Heiti TC Light"/>
              </a:rPr>
              <a:t> </a:t>
            </a:r>
            <a:r>
              <a:rPr lang="zh-TW" altLang="en-US" sz="1400" b="1" dirty="0" smtClean="0">
                <a:solidFill>
                  <a:prstClr val="white"/>
                </a:solidFill>
                <a:ea typeface="Heiti TC Light"/>
                <a:cs typeface="Heiti TC Light"/>
              </a:rPr>
              <a:t>所有人都可從</a:t>
            </a:r>
            <a:r>
              <a:rPr lang="en-US" sz="1400" b="1" dirty="0" smtClean="0">
                <a:solidFill>
                  <a:prstClr val="white"/>
                </a:solidFill>
                <a:ea typeface="Heiti TC Light"/>
                <a:cs typeface="Heiti TC Light"/>
              </a:rPr>
              <a:t>MPCP</a:t>
            </a:r>
            <a:r>
              <a:rPr lang="zh-TW" altLang="en-US" sz="1400" b="1" dirty="0" smtClean="0">
                <a:solidFill>
                  <a:prstClr val="white"/>
                </a:solidFill>
                <a:ea typeface="Heiti TC Light"/>
                <a:cs typeface="Heiti TC Light"/>
              </a:rPr>
              <a:t>中得益。</a:t>
            </a:r>
            <a:r>
              <a:rPr lang="zh-TW" altLang="en-US" sz="1400" b="1" dirty="0">
                <a:solidFill>
                  <a:srgbClr val="FFFF00"/>
                </a:solidFill>
                <a:ea typeface="Heiti TC Light"/>
                <a:cs typeface="Heiti TC Light"/>
              </a:rPr>
              <a:t>全年有</a:t>
            </a:r>
            <a:r>
              <a:rPr lang="en-US" altLang="zh-TW" sz="1400" b="1" dirty="0">
                <a:solidFill>
                  <a:srgbClr val="FFFF00"/>
                </a:solidFill>
                <a:ea typeface="Heiti TC Light"/>
                <a:cs typeface="Heiti TC Light"/>
              </a:rPr>
              <a:t>8</a:t>
            </a:r>
            <a:r>
              <a:rPr lang="zh-TW" altLang="en-US" sz="1400" b="1" dirty="0">
                <a:solidFill>
                  <a:srgbClr val="FFFF00"/>
                </a:solidFill>
                <a:ea typeface="Heiti TC Light"/>
                <a:cs typeface="Heiti TC Light"/>
              </a:rPr>
              <a:t>千萬</a:t>
            </a:r>
            <a:r>
              <a:rPr lang="en-US" altLang="zh-TW" sz="1400" b="1" dirty="0">
                <a:solidFill>
                  <a:srgbClr val="FFFF00"/>
                </a:solidFill>
                <a:ea typeface="Heiti TC Light"/>
                <a:cs typeface="Heiti TC Light"/>
              </a:rPr>
              <a:t>BV</a:t>
            </a:r>
            <a:r>
              <a:rPr lang="zh-TW" altLang="en-US" sz="1400" b="1" dirty="0">
                <a:solidFill>
                  <a:srgbClr val="FFFF00"/>
                </a:solidFill>
                <a:ea typeface="Heiti TC Light"/>
                <a:cs typeface="Heiti TC Light"/>
              </a:rPr>
              <a:t>和</a:t>
            </a:r>
            <a:r>
              <a:rPr lang="en-US" altLang="zh-TW" sz="1400" b="1" dirty="0">
                <a:solidFill>
                  <a:srgbClr val="FFFF00"/>
                </a:solidFill>
                <a:ea typeface="Heiti TC Light"/>
                <a:cs typeface="Heiti TC Light"/>
              </a:rPr>
              <a:t>4</a:t>
            </a:r>
            <a:r>
              <a:rPr lang="zh-TW" altLang="en-US" sz="1400" b="1" dirty="0">
                <a:solidFill>
                  <a:srgbClr val="FFFF00"/>
                </a:solidFill>
                <a:ea typeface="Heiti TC Light"/>
                <a:cs typeface="Heiti TC Light"/>
              </a:rPr>
              <a:t>千萬</a:t>
            </a:r>
            <a:r>
              <a:rPr lang="en-US" altLang="zh-TW" sz="1400" b="1" dirty="0" smtClean="0">
                <a:solidFill>
                  <a:srgbClr val="FFFF00"/>
                </a:solidFill>
                <a:ea typeface="Heiti TC Light"/>
                <a:cs typeface="Heiti TC Light"/>
              </a:rPr>
              <a:t>IBV</a:t>
            </a:r>
          </a:p>
          <a:p>
            <a:pPr algn="ctr" defTabSz="456274"/>
            <a:r>
              <a:rPr lang="en-US" sz="1000" b="1" dirty="0" smtClean="0">
                <a:solidFill>
                  <a:srgbClr val="FFFF00"/>
                </a:solidFill>
                <a:ea typeface="Heiti TC Light"/>
                <a:cs typeface="Heiti TC Light"/>
              </a:rPr>
              <a:t>Up </a:t>
            </a:r>
            <a:r>
              <a:rPr lang="en-US" sz="1000" b="1" dirty="0">
                <a:solidFill>
                  <a:srgbClr val="FFFF00"/>
                </a:solidFill>
                <a:ea typeface="Heiti TC Light"/>
                <a:cs typeface="Heiti TC Light"/>
              </a:rPr>
              <a:t>to 20 million </a:t>
            </a:r>
            <a:r>
              <a:rPr lang="en-US" sz="1000" b="1" dirty="0" smtClean="0">
                <a:solidFill>
                  <a:srgbClr val="FFFF00"/>
                </a:solidFill>
                <a:ea typeface="Heiti TC Light"/>
                <a:cs typeface="Heiti TC Light"/>
              </a:rPr>
              <a:t>Bonus  </a:t>
            </a:r>
            <a:r>
              <a:rPr lang="en-US" sz="1000" b="1" dirty="0">
                <a:solidFill>
                  <a:srgbClr val="FFFF00"/>
                </a:solidFill>
                <a:ea typeface="Heiti TC Light"/>
                <a:cs typeface="Heiti TC Light"/>
              </a:rPr>
              <a:t>BV </a:t>
            </a:r>
            <a:r>
              <a:rPr lang="en-US" sz="1000" b="1" dirty="0" smtClean="0">
                <a:solidFill>
                  <a:srgbClr val="FFFF00"/>
                </a:solidFill>
                <a:ea typeface="Heiti TC Light"/>
                <a:cs typeface="Heiti TC Light"/>
              </a:rPr>
              <a:t>and </a:t>
            </a:r>
            <a:r>
              <a:rPr lang="en-US" sz="1000" b="1" dirty="0">
                <a:solidFill>
                  <a:srgbClr val="FFFF00"/>
                </a:solidFill>
                <a:ea typeface="Heiti TC Light"/>
                <a:cs typeface="Heiti TC Light"/>
              </a:rPr>
              <a:t>10 </a:t>
            </a:r>
            <a:r>
              <a:rPr lang="en-US" sz="1000" b="1" dirty="0" smtClean="0">
                <a:solidFill>
                  <a:srgbClr val="FFFF00"/>
                </a:solidFill>
                <a:ea typeface="Heiti TC Light"/>
                <a:cs typeface="Heiti TC Light"/>
              </a:rPr>
              <a:t>million IBV each quarter!</a:t>
            </a:r>
            <a:r>
              <a:rPr lang="en-US" sz="1000" b="1" dirty="0">
                <a:solidFill>
                  <a:srgbClr val="FFFF00"/>
                </a:solidFill>
                <a:ea typeface="Heiti TC Light"/>
                <a:cs typeface="Heiti TC Light"/>
              </a:rPr>
              <a:t> </a:t>
            </a:r>
            <a:r>
              <a:rPr lang="en-US" sz="1000" b="1" dirty="0" smtClean="0">
                <a:solidFill>
                  <a:prstClr val="white"/>
                </a:solidFill>
                <a:ea typeface="Heiti TC Light"/>
                <a:cs typeface="Heiti TC Light"/>
              </a:rPr>
              <a:t>Rolls </a:t>
            </a:r>
            <a:r>
              <a:rPr lang="en-US" sz="1000" b="1" dirty="0">
                <a:solidFill>
                  <a:prstClr val="white"/>
                </a:solidFill>
                <a:ea typeface="Heiti TC Light"/>
                <a:cs typeface="Heiti TC Light"/>
              </a:rPr>
              <a:t>up in MPCP for all to benefit.</a:t>
            </a:r>
          </a:p>
          <a:p>
            <a:pPr algn="ctr" defTabSz="456274"/>
            <a:r>
              <a:rPr lang="en-US" sz="1000" b="1" dirty="0" smtClean="0">
                <a:solidFill>
                  <a:srgbClr val="FFFF00"/>
                </a:solidFill>
                <a:ea typeface="Heiti TC Light"/>
                <a:cs typeface="Heiti TC Light"/>
              </a:rPr>
              <a:t>80 </a:t>
            </a:r>
            <a:r>
              <a:rPr lang="en-US" sz="1000" b="1" dirty="0">
                <a:solidFill>
                  <a:srgbClr val="FFFF00"/>
                </a:solidFill>
                <a:ea typeface="Heiti TC Light"/>
                <a:cs typeface="Heiti TC Light"/>
              </a:rPr>
              <a:t>million </a:t>
            </a:r>
            <a:r>
              <a:rPr lang="en-US" sz="1000" b="1" dirty="0" smtClean="0">
                <a:solidFill>
                  <a:srgbClr val="FFFF00"/>
                </a:solidFill>
                <a:ea typeface="Heiti TC Light"/>
                <a:cs typeface="Heiti TC Light"/>
              </a:rPr>
              <a:t>BV and 40 </a:t>
            </a:r>
            <a:r>
              <a:rPr lang="en-US" sz="1000" b="1" dirty="0">
                <a:solidFill>
                  <a:srgbClr val="FFFF00"/>
                </a:solidFill>
                <a:ea typeface="Heiti TC Light"/>
                <a:cs typeface="Heiti TC Light"/>
              </a:rPr>
              <a:t>Million IBV </a:t>
            </a:r>
            <a:r>
              <a:rPr lang="en-US" sz="1000" b="1" dirty="0" smtClean="0">
                <a:solidFill>
                  <a:srgbClr val="FFFF00"/>
                </a:solidFill>
                <a:ea typeface="Heiti TC Light"/>
                <a:cs typeface="Heiti TC Light"/>
              </a:rPr>
              <a:t>for the </a:t>
            </a:r>
            <a:r>
              <a:rPr lang="en-US" sz="1000" b="1" dirty="0">
                <a:solidFill>
                  <a:srgbClr val="FFFF00"/>
                </a:solidFill>
                <a:ea typeface="Heiti TC Light"/>
                <a:cs typeface="Heiti TC Light"/>
              </a:rPr>
              <a:t>y</a:t>
            </a:r>
            <a:r>
              <a:rPr lang="en-US" sz="1000" b="1" dirty="0" smtClean="0">
                <a:solidFill>
                  <a:srgbClr val="FFFF00"/>
                </a:solidFill>
                <a:ea typeface="Heiti TC Light"/>
                <a:cs typeface="Heiti TC Light"/>
              </a:rPr>
              <a:t>ear</a:t>
            </a:r>
            <a:endParaRPr lang="en-US" sz="1000" b="1" dirty="0">
              <a:solidFill>
                <a:srgbClr val="FFFF00"/>
              </a:solidFill>
              <a:ea typeface="Heiti TC Light"/>
              <a:cs typeface="Heiti TC Light"/>
            </a:endParaRPr>
          </a:p>
        </p:txBody>
      </p:sp>
    </p:spTree>
    <p:extLst>
      <p:ext uri="{BB962C8B-B14F-4D97-AF65-F5344CB8AC3E}">
        <p14:creationId xmlns:p14="http://schemas.microsoft.com/office/powerpoint/2010/main" val="27729087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ppt_x"/>
                                          </p:val>
                                        </p:tav>
                                        <p:tav tm="100000">
                                          <p:val>
                                            <p:strVal val="#ppt_x"/>
                                          </p:val>
                                        </p:tav>
                                      </p:tavLst>
                                    </p:anim>
                                    <p:anim calcmode="lin" valueType="num">
                                      <p:cBhvr additive="base">
                                        <p:cTn id="8" dur="500" fill="hold"/>
                                        <p:tgtEl>
                                          <p:spTgt spid="5529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5" presetClass="entr" presetSubtype="0" fill="hold" nodeType="afterEffect">
                                  <p:stCondLst>
                                    <p:cond delay="0"/>
                                  </p:stCondLst>
                                  <p:childTnLst>
                                    <p:set>
                                      <p:cBhvr>
                                        <p:cTn id="11" dur="1" fill="hold">
                                          <p:stCondLst>
                                            <p:cond delay="0"/>
                                          </p:stCondLst>
                                        </p:cTn>
                                        <p:tgtEl>
                                          <p:spTgt spid="55314"/>
                                        </p:tgtEl>
                                        <p:attrNameLst>
                                          <p:attrName>style.visibility</p:attrName>
                                        </p:attrNameLst>
                                      </p:cBhvr>
                                      <p:to>
                                        <p:strVal val="visible"/>
                                      </p:to>
                                    </p:set>
                                    <p:anim calcmode="lin" valueType="num">
                                      <p:cBhvr>
                                        <p:cTn id="12" dur="1000" fill="hold"/>
                                        <p:tgtEl>
                                          <p:spTgt spid="55314"/>
                                        </p:tgtEl>
                                        <p:attrNameLst>
                                          <p:attrName>ppt_w</p:attrName>
                                        </p:attrNameLst>
                                      </p:cBhvr>
                                      <p:tavLst>
                                        <p:tav tm="0">
                                          <p:val>
                                            <p:strVal val="#ppt_w*0.70"/>
                                          </p:val>
                                        </p:tav>
                                        <p:tav tm="100000">
                                          <p:val>
                                            <p:strVal val="#ppt_w"/>
                                          </p:val>
                                        </p:tav>
                                      </p:tavLst>
                                    </p:anim>
                                    <p:anim calcmode="lin" valueType="num">
                                      <p:cBhvr>
                                        <p:cTn id="13" dur="1000" fill="hold"/>
                                        <p:tgtEl>
                                          <p:spTgt spid="55314"/>
                                        </p:tgtEl>
                                        <p:attrNameLst>
                                          <p:attrName>ppt_h</p:attrName>
                                        </p:attrNameLst>
                                      </p:cBhvr>
                                      <p:tavLst>
                                        <p:tav tm="0">
                                          <p:val>
                                            <p:strVal val="#ppt_h"/>
                                          </p:val>
                                        </p:tav>
                                        <p:tav tm="100000">
                                          <p:val>
                                            <p:strVal val="#ppt_h"/>
                                          </p:val>
                                        </p:tav>
                                      </p:tavLst>
                                    </p:anim>
                                    <p:animEffect transition="in" filter="fade">
                                      <p:cBhvr>
                                        <p:cTn id="14" dur="1000"/>
                                        <p:tgtEl>
                                          <p:spTgt spid="55314"/>
                                        </p:tgtEl>
                                      </p:cBhvr>
                                    </p:animEffect>
                                  </p:childTnLst>
                                </p:cTn>
                              </p:par>
                            </p:childTnLst>
                          </p:cTn>
                        </p:par>
                        <p:par>
                          <p:cTn id="15" fill="hold">
                            <p:stCondLst>
                              <p:cond delay="1500"/>
                            </p:stCondLst>
                            <p:childTnLst>
                              <p:par>
                                <p:cTn id="16" presetID="4" presetClass="entr" presetSubtype="16" fill="hold" grpId="1"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ox(in)">
                                      <p:cBhvr>
                                        <p:cTn id="18" dur="500"/>
                                        <p:tgtEl>
                                          <p:spTgt spid="35"/>
                                        </p:tgtEl>
                                      </p:cBhvr>
                                    </p:animEffect>
                                  </p:childTnLst>
                                </p:cTn>
                              </p:par>
                            </p:childTnLst>
                          </p:cTn>
                        </p:par>
                        <p:par>
                          <p:cTn id="19" fill="hold">
                            <p:stCondLst>
                              <p:cond delay="2000"/>
                            </p:stCondLst>
                            <p:childTnLst>
                              <p:par>
                                <p:cTn id="20" presetID="4" presetClass="entr" presetSubtype="16" fill="hold" grpId="1"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ox(in)">
                                      <p:cBhvr>
                                        <p:cTn id="22" dur="500"/>
                                        <p:tgtEl>
                                          <p:spTgt spid="36"/>
                                        </p:tgtEl>
                                      </p:cBhvr>
                                    </p:animEffect>
                                  </p:childTnLst>
                                </p:cTn>
                              </p:par>
                            </p:childTnLst>
                          </p:cTn>
                        </p:par>
                        <p:par>
                          <p:cTn id="23" fill="hold">
                            <p:stCondLst>
                              <p:cond delay="2500"/>
                            </p:stCondLst>
                            <p:childTnLst>
                              <p:par>
                                <p:cTn id="24" presetID="4" presetClass="entr" presetSubtype="16" fill="hold" grpId="1"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ox(in)">
                                      <p:cBhvr>
                                        <p:cTn id="26" dur="500"/>
                                        <p:tgtEl>
                                          <p:spTgt spid="33"/>
                                        </p:tgtEl>
                                      </p:cBhvr>
                                    </p:animEffect>
                                  </p:childTnLst>
                                </p:cTn>
                              </p:par>
                            </p:childTnLst>
                          </p:cTn>
                        </p:par>
                        <p:par>
                          <p:cTn id="27" fill="hold">
                            <p:stCondLst>
                              <p:cond delay="3000"/>
                            </p:stCondLst>
                            <p:childTnLst>
                              <p:par>
                                <p:cTn id="28" presetID="0" presetClass="path" presetSubtype="0" accel="50000" decel="50000" fill="hold" grpId="0" nodeType="afterEffect">
                                  <p:stCondLst>
                                    <p:cond delay="0"/>
                                  </p:stCondLst>
                                  <p:childTnLst>
                                    <p:animMotion origin="layout" path="M -2.5E-6 -7.40741E-7 C 0.00313 -0.00555 0.00799 -0.00926 0.01112 -0.01481 C 0.01233 -0.01689 0.01164 -0.0199 0.0125 -0.02222 C 0.01355 -0.02453 0.01546 -0.02569 0.01667 -0.02777 C 0.02153 -0.03634 0.02379 -0.04398 0.03056 -0.05 C 0.03403 -0.05694 0.03959 -0.06782 0.04445 -0.07222 C 0.04862 -0.08055 0.06389 -0.09699 0.07084 -0.1 C 0.07171 -0.10185 0.07205 -0.10463 0.07362 -0.10555 C 0.07709 -0.10787 0.08473 -0.10926 0.08473 -0.10926 C 0.09306 -0.11666 0.10313 -0.1199 0.1125 -0.12407 C 0.11858 -0.12685 0.12448 -0.13055 0.13056 -0.13333 C 0.13299 -0.13449 0.14879 -0.1368 0.15 -0.13703 C 0.16164 -0.13912 0.17136 -0.14143 0.18334 -0.14259 C 0.19462 -0.14513 0.20348 -0.14699 0.21528 -0.14814 C 0.225 -0.15254 0.21337 -0.14768 0.23195 -0.15185 C 0.24046 -0.1537 0.24844 -0.15879 0.25695 -0.16111 C 0.26928 -0.16435 0.28195 -0.16666 0.29445 -0.16851 C 0.30452 -0.17291 0.3158 -0.17222 0.32639 -0.17407 C 0.34966 -0.17801 0.36893 -0.18495 0.39306 -0.18703 C 0.40139 -0.19074 0.41059 -0.19097 0.41945 -0.19259 C 0.41806 -0.19375 0.41684 -0.19537 0.41528 -0.19629 C 0.41268 -0.19791 0.40695 -0.2 0.40695 -0.2 C 0.38507 -0.19884 0.3658 -0.19583 0.34445 -0.19259 C 0.3007 -0.17801 0.25643 -0.17731 0.21112 -0.17592 C 0.17952 -0.1706 0.1724 -0.16828 0.13612 -0.16666 C 0.11893 -0.16203 0.14271 -0.16805 0.11389 -0.16296 C 0.10903 -0.16203 0.1 -0.1574 0.1 -0.1574 C 0.09202 -0.14676 0.07362 -0.13703 0.0625 -0.13333 C 0.05678 -0.12824 0.05087 -0.12129 0.04445 -0.11851 C 0.04306 -0.11666 0.04184 -0.11458 0.04028 -0.11296 C 0.03855 -0.11134 0.03612 -0.11111 0.03473 -0.10926 C 0.03212 -0.10578 0.03178 -0.09976 0.02917 -0.09629 C 0.02796 -0.09467 0.02622 -0.09421 0.025 -0.09259 C 0.01962 -0.08541 0.01858 -0.07592 0.0125 -0.07037 C 0.00886 -0.06319 0.00539 -0.05601 0.00278 -0.04814 C -0.00156 -0.03541 -0.00243 -0.02106 -0.00833 -0.00926 C -0.00989 -0.00069 -0.00972 -0.00439 -0.00972 0.00186 L 0.01528 -0.01851 " pathEditMode="relative" ptsTypes="ffffffffffffffffffffffffffffffffffffAA">
                                      <p:cBhvr>
                                        <p:cTn id="29" dur="2000" fill="hold"/>
                                        <p:tgtEl>
                                          <p:spTgt spid="33"/>
                                        </p:tgtEl>
                                        <p:attrNameLst>
                                          <p:attrName>ppt_x</p:attrName>
                                          <p:attrName>ppt_y</p:attrName>
                                        </p:attrNameLst>
                                      </p:cBhvr>
                                    </p:animMotion>
                                  </p:childTnLst>
                                </p:cTn>
                              </p:par>
                            </p:childTnLst>
                          </p:cTn>
                        </p:par>
                        <p:par>
                          <p:cTn id="30" fill="hold">
                            <p:stCondLst>
                              <p:cond delay="5000"/>
                            </p:stCondLst>
                            <p:childTnLst>
                              <p:par>
                                <p:cTn id="31" presetID="0" presetClass="path" presetSubtype="0" accel="50000" decel="50000" fill="hold" grpId="0" nodeType="afterEffect">
                                  <p:stCondLst>
                                    <p:cond delay="0"/>
                                  </p:stCondLst>
                                  <p:childTnLst>
                                    <p:animMotion origin="layout" path="M -6.38889E-6 -3.46945E-18 C -0.00278 -0.01088 -0.00504 -0.01945 -0.01251 -0.02593 C -0.01303 -0.02778 -0.01285 -0.0301 -0.0139 -0.03148 C -0.01824 -0.03727 -0.0356 -0.05093 -0.04167 -0.05371 C -0.04445 -0.05486 -0.04758 -0.05533 -0.05001 -0.05741 C -0.0514 -0.05857 -0.05261 -0.06019 -0.05417 -0.06111 C -0.06146 -0.06528 -0.07032 -0.06713 -0.07778 -0.07037 C -0.07935 -0.07107 -0.08039 -0.07315 -0.08195 -0.07408 C -0.09636 -0.08264 -0.11233 -0.08704 -0.12778 -0.08889 C -0.16442 -0.10116 -0.20122 -0.10394 -0.2389 -0.10556 C -0.24827 -0.10973 -0.2382 -0.10579 -0.25556 -0.10926 C -0.27188 -0.1125 -0.28768 -0.11806 -0.30417 -0.12037 C -0.32206 -0.12639 -0.34133 -0.12986 -0.35973 -0.13334 C -0.36928 -0.1375 -0.379 -0.13936 -0.3889 -0.14074 C -0.3816 -0.12616 -0.35313 -0.1169 -0.34028 -0.11482 C -0.32292 -0.10718 -0.30278 -0.10417 -0.28473 -0.10186 C -0.25678 -0.0926 -0.22796 -0.08889 -0.20001 -0.07963 C -0.19324 -0.07732 -0.18612 -0.07547 -0.17917 -0.07408 C -0.17275 -0.07269 -0.15973 -0.07037 -0.15973 -0.07037 C -0.14376 -0.0632 -0.12726 -0.05996 -0.11112 -0.05371 C -0.10278 -0.05047 -0.09445 -0.0463 -0.08612 -0.0426 C -0.08456 -0.0419 -0.08351 -0.03982 -0.08195 -0.03889 C -0.08195 -0.03889 -0.07153 -0.03426 -0.06945 -0.03334 C -0.06424 -0.03102 -0.0606 -0.02338 -0.05556 -0.02037 C -0.04931 -0.0169 -0.05122 -0.02037 -0.04584 -0.01667 C -0.03629 -0.01019 -0.04775 -0.01505 -0.03612 -0.01111 C -0.02883 -0.00463 -0.02171 -0.00255 -0.0139 0.00185 C -0.01199 0.00301 -0.01025 0.00463 -0.00834 0.00555 C -0.00556 0.00694 -6.38889E-6 0.00926 -6.38889E-6 0.00926 C 0.00347 0.00231 0.00399 0.00532 -6.38889E-6 -3.46945E-18 Z " pathEditMode="relative" ptsTypes="ffffffffffffffffffffffffffffff">
                                      <p:cBhvr>
                                        <p:cTn id="32" dur="2000" fill="hold"/>
                                        <p:tgtEl>
                                          <p:spTgt spid="36"/>
                                        </p:tgtEl>
                                        <p:attrNameLst>
                                          <p:attrName>ppt_x</p:attrName>
                                          <p:attrName>ppt_y</p:attrName>
                                        </p:attrNameLst>
                                      </p:cBhvr>
                                    </p:animMotion>
                                  </p:childTnLst>
                                </p:cTn>
                              </p:par>
                            </p:childTnLst>
                          </p:cTn>
                        </p:par>
                        <p:par>
                          <p:cTn id="33" fill="hold">
                            <p:stCondLst>
                              <p:cond delay="7000"/>
                            </p:stCondLst>
                            <p:childTnLst>
                              <p:par>
                                <p:cTn id="34" presetID="0" presetClass="path" presetSubtype="0" accel="50000" decel="50000" fill="hold" grpId="0" nodeType="afterEffect">
                                  <p:stCondLst>
                                    <p:cond delay="0"/>
                                  </p:stCondLst>
                                  <p:childTnLst>
                                    <p:animMotion origin="layout" path="M 3.33333E-6 -3.7037E-7 C 0.00191 -0.0125 0.00538 -0.02338 0.00833 -0.03518 C 0.0099 -0.05717 0.01077 -0.06064 0.00833 -0.08518 C 0.00712 -0.09745 0.00191 -0.10972 3.33333E-6 -0.12222 C -0.00434 -0.11342 -0.00226 -0.11875 -0.00555 -0.10555 C -0.00642 -0.10185 -0.00833 -0.09444 -0.00833 -0.09444 C -0.01302 -0.04375 -0.0066 -0.11759 -0.01111 0.01297 C -0.01128 0.01736 -0.0118 0.00417 -0.0125 -3.7037E-7 C -0.01389 -0.00764 -0.01614 -0.01759 -0.01944 -0.02407 C -0.0217 -0.03588 -0.02344 -0.04722 -0.025 -0.05926 C -0.02396 -0.09537 -0.02517 -0.09537 -0.02083 -0.11851 C -0.00312 -0.08333 3.33333E-6 -0.04189 3.33333E-6 -3.7037E-7 Z " pathEditMode="relative" ptsTypes="ffffffffffff">
                                      <p:cBhvr>
                                        <p:cTn id="35" dur="2000" fill="hold"/>
                                        <p:tgtEl>
                                          <p:spTgt spid="35"/>
                                        </p:tgtEl>
                                        <p:attrNameLst>
                                          <p:attrName>ppt_x</p:attrName>
                                          <p:attrName>ppt_y</p:attrName>
                                        </p:attrNameLst>
                                      </p:cBhvr>
                                    </p:animMotion>
                                  </p:childTnLst>
                                </p:cTn>
                              </p:par>
                            </p:childTnLst>
                          </p:cTn>
                        </p:par>
                        <p:par>
                          <p:cTn id="36" fill="hold">
                            <p:stCondLst>
                              <p:cond delay="9000"/>
                            </p:stCondLst>
                            <p:childTnLst>
                              <p:par>
                                <p:cTn id="37" presetID="2" presetClass="entr" presetSubtype="4"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ppt_x"/>
                                          </p:val>
                                        </p:tav>
                                        <p:tav tm="100000">
                                          <p:val>
                                            <p:strVal val="#ppt_x"/>
                                          </p:val>
                                        </p:tav>
                                      </p:tavLst>
                                    </p:anim>
                                    <p:anim calcmode="lin" valueType="num">
                                      <p:cBhvr additive="base">
                                        <p:cTn id="40" dur="500" fill="hold"/>
                                        <p:tgtEl>
                                          <p:spTgt spid="40"/>
                                        </p:tgtEl>
                                        <p:attrNameLst>
                                          <p:attrName>ppt_y</p:attrName>
                                        </p:attrNameLst>
                                      </p:cBhvr>
                                      <p:tavLst>
                                        <p:tav tm="0">
                                          <p:val>
                                            <p:strVal val="1+#ppt_h/2"/>
                                          </p:val>
                                        </p:tav>
                                        <p:tav tm="100000">
                                          <p:val>
                                            <p:strVal val="#ppt_y"/>
                                          </p:val>
                                        </p:tav>
                                      </p:tavLst>
                                    </p:anim>
                                  </p:childTnLst>
                                </p:cTn>
                              </p:par>
                            </p:childTnLst>
                          </p:cTn>
                        </p:par>
                        <p:par>
                          <p:cTn id="41" fill="hold">
                            <p:stCondLst>
                              <p:cond delay="9500"/>
                            </p:stCondLst>
                            <p:childTnLst>
                              <p:par>
                                <p:cTn id="42" presetID="2" presetClass="entr" presetSubtype="1" fill="hold" grpId="0" nodeType="afterEffect">
                                  <p:stCondLst>
                                    <p:cond delay="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500" fill="hold"/>
                                        <p:tgtEl>
                                          <p:spTgt spid="41"/>
                                        </p:tgtEl>
                                        <p:attrNameLst>
                                          <p:attrName>ppt_x</p:attrName>
                                        </p:attrNameLst>
                                      </p:cBhvr>
                                      <p:tavLst>
                                        <p:tav tm="0">
                                          <p:val>
                                            <p:strVal val="#ppt_x"/>
                                          </p:val>
                                        </p:tav>
                                        <p:tav tm="100000">
                                          <p:val>
                                            <p:strVal val="#ppt_x"/>
                                          </p:val>
                                        </p:tav>
                                      </p:tavLst>
                                    </p:anim>
                                    <p:anim calcmode="lin" valueType="num">
                                      <p:cBhvr additive="base">
                                        <p:cTn id="45"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5" grpId="0"/>
      <p:bldP spid="35" grpId="1"/>
      <p:bldP spid="36" grpId="0"/>
      <p:bldP spid="36" grpId="1"/>
      <p:bldP spid="40" grpId="0"/>
      <p:bldP spid="4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50" y="-57566"/>
            <a:ext cx="8990050" cy="972198"/>
          </a:xfrm>
        </p:spPr>
        <p:txBody>
          <a:bodyPr>
            <a:normAutofit/>
          </a:bodyPr>
          <a:lstStyle/>
          <a:p>
            <a:r>
              <a:rPr lang="zh-TW" altLang="en-US" sz="2800" b="1" dirty="0" smtClean="0">
                <a:solidFill>
                  <a:schemeClr val="accent1">
                    <a:lumMod val="75000"/>
                  </a:schemeClr>
                </a:solidFill>
                <a:latin typeface="+mn-lt"/>
                <a:ea typeface="Heiti TC Light"/>
                <a:cs typeface="Heiti TC Light"/>
              </a:rPr>
              <a:t>購物年金獎賞庫計劃</a:t>
            </a:r>
            <a:r>
              <a:rPr lang="en-IN" sz="2800" b="1" dirty="0" smtClean="0">
                <a:solidFill>
                  <a:schemeClr val="accent1">
                    <a:lumMod val="75000"/>
                  </a:schemeClr>
                </a:solidFill>
                <a:latin typeface="+mn-lt"/>
                <a:ea typeface="Heiti TC Light"/>
                <a:cs typeface="Heiti TC Light"/>
              </a:rPr>
              <a:t>SA Bonus Pool Program</a:t>
            </a:r>
            <a:endParaRPr lang="en-IN" sz="2800" dirty="0">
              <a:solidFill>
                <a:schemeClr val="accent1">
                  <a:lumMod val="75000"/>
                </a:schemeClr>
              </a:solidFill>
              <a:latin typeface="+mn-lt"/>
              <a:ea typeface="Heiti TC Light"/>
              <a:cs typeface="Heiti TC Light"/>
            </a:endParaRPr>
          </a:p>
        </p:txBody>
      </p:sp>
      <p:pic>
        <p:nvPicPr>
          <p:cNvPr id="55299" name="Picture 3"/>
          <p:cNvPicPr>
            <a:picLocks noChangeAspect="1" noChangeArrowheads="1"/>
          </p:cNvPicPr>
          <p:nvPr/>
        </p:nvPicPr>
        <p:blipFill>
          <a:blip r:embed="rId2"/>
          <a:srcRect b="11499"/>
          <a:stretch>
            <a:fillRect/>
          </a:stretch>
        </p:blipFill>
        <p:spPr bwMode="auto">
          <a:xfrm>
            <a:off x="-29028" y="1224918"/>
            <a:ext cx="9173028" cy="3531934"/>
          </a:xfrm>
          <a:prstGeom prst="rect">
            <a:avLst/>
          </a:prstGeom>
          <a:noFill/>
          <a:ln w="9525">
            <a:noFill/>
            <a:miter lim="800000"/>
            <a:headEnd/>
            <a:tailEnd/>
          </a:ln>
          <a:effectLst/>
        </p:spPr>
      </p:pic>
      <p:pic>
        <p:nvPicPr>
          <p:cNvPr id="55314" name="Picture 18"/>
          <p:cNvPicPr>
            <a:picLocks noChangeAspect="1" noChangeArrowheads="1"/>
          </p:cNvPicPr>
          <p:nvPr/>
        </p:nvPicPr>
        <p:blipFill>
          <a:blip r:embed="rId3"/>
          <a:srcRect/>
          <a:stretch>
            <a:fillRect/>
          </a:stretch>
        </p:blipFill>
        <p:spPr bwMode="auto">
          <a:xfrm>
            <a:off x="3428992" y="2303866"/>
            <a:ext cx="2292476" cy="2443843"/>
          </a:xfrm>
          <a:prstGeom prst="rect">
            <a:avLst/>
          </a:prstGeom>
          <a:noFill/>
          <a:ln w="9525">
            <a:noFill/>
            <a:miter lim="800000"/>
            <a:headEnd/>
            <a:tailEnd/>
          </a:ln>
          <a:effectLst/>
        </p:spPr>
      </p:pic>
      <p:sp>
        <p:nvSpPr>
          <p:cNvPr id="33" name="TextBox 32"/>
          <p:cNvSpPr txBox="1"/>
          <p:nvPr/>
        </p:nvSpPr>
        <p:spPr>
          <a:xfrm>
            <a:off x="5214942" y="1875230"/>
            <a:ext cx="642942" cy="1200264"/>
          </a:xfrm>
          <a:prstGeom prst="rect">
            <a:avLst/>
          </a:prstGeom>
          <a:noFill/>
        </p:spPr>
        <p:txBody>
          <a:bodyPr wrap="square" lIns="91377" tIns="45688" rIns="91377" bIns="45688" rtlCol="0">
            <a:spAutoFit/>
          </a:bodyPr>
          <a:lstStyle/>
          <a:p>
            <a:pPr defTabSz="913760" fontAlgn="base">
              <a:spcBef>
                <a:spcPct val="0"/>
              </a:spcBef>
              <a:spcAft>
                <a:spcPct val="0"/>
              </a:spcAft>
            </a:pPr>
            <a:r>
              <a:rPr lang="en-US" sz="7200" b="1" dirty="0">
                <a:solidFill>
                  <a:prstClr val="white"/>
                </a:solidFill>
                <a:effectLst>
                  <a:outerShdw blurRad="38100" dist="38100" dir="2700000" algn="tl">
                    <a:srgbClr val="000000">
                      <a:alpha val="43137"/>
                    </a:srgbClr>
                  </a:outerShdw>
                </a:effectLst>
                <a:ea typeface="Heiti TC Light"/>
                <a:cs typeface="Heiti TC Light"/>
              </a:rPr>
              <a:t>?</a:t>
            </a:r>
            <a:endParaRPr lang="en-IN" sz="7200" b="1" dirty="0">
              <a:solidFill>
                <a:prstClr val="white"/>
              </a:solidFill>
              <a:effectLst>
                <a:outerShdw blurRad="38100" dist="38100" dir="2700000" algn="tl">
                  <a:srgbClr val="000000">
                    <a:alpha val="43137"/>
                  </a:srgbClr>
                </a:outerShdw>
              </a:effectLst>
              <a:ea typeface="Heiti TC Light"/>
              <a:cs typeface="Heiti TC Light"/>
            </a:endParaRPr>
          </a:p>
        </p:txBody>
      </p:sp>
      <p:sp>
        <p:nvSpPr>
          <p:cNvPr id="35" name="TextBox 34"/>
          <p:cNvSpPr txBox="1"/>
          <p:nvPr/>
        </p:nvSpPr>
        <p:spPr>
          <a:xfrm>
            <a:off x="4143372" y="1553759"/>
            <a:ext cx="642942" cy="1200264"/>
          </a:xfrm>
          <a:prstGeom prst="rect">
            <a:avLst/>
          </a:prstGeom>
          <a:noFill/>
        </p:spPr>
        <p:txBody>
          <a:bodyPr wrap="square" lIns="91377" tIns="45688" rIns="91377" bIns="45688" rtlCol="0">
            <a:spAutoFit/>
          </a:bodyPr>
          <a:lstStyle/>
          <a:p>
            <a:pPr defTabSz="913760" fontAlgn="base">
              <a:spcBef>
                <a:spcPct val="0"/>
              </a:spcBef>
              <a:spcAft>
                <a:spcPct val="0"/>
              </a:spcAft>
            </a:pPr>
            <a:r>
              <a:rPr lang="en-US" sz="7200" b="1" dirty="0">
                <a:solidFill>
                  <a:prstClr val="white"/>
                </a:solidFill>
                <a:effectLst>
                  <a:outerShdw blurRad="38100" dist="38100" dir="2700000" algn="tl">
                    <a:srgbClr val="000000">
                      <a:alpha val="43137"/>
                    </a:srgbClr>
                  </a:outerShdw>
                </a:effectLst>
                <a:ea typeface="Heiti TC Light"/>
                <a:cs typeface="Heiti TC Light"/>
              </a:rPr>
              <a:t>?</a:t>
            </a:r>
            <a:endParaRPr lang="en-IN" sz="7200" b="1" dirty="0">
              <a:solidFill>
                <a:prstClr val="white"/>
              </a:solidFill>
              <a:effectLst>
                <a:outerShdw blurRad="38100" dist="38100" dir="2700000" algn="tl">
                  <a:srgbClr val="000000">
                    <a:alpha val="43137"/>
                  </a:srgbClr>
                </a:outerShdw>
              </a:effectLst>
              <a:ea typeface="Heiti TC Light"/>
              <a:cs typeface="Heiti TC Light"/>
            </a:endParaRPr>
          </a:p>
        </p:txBody>
      </p:sp>
      <p:sp>
        <p:nvSpPr>
          <p:cNvPr id="36" name="TextBox 35"/>
          <p:cNvSpPr txBox="1"/>
          <p:nvPr/>
        </p:nvSpPr>
        <p:spPr>
          <a:xfrm>
            <a:off x="3071802" y="1821652"/>
            <a:ext cx="642942" cy="1200264"/>
          </a:xfrm>
          <a:prstGeom prst="rect">
            <a:avLst/>
          </a:prstGeom>
          <a:noFill/>
        </p:spPr>
        <p:txBody>
          <a:bodyPr wrap="square" lIns="91377" tIns="45688" rIns="91377" bIns="45688" rtlCol="0">
            <a:spAutoFit/>
          </a:bodyPr>
          <a:lstStyle/>
          <a:p>
            <a:pPr defTabSz="913760" fontAlgn="base">
              <a:spcBef>
                <a:spcPct val="0"/>
              </a:spcBef>
              <a:spcAft>
                <a:spcPct val="0"/>
              </a:spcAft>
            </a:pPr>
            <a:r>
              <a:rPr lang="en-US" sz="7200" b="1" dirty="0">
                <a:solidFill>
                  <a:prstClr val="white"/>
                </a:solidFill>
                <a:effectLst>
                  <a:outerShdw blurRad="38100" dist="38100" dir="2700000" algn="tl">
                    <a:srgbClr val="000000">
                      <a:alpha val="43137"/>
                    </a:srgbClr>
                  </a:outerShdw>
                </a:effectLst>
                <a:ea typeface="Heiti TC Light"/>
                <a:cs typeface="Heiti TC Light"/>
              </a:rPr>
              <a:t>?</a:t>
            </a:r>
            <a:endParaRPr lang="en-IN" sz="7200" b="1" dirty="0">
              <a:solidFill>
                <a:prstClr val="white"/>
              </a:solidFill>
              <a:effectLst>
                <a:outerShdw blurRad="38100" dist="38100" dir="2700000" algn="tl">
                  <a:srgbClr val="000000">
                    <a:alpha val="43137"/>
                  </a:srgbClr>
                </a:outerShdw>
              </a:effectLst>
              <a:ea typeface="Heiti TC Light"/>
              <a:cs typeface="Heiti TC Light"/>
            </a:endParaRPr>
          </a:p>
        </p:txBody>
      </p:sp>
      <p:sp>
        <p:nvSpPr>
          <p:cNvPr id="37" name="Rectangle 36"/>
          <p:cNvSpPr/>
          <p:nvPr/>
        </p:nvSpPr>
        <p:spPr>
          <a:xfrm>
            <a:off x="-20501" y="4306027"/>
            <a:ext cx="9173028" cy="769441"/>
          </a:xfrm>
          <a:prstGeom prst="rect">
            <a:avLst/>
          </a:prstGeom>
          <a:solidFill>
            <a:srgbClr val="FFFFFF"/>
          </a:solidFill>
          <a:ln>
            <a:noFill/>
          </a:ln>
        </p:spPr>
        <p:txBody>
          <a:bodyPr wrap="square">
            <a:spAutoFit/>
          </a:bodyPr>
          <a:lstStyle/>
          <a:p>
            <a:pPr algn="ctr" defTabSz="913760" fontAlgn="base">
              <a:spcBef>
                <a:spcPct val="0"/>
              </a:spcBef>
              <a:spcAft>
                <a:spcPct val="0"/>
              </a:spcAft>
            </a:pPr>
            <a:r>
              <a:rPr lang="zh-TW" altLang="en-US" sz="1600" dirty="0" smtClean="0">
                <a:solidFill>
                  <a:prstClr val="black"/>
                </a:solidFill>
                <a:ea typeface="Heiti TC Light"/>
                <a:cs typeface="Heiti TC Light"/>
              </a:rPr>
              <a:t>你團隊中任何人合格都可以</a:t>
            </a:r>
            <a:r>
              <a:rPr lang="en-US" altLang="zh-TW" sz="1600" dirty="0" smtClean="0">
                <a:solidFill>
                  <a:prstClr val="black"/>
                </a:solidFill>
                <a:ea typeface="Heiti TC Light"/>
                <a:cs typeface="Heiti TC Light"/>
              </a:rPr>
              <a:t>100%</a:t>
            </a:r>
            <a:r>
              <a:rPr lang="zh-TW" altLang="en-US" sz="1600" dirty="0" smtClean="0">
                <a:solidFill>
                  <a:prstClr val="black"/>
                </a:solidFill>
                <a:ea typeface="Heiti TC Light"/>
                <a:cs typeface="Heiti TC Light"/>
              </a:rPr>
              <a:t>累積到業績紅利計劃的上線中。團隊中越多人合格，你就得到越多</a:t>
            </a:r>
            <a:r>
              <a:rPr lang="en-US" altLang="zh-TW" sz="1600" dirty="0" smtClean="0">
                <a:solidFill>
                  <a:prstClr val="black"/>
                </a:solidFill>
                <a:ea typeface="Heiti TC Light"/>
                <a:cs typeface="Heiti TC Light"/>
              </a:rPr>
              <a:t>BV</a:t>
            </a:r>
            <a:r>
              <a:rPr lang="zh-TW" altLang="en-US" sz="1600" dirty="0" smtClean="0">
                <a:solidFill>
                  <a:prstClr val="black"/>
                </a:solidFill>
                <a:ea typeface="Heiti TC Light"/>
                <a:cs typeface="Heiti TC Light"/>
              </a:rPr>
              <a:t>和</a:t>
            </a:r>
            <a:r>
              <a:rPr lang="en-US" altLang="zh-TW" sz="1600" dirty="0" smtClean="0">
                <a:solidFill>
                  <a:prstClr val="black"/>
                </a:solidFill>
                <a:ea typeface="Heiti TC Light"/>
                <a:cs typeface="Heiti TC Light"/>
              </a:rPr>
              <a:t>IBV</a:t>
            </a:r>
            <a:r>
              <a:rPr lang="zh-TW" altLang="en-US" sz="1600" dirty="0" smtClean="0">
                <a:solidFill>
                  <a:prstClr val="black"/>
                </a:solidFill>
                <a:ea typeface="Heiti TC Light"/>
                <a:cs typeface="Heiti TC Light"/>
              </a:rPr>
              <a:t>。</a:t>
            </a:r>
            <a:r>
              <a:rPr lang="en-US" sz="1200" dirty="0" smtClean="0">
                <a:solidFill>
                  <a:prstClr val="black"/>
                </a:solidFill>
                <a:ea typeface="Heiti TC Light"/>
                <a:cs typeface="Heiti TC Light"/>
              </a:rPr>
              <a:t>REMEMBER </a:t>
            </a:r>
            <a:r>
              <a:rPr lang="en-US" sz="1200" dirty="0">
                <a:solidFill>
                  <a:prstClr val="black"/>
                </a:solidFill>
                <a:ea typeface="Heiti TC Light"/>
                <a:cs typeface="Heiti TC Light"/>
              </a:rPr>
              <a:t>THAT EVERYONE WHO QUALIFIES ON YOUR TEAM ACCUMULATES UPLINE 100% TO YOUR CREDIT IN THE </a:t>
            </a:r>
            <a:r>
              <a:rPr lang="en-US" sz="1200" dirty="0" smtClean="0">
                <a:solidFill>
                  <a:prstClr val="black"/>
                </a:solidFill>
                <a:ea typeface="Heiti TC Light"/>
                <a:cs typeface="Heiti TC Light"/>
              </a:rPr>
              <a:t>MPCP. THE </a:t>
            </a:r>
            <a:r>
              <a:rPr lang="en-US" sz="1200" dirty="0">
                <a:solidFill>
                  <a:prstClr val="black"/>
                </a:solidFill>
                <a:ea typeface="Heiti TC Light"/>
                <a:cs typeface="Heiti TC Light"/>
              </a:rPr>
              <a:t>MORE UFO’S YOU HAVE QUALIFIED- THE MORE BONUS BV AND IBV YOU GET </a:t>
            </a:r>
          </a:p>
        </p:txBody>
      </p:sp>
      <p:sp>
        <p:nvSpPr>
          <p:cNvPr id="40" name="Rectangle 39"/>
          <p:cNvSpPr/>
          <p:nvPr/>
        </p:nvSpPr>
        <p:spPr>
          <a:xfrm>
            <a:off x="-78694" y="1906552"/>
            <a:ext cx="2566654" cy="2369815"/>
          </a:xfrm>
          <a:prstGeom prst="rect">
            <a:avLst/>
          </a:prstGeom>
        </p:spPr>
        <p:txBody>
          <a:bodyPr wrap="square" lIns="91377" tIns="45688" rIns="91377" bIns="45688">
            <a:spAutoFit/>
          </a:bodyPr>
          <a:lstStyle/>
          <a:p>
            <a:pPr algn="ctr" defTabSz="913760" fontAlgn="base">
              <a:spcBef>
                <a:spcPct val="0"/>
              </a:spcBef>
              <a:spcAft>
                <a:spcPct val="0"/>
              </a:spcAft>
            </a:pPr>
            <a:r>
              <a:rPr lang="zh-TW" altLang="en-US" sz="1200" b="1" u="sng" dirty="0" smtClean="0">
                <a:solidFill>
                  <a:prstClr val="white">
                    <a:lumMod val="95000"/>
                  </a:prstClr>
                </a:solidFill>
                <a:ea typeface="Heiti TC Light"/>
                <a:cs typeface="Heiti TC Light"/>
              </a:rPr>
              <a:t>行動</a:t>
            </a:r>
            <a:r>
              <a:rPr lang="en-US" sz="1200" b="1" u="sng" dirty="0" smtClean="0">
                <a:solidFill>
                  <a:prstClr val="white">
                    <a:lumMod val="95000"/>
                  </a:prstClr>
                </a:solidFill>
                <a:ea typeface="Heiti TC Light"/>
                <a:cs typeface="Heiti TC Light"/>
              </a:rPr>
              <a:t>Take Action</a:t>
            </a:r>
            <a:endParaRPr lang="en-US" sz="1200" b="1" u="sng" dirty="0">
              <a:solidFill>
                <a:prstClr val="white">
                  <a:lumMod val="95000"/>
                </a:prstClr>
              </a:solidFill>
              <a:ea typeface="Heiti TC Light"/>
              <a:cs typeface="Heiti TC Light"/>
            </a:endParaRPr>
          </a:p>
          <a:p>
            <a:pPr algn="ctr" defTabSz="913760" fontAlgn="base">
              <a:spcBef>
                <a:spcPct val="0"/>
              </a:spcBef>
              <a:spcAft>
                <a:spcPct val="0"/>
              </a:spcAft>
            </a:pPr>
            <a:endParaRPr lang="en-US" sz="1200" b="1" dirty="0">
              <a:solidFill>
                <a:prstClr val="white">
                  <a:lumMod val="95000"/>
                </a:prstClr>
              </a:solidFill>
              <a:ea typeface="Heiti TC Light"/>
              <a:cs typeface="Heiti TC Light"/>
            </a:endParaRPr>
          </a:p>
          <a:p>
            <a:pPr marL="342659" indent="-342659" defTabSz="913760" fontAlgn="base">
              <a:spcBef>
                <a:spcPct val="0"/>
              </a:spcBef>
              <a:spcAft>
                <a:spcPct val="0"/>
              </a:spcAft>
              <a:buFont typeface="Arial"/>
              <a:buChar char="•"/>
            </a:pPr>
            <a:r>
              <a:rPr lang="zh-TW" altLang="en-US" sz="1200" dirty="0" smtClean="0">
                <a:solidFill>
                  <a:prstClr val="white">
                    <a:lumMod val="95000"/>
                  </a:prstClr>
                </a:solidFill>
                <a:ea typeface="Heiti TC Light"/>
                <a:cs typeface="Heiti TC Light"/>
              </a:rPr>
              <a:t>完成評量表</a:t>
            </a:r>
            <a:r>
              <a:rPr lang="en-US" sz="1000" dirty="0" smtClean="0">
                <a:solidFill>
                  <a:prstClr val="white">
                    <a:lumMod val="95000"/>
                  </a:prstClr>
                </a:solidFill>
                <a:ea typeface="Heiti TC Light"/>
                <a:cs typeface="Heiti TC Light"/>
              </a:rPr>
              <a:t>Take the Assessment</a:t>
            </a:r>
            <a:endParaRPr lang="en-US" sz="1000" dirty="0">
              <a:solidFill>
                <a:prstClr val="white">
                  <a:lumMod val="95000"/>
                </a:prstClr>
              </a:solidFill>
              <a:ea typeface="Heiti TC Light"/>
              <a:cs typeface="Heiti TC Light"/>
            </a:endParaRPr>
          </a:p>
          <a:p>
            <a:pPr marL="342659" indent="-342659" defTabSz="913760" fontAlgn="base">
              <a:spcBef>
                <a:spcPct val="0"/>
              </a:spcBef>
              <a:spcAft>
                <a:spcPct val="0"/>
              </a:spcAft>
              <a:buFont typeface="Arial"/>
              <a:buChar char="•"/>
            </a:pPr>
            <a:r>
              <a:rPr lang="zh-TW" altLang="en-US" sz="1200" dirty="0" smtClean="0">
                <a:solidFill>
                  <a:prstClr val="white">
                    <a:lumMod val="95000"/>
                  </a:prstClr>
                </a:solidFill>
                <a:ea typeface="Heiti TC Light"/>
                <a:cs typeface="Heiti TC Light"/>
              </a:rPr>
              <a:t>購物建議</a:t>
            </a:r>
            <a:r>
              <a:rPr lang="en-US" sz="1000" dirty="0" smtClean="0">
                <a:solidFill>
                  <a:prstClr val="white">
                    <a:lumMod val="95000"/>
                  </a:prstClr>
                </a:solidFill>
                <a:ea typeface="Heiti TC Light"/>
                <a:cs typeface="Heiti TC Light"/>
              </a:rPr>
              <a:t>Shopping </a:t>
            </a:r>
            <a:r>
              <a:rPr lang="en-US" sz="1000" dirty="0">
                <a:solidFill>
                  <a:prstClr val="white">
                    <a:lumMod val="95000"/>
                  </a:prstClr>
                </a:solidFill>
                <a:ea typeface="Heiti TC Light"/>
                <a:cs typeface="Heiti TC Light"/>
              </a:rPr>
              <a:t>Advisor</a:t>
            </a:r>
          </a:p>
          <a:p>
            <a:pPr marL="342659" indent="-342659" defTabSz="913760" fontAlgn="base">
              <a:spcBef>
                <a:spcPct val="0"/>
              </a:spcBef>
              <a:spcAft>
                <a:spcPct val="0"/>
              </a:spcAft>
              <a:buFont typeface="Arial"/>
              <a:buChar char="•"/>
            </a:pPr>
            <a:r>
              <a:rPr lang="zh-TW" altLang="en-US" sz="1200" dirty="0" smtClean="0">
                <a:solidFill>
                  <a:prstClr val="white">
                    <a:lumMod val="95000"/>
                  </a:prstClr>
                </a:solidFill>
                <a:ea typeface="Heiti TC Light"/>
                <a:cs typeface="Heiti TC Light"/>
              </a:rPr>
              <a:t>轉到</a:t>
            </a:r>
            <a:r>
              <a:rPr lang="en-US" altLang="zh-TW" sz="1200" dirty="0" smtClean="0">
                <a:solidFill>
                  <a:prstClr val="white">
                    <a:lumMod val="95000"/>
                  </a:prstClr>
                </a:solidFill>
                <a:ea typeface="Heiti TC Light"/>
                <a:cs typeface="Heiti TC Light"/>
              </a:rPr>
              <a:t>SHOP.COM</a:t>
            </a:r>
            <a:r>
              <a:rPr lang="zh-TW" altLang="en-US" sz="1200" dirty="0" smtClean="0">
                <a:solidFill>
                  <a:prstClr val="white">
                    <a:lumMod val="95000"/>
                  </a:prstClr>
                </a:solidFill>
                <a:ea typeface="Heiti TC Light"/>
                <a:cs typeface="Heiti TC Light"/>
              </a:rPr>
              <a:t>上消費，創造</a:t>
            </a:r>
            <a:r>
              <a:rPr lang="en-US" altLang="zh-TW" sz="1200" dirty="0" smtClean="0">
                <a:solidFill>
                  <a:prstClr val="white">
                    <a:lumMod val="95000"/>
                  </a:prstClr>
                </a:solidFill>
                <a:ea typeface="Heiti TC Light"/>
                <a:cs typeface="Heiti TC Light"/>
              </a:rPr>
              <a:t>BV</a:t>
            </a:r>
            <a:r>
              <a:rPr lang="zh-TW" altLang="en-US" sz="1200" dirty="0" smtClean="0">
                <a:solidFill>
                  <a:prstClr val="white">
                    <a:lumMod val="95000"/>
                  </a:prstClr>
                </a:solidFill>
                <a:ea typeface="Heiti TC Light"/>
                <a:cs typeface="Heiti TC Light"/>
              </a:rPr>
              <a:t>和</a:t>
            </a:r>
            <a:r>
              <a:rPr lang="en-US" altLang="zh-TW" sz="1200" dirty="0" smtClean="0">
                <a:solidFill>
                  <a:prstClr val="white">
                    <a:lumMod val="95000"/>
                  </a:prstClr>
                </a:solidFill>
                <a:ea typeface="Heiti TC Light"/>
                <a:cs typeface="Heiti TC Light"/>
              </a:rPr>
              <a:t>IBV</a:t>
            </a:r>
            <a:r>
              <a:rPr lang="zh-TW" altLang="en-US" sz="1200" dirty="0" smtClean="0">
                <a:solidFill>
                  <a:prstClr val="white">
                    <a:lumMod val="95000"/>
                  </a:prstClr>
                </a:solidFill>
                <a:ea typeface="Heiti TC Light"/>
                <a:cs typeface="Heiti TC Light"/>
              </a:rPr>
              <a:t>                 </a:t>
            </a:r>
            <a:r>
              <a:rPr lang="en-US" sz="1000" dirty="0" smtClean="0">
                <a:solidFill>
                  <a:prstClr val="white">
                    <a:lumMod val="95000"/>
                  </a:prstClr>
                </a:solidFill>
                <a:ea typeface="Heiti TC Light"/>
                <a:cs typeface="Heiti TC Light"/>
              </a:rPr>
              <a:t>Transfer your buying to SHOP.COM and create BV and IBV</a:t>
            </a:r>
            <a:endParaRPr lang="en-US" sz="1000" dirty="0">
              <a:solidFill>
                <a:prstClr val="white">
                  <a:lumMod val="95000"/>
                </a:prstClr>
              </a:solidFill>
              <a:ea typeface="Heiti TC Light"/>
              <a:cs typeface="Heiti TC Light"/>
            </a:endParaRPr>
          </a:p>
          <a:p>
            <a:pPr marL="342659" indent="-342659" defTabSz="913760" fontAlgn="base">
              <a:spcBef>
                <a:spcPct val="0"/>
              </a:spcBef>
              <a:spcAft>
                <a:spcPct val="0"/>
              </a:spcAft>
              <a:buFont typeface="Arial"/>
              <a:buChar char="•"/>
            </a:pPr>
            <a:r>
              <a:rPr lang="zh-TW" altLang="en-US" sz="1200" dirty="0">
                <a:solidFill>
                  <a:prstClr val="white">
                    <a:lumMod val="95000"/>
                  </a:prstClr>
                </a:solidFill>
                <a:ea typeface="Heiti TC Light"/>
                <a:cs typeface="Heiti TC Light"/>
              </a:rPr>
              <a:t>符合購物年金獎賞庫計</a:t>
            </a:r>
            <a:r>
              <a:rPr lang="zh-TW" altLang="en-US" sz="1200" dirty="0" smtClean="0">
                <a:solidFill>
                  <a:prstClr val="white">
                    <a:lumMod val="95000"/>
                  </a:prstClr>
                </a:solidFill>
                <a:ea typeface="Heiti TC Light"/>
                <a:cs typeface="Heiti TC Light"/>
              </a:rPr>
              <a:t>劃要求</a:t>
            </a:r>
            <a:r>
              <a:rPr lang="en-US" sz="1000" dirty="0" smtClean="0">
                <a:solidFill>
                  <a:prstClr val="white">
                    <a:lumMod val="95000"/>
                  </a:prstClr>
                </a:solidFill>
                <a:ea typeface="Heiti TC Light"/>
                <a:cs typeface="Heiti TC Light"/>
              </a:rPr>
              <a:t>Qualify for the Shopping Annuity Bonus Pool</a:t>
            </a:r>
            <a:endParaRPr lang="en-US" sz="1000" b="1" dirty="0">
              <a:solidFill>
                <a:prstClr val="white">
                  <a:lumMod val="95000"/>
                </a:prstClr>
              </a:solidFill>
              <a:ea typeface="Heiti TC Light"/>
              <a:cs typeface="Heiti TC Light"/>
            </a:endParaRPr>
          </a:p>
          <a:p>
            <a:pPr marL="342659" indent="-342659" defTabSz="913760" fontAlgn="base">
              <a:spcBef>
                <a:spcPct val="0"/>
              </a:spcBef>
              <a:spcAft>
                <a:spcPct val="0"/>
              </a:spcAft>
              <a:buFont typeface="+mj-lt"/>
              <a:buAutoNum type="arabicPeriod"/>
            </a:pPr>
            <a:endParaRPr lang="en-US" sz="1200" b="1" dirty="0">
              <a:solidFill>
                <a:prstClr val="white">
                  <a:lumMod val="95000"/>
                </a:prstClr>
              </a:solidFill>
              <a:ea typeface="Heiti TC Light"/>
              <a:cs typeface="Heiti TC Light"/>
            </a:endParaRPr>
          </a:p>
          <a:p>
            <a:pPr algn="ctr" defTabSz="913760" fontAlgn="base">
              <a:spcBef>
                <a:spcPct val="0"/>
              </a:spcBef>
              <a:spcAft>
                <a:spcPct val="0"/>
              </a:spcAft>
            </a:pPr>
            <a:endParaRPr lang="en-US" sz="1200" dirty="0">
              <a:solidFill>
                <a:prstClr val="white">
                  <a:lumMod val="95000"/>
                </a:prstClr>
              </a:solidFill>
              <a:ea typeface="Heiti TC Light"/>
              <a:cs typeface="Heiti TC Light"/>
            </a:endParaRPr>
          </a:p>
        </p:txBody>
      </p:sp>
      <p:sp>
        <p:nvSpPr>
          <p:cNvPr id="41" name="Rectangle 40"/>
          <p:cNvSpPr/>
          <p:nvPr/>
        </p:nvSpPr>
        <p:spPr>
          <a:xfrm>
            <a:off x="6751678" y="1789081"/>
            <a:ext cx="2466753" cy="2785313"/>
          </a:xfrm>
          <a:prstGeom prst="rect">
            <a:avLst/>
          </a:prstGeom>
        </p:spPr>
        <p:txBody>
          <a:bodyPr wrap="square" lIns="91377" tIns="45688" rIns="91377" bIns="45688">
            <a:spAutoFit/>
          </a:bodyPr>
          <a:lstStyle/>
          <a:p>
            <a:pPr algn="ctr" defTabSz="456274"/>
            <a:r>
              <a:rPr lang="zh-TW" altLang="en-US" sz="1200" dirty="0" smtClean="0">
                <a:solidFill>
                  <a:prstClr val="white"/>
                </a:solidFill>
                <a:ea typeface="Heiti TC Light"/>
                <a:cs typeface="Heiti TC Light"/>
              </a:rPr>
              <a:t>特點</a:t>
            </a:r>
            <a:r>
              <a:rPr lang="en-US" sz="1000" dirty="0" smtClean="0">
                <a:solidFill>
                  <a:prstClr val="white"/>
                </a:solidFill>
                <a:ea typeface="Heiti TC Light"/>
                <a:cs typeface="Heiti TC Light"/>
              </a:rPr>
              <a:t>SPECIAL </a:t>
            </a:r>
            <a:r>
              <a:rPr lang="en-US" sz="1000" dirty="0">
                <a:solidFill>
                  <a:prstClr val="white"/>
                </a:solidFill>
                <a:ea typeface="Heiti TC Light"/>
                <a:cs typeface="Heiti TC Light"/>
              </a:rPr>
              <a:t>FEATURES</a:t>
            </a:r>
          </a:p>
          <a:p>
            <a:pPr marL="171450" indent="-171450" defTabSz="456274">
              <a:buFont typeface="Arial"/>
              <a:buChar char="•"/>
            </a:pPr>
            <a:r>
              <a:rPr lang="zh-TW" altLang="en-US" sz="1200" dirty="0" smtClean="0">
                <a:solidFill>
                  <a:prstClr val="white"/>
                </a:solidFill>
                <a:ea typeface="Heiti TC Light"/>
                <a:cs typeface="Heiti TC Light"/>
              </a:rPr>
              <a:t>在</a:t>
            </a:r>
            <a:r>
              <a:rPr lang="en-US" altLang="zh-TW" sz="1200" dirty="0" smtClean="0">
                <a:solidFill>
                  <a:prstClr val="white"/>
                </a:solidFill>
                <a:ea typeface="Heiti TC Light"/>
                <a:cs typeface="Heiti TC Light"/>
              </a:rPr>
              <a:t>SHOP.COM</a:t>
            </a:r>
            <a:r>
              <a:rPr lang="zh-TW" altLang="en-US" sz="1200" dirty="0" smtClean="0">
                <a:solidFill>
                  <a:prstClr val="white"/>
                </a:solidFill>
                <a:ea typeface="Heiti TC Light"/>
                <a:cs typeface="Heiti TC Light"/>
              </a:rPr>
              <a:t>中使用顧客</a:t>
            </a:r>
            <a:r>
              <a:rPr lang="en-US" altLang="zh-TW" sz="1200" dirty="0" smtClean="0">
                <a:solidFill>
                  <a:prstClr val="white"/>
                </a:solidFill>
                <a:ea typeface="Heiti TC Light"/>
                <a:cs typeface="Heiti TC Light"/>
              </a:rPr>
              <a:t>$500IBV</a:t>
            </a:r>
            <a:r>
              <a:rPr lang="zh-TW" altLang="en-US" sz="1200" dirty="0" smtClean="0">
                <a:solidFill>
                  <a:prstClr val="white"/>
                </a:solidFill>
                <a:ea typeface="Heiti TC Light"/>
                <a:cs typeface="Heiti TC Light"/>
              </a:rPr>
              <a:t>。</a:t>
            </a:r>
            <a:r>
              <a:rPr lang="zh-TW" altLang="en-US" sz="1200" dirty="0">
                <a:solidFill>
                  <a:prstClr val="white"/>
                </a:solidFill>
                <a:ea typeface="Heiti TC Light"/>
                <a:cs typeface="Heiti TC Light"/>
              </a:rPr>
              <a:t> </a:t>
            </a:r>
            <a:r>
              <a:rPr lang="zh-TW" altLang="en-US" sz="1200" dirty="0" smtClean="0">
                <a:solidFill>
                  <a:prstClr val="white"/>
                </a:solidFill>
                <a:ea typeface="Heiti TC Light"/>
                <a:cs typeface="Heiti TC Light"/>
              </a:rPr>
              <a:t>   </a:t>
            </a:r>
            <a:r>
              <a:rPr lang="en-US" sz="1000" dirty="0" smtClean="0">
                <a:solidFill>
                  <a:prstClr val="white"/>
                </a:solidFill>
                <a:ea typeface="Heiti TC Light"/>
                <a:cs typeface="Heiti TC Light"/>
              </a:rPr>
              <a:t>Can </a:t>
            </a:r>
            <a:r>
              <a:rPr lang="en-US" sz="1000" dirty="0">
                <a:solidFill>
                  <a:prstClr val="white"/>
                </a:solidFill>
                <a:ea typeface="Heiti TC Light"/>
                <a:cs typeface="Heiti TC Light"/>
              </a:rPr>
              <a:t>use customers for </a:t>
            </a:r>
            <a:r>
              <a:rPr lang="en-US" sz="1000" dirty="0" smtClean="0">
                <a:solidFill>
                  <a:prstClr val="white"/>
                </a:solidFill>
                <a:ea typeface="Heiti TC Light"/>
                <a:cs typeface="Heiti TC Light"/>
              </a:rPr>
              <a:t>half </a:t>
            </a:r>
            <a:r>
              <a:rPr lang="en-US" sz="1000" dirty="0">
                <a:solidFill>
                  <a:prstClr val="white"/>
                </a:solidFill>
                <a:ea typeface="Heiti TC Light"/>
                <a:cs typeface="Heiti TC Light"/>
              </a:rPr>
              <a:t>of </a:t>
            </a:r>
            <a:r>
              <a:rPr lang="en-US" sz="1000" dirty="0" smtClean="0">
                <a:solidFill>
                  <a:prstClr val="white"/>
                </a:solidFill>
                <a:ea typeface="Heiti TC Light"/>
                <a:cs typeface="Heiti TC Light"/>
              </a:rPr>
              <a:t>the$</a:t>
            </a:r>
            <a:r>
              <a:rPr lang="en-US" sz="1000" dirty="0">
                <a:solidFill>
                  <a:prstClr val="white"/>
                </a:solidFill>
                <a:ea typeface="Heiti TC Light"/>
                <a:cs typeface="Heiti TC Light"/>
              </a:rPr>
              <a:t>1000 IBV from </a:t>
            </a:r>
            <a:r>
              <a:rPr lang="en-US" sz="1000" dirty="0" smtClean="0">
                <a:solidFill>
                  <a:prstClr val="white"/>
                </a:solidFill>
                <a:ea typeface="Heiti TC Light"/>
                <a:cs typeface="Heiti TC Light"/>
              </a:rPr>
              <a:t>SHOP.COM</a:t>
            </a:r>
            <a:endParaRPr lang="en-US" sz="1000" dirty="0">
              <a:solidFill>
                <a:prstClr val="white"/>
              </a:solidFill>
              <a:ea typeface="Heiti TC Light"/>
              <a:cs typeface="Heiti TC Light"/>
            </a:endParaRPr>
          </a:p>
          <a:p>
            <a:pPr marL="171450" indent="-171450" defTabSz="456274">
              <a:buFont typeface="Arial"/>
              <a:buChar char="•"/>
            </a:pPr>
            <a:r>
              <a:rPr lang="zh-TW" altLang="en-US" sz="1200" dirty="0" smtClean="0">
                <a:solidFill>
                  <a:prstClr val="white"/>
                </a:solidFill>
                <a:ea typeface="Heiti TC Light"/>
                <a:cs typeface="Heiti TC Light"/>
              </a:rPr>
              <a:t>在組織中複製，你可從每位合格</a:t>
            </a:r>
            <a:r>
              <a:rPr lang="en-US" altLang="zh-TW" sz="1200" dirty="0" smtClean="0">
                <a:solidFill>
                  <a:prstClr val="white"/>
                </a:solidFill>
                <a:ea typeface="Heiti TC Light"/>
                <a:cs typeface="Heiti TC Light"/>
              </a:rPr>
              <a:t>UFO</a:t>
            </a:r>
            <a:r>
              <a:rPr lang="zh-TW" altLang="en-US" sz="1200" dirty="0" smtClean="0">
                <a:solidFill>
                  <a:prstClr val="white"/>
                </a:solidFill>
                <a:ea typeface="Heiti TC Light"/>
                <a:cs typeface="Heiti TC Light"/>
              </a:rPr>
              <a:t>中額外獲得</a:t>
            </a:r>
            <a:r>
              <a:rPr lang="en-US" altLang="zh-TW" sz="1200" dirty="0" smtClean="0">
                <a:solidFill>
                  <a:prstClr val="white"/>
                </a:solidFill>
                <a:ea typeface="Heiti TC Light"/>
                <a:cs typeface="Heiti TC Light"/>
              </a:rPr>
              <a:t>50BV</a:t>
            </a:r>
            <a:r>
              <a:rPr lang="zh-TW" altLang="en-US" sz="1200" dirty="0" smtClean="0">
                <a:solidFill>
                  <a:prstClr val="white"/>
                </a:solidFill>
                <a:ea typeface="Heiti TC Light"/>
                <a:cs typeface="Heiti TC Light"/>
              </a:rPr>
              <a:t>和</a:t>
            </a:r>
            <a:r>
              <a:rPr lang="en-US" altLang="zh-TW" sz="1200" dirty="0" smtClean="0">
                <a:solidFill>
                  <a:prstClr val="white"/>
                </a:solidFill>
                <a:ea typeface="Heiti TC Light"/>
                <a:cs typeface="Heiti TC Light"/>
              </a:rPr>
              <a:t>25IBV</a:t>
            </a:r>
            <a:r>
              <a:rPr lang="zh-TW" altLang="en-US" sz="1200" dirty="0" smtClean="0">
                <a:solidFill>
                  <a:prstClr val="white"/>
                </a:solidFill>
                <a:ea typeface="Heiti TC Light"/>
                <a:cs typeface="Heiti TC Light"/>
              </a:rPr>
              <a:t>。</a:t>
            </a:r>
            <a:r>
              <a:rPr lang="en-US" sz="1000" dirty="0" smtClean="0">
                <a:solidFill>
                  <a:prstClr val="white"/>
                </a:solidFill>
                <a:ea typeface="Heiti TC Light"/>
                <a:cs typeface="Heiti TC Light"/>
              </a:rPr>
              <a:t>Create duplication with your organization. You earn an additional bonus of  50 BV and 25 IBV for each qualifying UFO in your organization</a:t>
            </a:r>
            <a:endParaRPr lang="en-US" sz="1000" dirty="0">
              <a:solidFill>
                <a:prstClr val="white"/>
              </a:solidFill>
              <a:ea typeface="Heiti TC Light"/>
              <a:cs typeface="Heiti TC Light"/>
            </a:endParaRPr>
          </a:p>
          <a:p>
            <a:pPr marL="171450" indent="-171450" defTabSz="456274">
              <a:buFont typeface="Arial"/>
              <a:buChar char="•"/>
            </a:pPr>
            <a:r>
              <a:rPr lang="zh-TW" altLang="en-US" sz="1200" dirty="0" smtClean="0">
                <a:solidFill>
                  <a:prstClr val="white"/>
                </a:solidFill>
                <a:ea typeface="Heiti TC Light"/>
                <a:cs typeface="Heiti TC Light"/>
              </a:rPr>
              <a:t>左加組織各有</a:t>
            </a:r>
            <a:r>
              <a:rPr lang="en-US" altLang="zh-TW" sz="1200" dirty="0" smtClean="0">
                <a:solidFill>
                  <a:prstClr val="white"/>
                </a:solidFill>
                <a:ea typeface="Heiti TC Light"/>
                <a:cs typeface="Heiti TC Light"/>
              </a:rPr>
              <a:t>10</a:t>
            </a:r>
            <a:r>
              <a:rPr lang="zh-TW" altLang="en-US" sz="1200" dirty="0" smtClean="0">
                <a:solidFill>
                  <a:prstClr val="white"/>
                </a:solidFill>
                <a:ea typeface="Heiti TC Light"/>
                <a:cs typeface="Heiti TC Light"/>
              </a:rPr>
              <a:t>位合格</a:t>
            </a:r>
            <a:r>
              <a:rPr lang="en-US" altLang="zh-TW" sz="1200" dirty="0" smtClean="0">
                <a:solidFill>
                  <a:prstClr val="white"/>
                </a:solidFill>
                <a:ea typeface="Heiti TC Light"/>
                <a:cs typeface="Heiti TC Light"/>
              </a:rPr>
              <a:t>UFO</a:t>
            </a:r>
            <a:r>
              <a:rPr lang="zh-TW" altLang="en-US" sz="1200" dirty="0" smtClean="0">
                <a:solidFill>
                  <a:prstClr val="white"/>
                </a:solidFill>
                <a:ea typeface="Heiti TC Light"/>
                <a:cs typeface="Heiti TC Light"/>
              </a:rPr>
              <a:t>，可獲得額外</a:t>
            </a:r>
            <a:r>
              <a:rPr lang="en-US" altLang="zh-TW" sz="1200" dirty="0" smtClean="0">
                <a:solidFill>
                  <a:prstClr val="white"/>
                </a:solidFill>
                <a:ea typeface="Heiti TC Light"/>
                <a:cs typeface="Heiti TC Light"/>
              </a:rPr>
              <a:t>IBV</a:t>
            </a:r>
            <a:r>
              <a:rPr lang="zh-TW" altLang="en-US" sz="1200" dirty="0" smtClean="0">
                <a:solidFill>
                  <a:prstClr val="white"/>
                </a:solidFill>
                <a:ea typeface="Heiti TC Light"/>
                <a:cs typeface="Heiti TC Light"/>
              </a:rPr>
              <a:t>。</a:t>
            </a:r>
            <a:r>
              <a:rPr lang="en-US" sz="1000" dirty="0" smtClean="0">
                <a:solidFill>
                  <a:prstClr val="white"/>
                </a:solidFill>
                <a:ea typeface="Heiti TC Light"/>
                <a:cs typeface="Heiti TC Light"/>
              </a:rPr>
              <a:t>Get 10 UFOs on each side of your organization to qualify, you become eligible to earn a IBV Bonus check.  </a:t>
            </a:r>
            <a:endParaRPr lang="en-US" sz="1000" dirty="0">
              <a:solidFill>
                <a:prstClr val="white"/>
              </a:solidFill>
              <a:ea typeface="Heiti TC Light"/>
              <a:cs typeface="Heiti TC Light"/>
            </a:endParaRPr>
          </a:p>
          <a:p>
            <a:pPr algn="ctr" defTabSz="913760" fontAlgn="base">
              <a:spcBef>
                <a:spcPct val="0"/>
              </a:spcBef>
              <a:spcAft>
                <a:spcPct val="0"/>
              </a:spcAft>
            </a:pPr>
            <a:endParaRPr lang="en-US" sz="1100" dirty="0">
              <a:solidFill>
                <a:prstClr val="white">
                  <a:lumMod val="95000"/>
                </a:prstClr>
              </a:solidFill>
              <a:ea typeface="Heiti TC Light"/>
              <a:cs typeface="Heiti TC Light"/>
            </a:endParaRPr>
          </a:p>
        </p:txBody>
      </p:sp>
      <p:sp>
        <p:nvSpPr>
          <p:cNvPr id="3" name="TextBox 2"/>
          <p:cNvSpPr txBox="1"/>
          <p:nvPr/>
        </p:nvSpPr>
        <p:spPr>
          <a:xfrm>
            <a:off x="2526717" y="895892"/>
            <a:ext cx="184539" cy="646266"/>
          </a:xfrm>
          <a:prstGeom prst="rect">
            <a:avLst/>
          </a:prstGeom>
          <a:noFill/>
        </p:spPr>
        <p:txBody>
          <a:bodyPr wrap="none" lIns="91377" tIns="45688" rIns="91377" bIns="45688" rtlCol="0">
            <a:spAutoFit/>
          </a:bodyPr>
          <a:lstStyle/>
          <a:p>
            <a:pPr defTabSz="456274"/>
            <a:endParaRPr lang="en-US" b="1" dirty="0">
              <a:solidFill>
                <a:prstClr val="white"/>
              </a:solidFill>
              <a:ea typeface="Heiti TC Light"/>
              <a:cs typeface="Heiti TC Light"/>
            </a:endParaRPr>
          </a:p>
          <a:p>
            <a:pPr defTabSz="456274"/>
            <a:endParaRPr lang="en-US" dirty="0">
              <a:solidFill>
                <a:prstClr val="black"/>
              </a:solidFill>
              <a:ea typeface="Heiti TC Light"/>
              <a:cs typeface="Heiti TC Light"/>
            </a:endParaRPr>
          </a:p>
        </p:txBody>
      </p:sp>
    </p:spTree>
    <p:extLst>
      <p:ext uri="{BB962C8B-B14F-4D97-AF65-F5344CB8AC3E}">
        <p14:creationId xmlns:p14="http://schemas.microsoft.com/office/powerpoint/2010/main" val="7225275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ppt_x"/>
                                          </p:val>
                                        </p:tav>
                                        <p:tav tm="100000">
                                          <p:val>
                                            <p:strVal val="#ppt_x"/>
                                          </p:val>
                                        </p:tav>
                                      </p:tavLst>
                                    </p:anim>
                                    <p:anim calcmode="lin" valueType="num">
                                      <p:cBhvr additive="base">
                                        <p:cTn id="8" dur="500" fill="hold"/>
                                        <p:tgtEl>
                                          <p:spTgt spid="5529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5" presetClass="entr" presetSubtype="0" fill="hold" nodeType="afterEffect">
                                  <p:stCondLst>
                                    <p:cond delay="0"/>
                                  </p:stCondLst>
                                  <p:childTnLst>
                                    <p:set>
                                      <p:cBhvr>
                                        <p:cTn id="11" dur="1" fill="hold">
                                          <p:stCondLst>
                                            <p:cond delay="0"/>
                                          </p:stCondLst>
                                        </p:cTn>
                                        <p:tgtEl>
                                          <p:spTgt spid="55314"/>
                                        </p:tgtEl>
                                        <p:attrNameLst>
                                          <p:attrName>style.visibility</p:attrName>
                                        </p:attrNameLst>
                                      </p:cBhvr>
                                      <p:to>
                                        <p:strVal val="visible"/>
                                      </p:to>
                                    </p:set>
                                    <p:anim calcmode="lin" valueType="num">
                                      <p:cBhvr>
                                        <p:cTn id="12" dur="1000" fill="hold"/>
                                        <p:tgtEl>
                                          <p:spTgt spid="55314"/>
                                        </p:tgtEl>
                                        <p:attrNameLst>
                                          <p:attrName>ppt_w</p:attrName>
                                        </p:attrNameLst>
                                      </p:cBhvr>
                                      <p:tavLst>
                                        <p:tav tm="0">
                                          <p:val>
                                            <p:strVal val="#ppt_w*0.70"/>
                                          </p:val>
                                        </p:tav>
                                        <p:tav tm="100000">
                                          <p:val>
                                            <p:strVal val="#ppt_w"/>
                                          </p:val>
                                        </p:tav>
                                      </p:tavLst>
                                    </p:anim>
                                    <p:anim calcmode="lin" valueType="num">
                                      <p:cBhvr>
                                        <p:cTn id="13" dur="1000" fill="hold"/>
                                        <p:tgtEl>
                                          <p:spTgt spid="55314"/>
                                        </p:tgtEl>
                                        <p:attrNameLst>
                                          <p:attrName>ppt_h</p:attrName>
                                        </p:attrNameLst>
                                      </p:cBhvr>
                                      <p:tavLst>
                                        <p:tav tm="0">
                                          <p:val>
                                            <p:strVal val="#ppt_h"/>
                                          </p:val>
                                        </p:tav>
                                        <p:tav tm="100000">
                                          <p:val>
                                            <p:strVal val="#ppt_h"/>
                                          </p:val>
                                        </p:tav>
                                      </p:tavLst>
                                    </p:anim>
                                    <p:animEffect transition="in" filter="fade">
                                      <p:cBhvr>
                                        <p:cTn id="14" dur="1000"/>
                                        <p:tgtEl>
                                          <p:spTgt spid="55314"/>
                                        </p:tgtEl>
                                      </p:cBhvr>
                                    </p:animEffect>
                                  </p:childTnLst>
                                </p:cTn>
                              </p:par>
                            </p:childTnLst>
                          </p:cTn>
                        </p:par>
                        <p:par>
                          <p:cTn id="15" fill="hold">
                            <p:stCondLst>
                              <p:cond delay="1500"/>
                            </p:stCondLst>
                            <p:childTnLst>
                              <p:par>
                                <p:cTn id="16" presetID="4" presetClass="entr" presetSubtype="16" fill="hold" grpId="1"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ox(in)">
                                      <p:cBhvr>
                                        <p:cTn id="18" dur="500"/>
                                        <p:tgtEl>
                                          <p:spTgt spid="35"/>
                                        </p:tgtEl>
                                      </p:cBhvr>
                                    </p:animEffect>
                                  </p:childTnLst>
                                </p:cTn>
                              </p:par>
                            </p:childTnLst>
                          </p:cTn>
                        </p:par>
                        <p:par>
                          <p:cTn id="19" fill="hold">
                            <p:stCondLst>
                              <p:cond delay="2000"/>
                            </p:stCondLst>
                            <p:childTnLst>
                              <p:par>
                                <p:cTn id="20" presetID="4" presetClass="entr" presetSubtype="16" fill="hold" grpId="1"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ox(in)">
                                      <p:cBhvr>
                                        <p:cTn id="22" dur="500"/>
                                        <p:tgtEl>
                                          <p:spTgt spid="36"/>
                                        </p:tgtEl>
                                      </p:cBhvr>
                                    </p:animEffect>
                                  </p:childTnLst>
                                </p:cTn>
                              </p:par>
                            </p:childTnLst>
                          </p:cTn>
                        </p:par>
                        <p:par>
                          <p:cTn id="23" fill="hold">
                            <p:stCondLst>
                              <p:cond delay="2500"/>
                            </p:stCondLst>
                            <p:childTnLst>
                              <p:par>
                                <p:cTn id="24" presetID="4" presetClass="entr" presetSubtype="16" fill="hold" grpId="1"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ox(in)">
                                      <p:cBhvr>
                                        <p:cTn id="26" dur="500"/>
                                        <p:tgtEl>
                                          <p:spTgt spid="33"/>
                                        </p:tgtEl>
                                      </p:cBhvr>
                                    </p:animEffect>
                                  </p:childTnLst>
                                </p:cTn>
                              </p:par>
                            </p:childTnLst>
                          </p:cTn>
                        </p:par>
                        <p:par>
                          <p:cTn id="27" fill="hold">
                            <p:stCondLst>
                              <p:cond delay="3000"/>
                            </p:stCondLst>
                            <p:childTnLst>
                              <p:par>
                                <p:cTn id="28" presetID="0" presetClass="path" presetSubtype="0" accel="50000" decel="50000" fill="hold" grpId="0" nodeType="afterEffect">
                                  <p:stCondLst>
                                    <p:cond delay="0"/>
                                  </p:stCondLst>
                                  <p:childTnLst>
                                    <p:animMotion origin="layout" path="M -2.5E-6 -7.40741E-7 C 0.00313 -0.00555 0.00799 -0.00926 0.01112 -0.01481 C 0.01233 -0.01689 0.01164 -0.0199 0.0125 -0.02222 C 0.01355 -0.02453 0.01546 -0.02569 0.01667 -0.02777 C 0.02153 -0.03634 0.02379 -0.04398 0.03056 -0.05 C 0.03403 -0.05694 0.03959 -0.06782 0.04445 -0.07222 C 0.04862 -0.08055 0.06389 -0.09699 0.07084 -0.1 C 0.07171 -0.10185 0.07205 -0.10463 0.07362 -0.10555 C 0.07709 -0.10787 0.08473 -0.10926 0.08473 -0.10926 C 0.09306 -0.11666 0.10313 -0.1199 0.1125 -0.12407 C 0.11858 -0.12685 0.12448 -0.13055 0.13056 -0.13333 C 0.13299 -0.13449 0.14879 -0.1368 0.15 -0.13703 C 0.16164 -0.13912 0.17136 -0.14143 0.18334 -0.14259 C 0.19462 -0.14513 0.20348 -0.14699 0.21528 -0.14814 C 0.225 -0.15254 0.21337 -0.14768 0.23195 -0.15185 C 0.24046 -0.1537 0.24844 -0.15879 0.25695 -0.16111 C 0.26928 -0.16435 0.28195 -0.16666 0.29445 -0.16851 C 0.30452 -0.17291 0.3158 -0.17222 0.32639 -0.17407 C 0.34966 -0.17801 0.36893 -0.18495 0.39306 -0.18703 C 0.40139 -0.19074 0.41059 -0.19097 0.41945 -0.19259 C 0.41806 -0.19375 0.41684 -0.19537 0.41528 -0.19629 C 0.41268 -0.19791 0.40695 -0.2 0.40695 -0.2 C 0.38507 -0.19884 0.3658 -0.19583 0.34445 -0.19259 C 0.3007 -0.17801 0.25643 -0.17731 0.21112 -0.17592 C 0.17952 -0.1706 0.1724 -0.16828 0.13612 -0.16666 C 0.11893 -0.16203 0.14271 -0.16805 0.11389 -0.16296 C 0.10903 -0.16203 0.1 -0.1574 0.1 -0.1574 C 0.09202 -0.14676 0.07362 -0.13703 0.0625 -0.13333 C 0.05678 -0.12824 0.05087 -0.12129 0.04445 -0.11851 C 0.04306 -0.11666 0.04184 -0.11458 0.04028 -0.11296 C 0.03855 -0.11134 0.03612 -0.11111 0.03473 -0.10926 C 0.03212 -0.10578 0.03178 -0.09976 0.02917 -0.09629 C 0.02796 -0.09467 0.02622 -0.09421 0.025 -0.09259 C 0.01962 -0.08541 0.01858 -0.07592 0.0125 -0.07037 C 0.00886 -0.06319 0.00539 -0.05601 0.00278 -0.04814 C -0.00156 -0.03541 -0.00243 -0.02106 -0.00833 -0.00926 C -0.00989 -0.00069 -0.00972 -0.00439 -0.00972 0.00186 L 0.01528 -0.01851 " pathEditMode="relative" ptsTypes="ffffffffffffffffffffffffffffffffffffAA">
                                      <p:cBhvr>
                                        <p:cTn id="29" dur="2000" fill="hold"/>
                                        <p:tgtEl>
                                          <p:spTgt spid="33"/>
                                        </p:tgtEl>
                                        <p:attrNameLst>
                                          <p:attrName>ppt_x</p:attrName>
                                          <p:attrName>ppt_y</p:attrName>
                                        </p:attrNameLst>
                                      </p:cBhvr>
                                    </p:animMotion>
                                  </p:childTnLst>
                                </p:cTn>
                              </p:par>
                            </p:childTnLst>
                          </p:cTn>
                        </p:par>
                        <p:par>
                          <p:cTn id="30" fill="hold">
                            <p:stCondLst>
                              <p:cond delay="5000"/>
                            </p:stCondLst>
                            <p:childTnLst>
                              <p:par>
                                <p:cTn id="31" presetID="0" presetClass="path" presetSubtype="0" accel="50000" decel="50000" fill="hold" grpId="0" nodeType="afterEffect">
                                  <p:stCondLst>
                                    <p:cond delay="0"/>
                                  </p:stCondLst>
                                  <p:childTnLst>
                                    <p:animMotion origin="layout" path="M -6.38889E-6 -3.46945E-18 C -0.00278 -0.01088 -0.00504 -0.01945 -0.01251 -0.02593 C -0.01303 -0.02778 -0.01285 -0.0301 -0.0139 -0.03148 C -0.01824 -0.03727 -0.0356 -0.05093 -0.04167 -0.05371 C -0.04445 -0.05486 -0.04758 -0.05533 -0.05001 -0.05741 C -0.0514 -0.05857 -0.05261 -0.06019 -0.05417 -0.06111 C -0.06146 -0.06528 -0.07032 -0.06713 -0.07778 -0.07037 C -0.07935 -0.07107 -0.08039 -0.07315 -0.08195 -0.07408 C -0.09636 -0.08264 -0.11233 -0.08704 -0.12778 -0.08889 C -0.16442 -0.10116 -0.20122 -0.10394 -0.2389 -0.10556 C -0.24827 -0.10973 -0.2382 -0.10579 -0.25556 -0.10926 C -0.27188 -0.1125 -0.28768 -0.11806 -0.30417 -0.12037 C -0.32206 -0.12639 -0.34133 -0.12986 -0.35973 -0.13334 C -0.36928 -0.1375 -0.379 -0.13936 -0.3889 -0.14074 C -0.3816 -0.12616 -0.35313 -0.1169 -0.34028 -0.11482 C -0.32292 -0.10718 -0.30278 -0.10417 -0.28473 -0.10186 C -0.25678 -0.0926 -0.22796 -0.08889 -0.20001 -0.07963 C -0.19324 -0.07732 -0.18612 -0.07547 -0.17917 -0.07408 C -0.17275 -0.07269 -0.15973 -0.07037 -0.15973 -0.07037 C -0.14376 -0.0632 -0.12726 -0.05996 -0.11112 -0.05371 C -0.10278 -0.05047 -0.09445 -0.0463 -0.08612 -0.0426 C -0.08456 -0.0419 -0.08351 -0.03982 -0.08195 -0.03889 C -0.08195 -0.03889 -0.07153 -0.03426 -0.06945 -0.03334 C -0.06424 -0.03102 -0.0606 -0.02338 -0.05556 -0.02037 C -0.04931 -0.0169 -0.05122 -0.02037 -0.04584 -0.01667 C -0.03629 -0.01019 -0.04775 -0.01505 -0.03612 -0.01111 C -0.02883 -0.00463 -0.02171 -0.00255 -0.0139 0.00185 C -0.01199 0.00301 -0.01025 0.00463 -0.00834 0.00555 C -0.00556 0.00694 -6.38889E-6 0.00926 -6.38889E-6 0.00926 C 0.00347 0.00231 0.00399 0.00532 -6.38889E-6 -3.46945E-18 Z " pathEditMode="relative" ptsTypes="ffffffffffffffffffffffffffffff">
                                      <p:cBhvr>
                                        <p:cTn id="32" dur="2000" fill="hold"/>
                                        <p:tgtEl>
                                          <p:spTgt spid="36"/>
                                        </p:tgtEl>
                                        <p:attrNameLst>
                                          <p:attrName>ppt_x</p:attrName>
                                          <p:attrName>ppt_y</p:attrName>
                                        </p:attrNameLst>
                                      </p:cBhvr>
                                    </p:animMotion>
                                  </p:childTnLst>
                                </p:cTn>
                              </p:par>
                            </p:childTnLst>
                          </p:cTn>
                        </p:par>
                        <p:par>
                          <p:cTn id="33" fill="hold">
                            <p:stCondLst>
                              <p:cond delay="7000"/>
                            </p:stCondLst>
                            <p:childTnLst>
                              <p:par>
                                <p:cTn id="34" presetID="0" presetClass="path" presetSubtype="0" accel="50000" decel="50000" fill="hold" grpId="0" nodeType="afterEffect">
                                  <p:stCondLst>
                                    <p:cond delay="0"/>
                                  </p:stCondLst>
                                  <p:childTnLst>
                                    <p:animMotion origin="layout" path="M 3.33333E-6 -3.7037E-7 C 0.00191 -0.0125 0.00538 -0.02338 0.00833 -0.03518 C 0.0099 -0.05717 0.01077 -0.06064 0.00833 -0.08518 C 0.00712 -0.09745 0.00191 -0.10972 3.33333E-6 -0.12222 C -0.00434 -0.11342 -0.00226 -0.11875 -0.00555 -0.10555 C -0.00642 -0.10185 -0.00833 -0.09444 -0.00833 -0.09444 C -0.01302 -0.04375 -0.0066 -0.11759 -0.01111 0.01297 C -0.01128 0.01736 -0.0118 0.00417 -0.0125 -3.7037E-7 C -0.01389 -0.00764 -0.01614 -0.01759 -0.01944 -0.02407 C -0.0217 -0.03588 -0.02344 -0.04722 -0.025 -0.05926 C -0.02396 -0.09537 -0.02517 -0.09537 -0.02083 -0.11851 C -0.00312 -0.08333 3.33333E-6 -0.04189 3.33333E-6 -3.7037E-7 Z " pathEditMode="relative" ptsTypes="ffffffffffff">
                                      <p:cBhvr>
                                        <p:cTn id="35" dur="2000" fill="hold"/>
                                        <p:tgtEl>
                                          <p:spTgt spid="35"/>
                                        </p:tgtEl>
                                        <p:attrNameLst>
                                          <p:attrName>ppt_x</p:attrName>
                                          <p:attrName>ppt_y</p:attrName>
                                        </p:attrNameLst>
                                      </p:cBhvr>
                                    </p:animMotion>
                                  </p:childTnLst>
                                </p:cTn>
                              </p:par>
                            </p:childTnLst>
                          </p:cTn>
                        </p:par>
                        <p:par>
                          <p:cTn id="36" fill="hold">
                            <p:stCondLst>
                              <p:cond delay="9000"/>
                            </p:stCondLst>
                            <p:childTnLst>
                              <p:par>
                                <p:cTn id="37" presetID="2" presetClass="entr" presetSubtype="4"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ppt_x"/>
                                          </p:val>
                                        </p:tav>
                                        <p:tav tm="100000">
                                          <p:val>
                                            <p:strVal val="#ppt_x"/>
                                          </p:val>
                                        </p:tav>
                                      </p:tavLst>
                                    </p:anim>
                                    <p:anim calcmode="lin" valueType="num">
                                      <p:cBhvr additive="base">
                                        <p:cTn id="40" dur="500" fill="hold"/>
                                        <p:tgtEl>
                                          <p:spTgt spid="40"/>
                                        </p:tgtEl>
                                        <p:attrNameLst>
                                          <p:attrName>ppt_y</p:attrName>
                                        </p:attrNameLst>
                                      </p:cBhvr>
                                      <p:tavLst>
                                        <p:tav tm="0">
                                          <p:val>
                                            <p:strVal val="1+#ppt_h/2"/>
                                          </p:val>
                                        </p:tav>
                                        <p:tav tm="100000">
                                          <p:val>
                                            <p:strVal val="#ppt_y"/>
                                          </p:val>
                                        </p:tav>
                                      </p:tavLst>
                                    </p:anim>
                                  </p:childTnLst>
                                </p:cTn>
                              </p:par>
                            </p:childTnLst>
                          </p:cTn>
                        </p:par>
                        <p:par>
                          <p:cTn id="41" fill="hold">
                            <p:stCondLst>
                              <p:cond delay="9500"/>
                            </p:stCondLst>
                            <p:childTnLst>
                              <p:par>
                                <p:cTn id="42" presetID="2" presetClass="entr" presetSubtype="1" fill="hold" grpId="0" nodeType="afterEffect">
                                  <p:stCondLst>
                                    <p:cond delay="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500" fill="hold"/>
                                        <p:tgtEl>
                                          <p:spTgt spid="41"/>
                                        </p:tgtEl>
                                        <p:attrNameLst>
                                          <p:attrName>ppt_x</p:attrName>
                                        </p:attrNameLst>
                                      </p:cBhvr>
                                      <p:tavLst>
                                        <p:tav tm="0">
                                          <p:val>
                                            <p:strVal val="#ppt_x"/>
                                          </p:val>
                                        </p:tav>
                                        <p:tav tm="100000">
                                          <p:val>
                                            <p:strVal val="#ppt_x"/>
                                          </p:val>
                                        </p:tav>
                                      </p:tavLst>
                                    </p:anim>
                                    <p:anim calcmode="lin" valueType="num">
                                      <p:cBhvr additive="base">
                                        <p:cTn id="45"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5" grpId="0"/>
      <p:bldP spid="35" grpId="1"/>
      <p:bldP spid="36" grpId="0"/>
      <p:bldP spid="36" grpId="1"/>
      <p:bldP spid="40" grpId="0"/>
      <p:bldP spid="41"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extLst>
              <a:ext uri="{BEBA8EAE-BF5A-486C-A8C5-ECC9F3942E4B}">
                <a14:imgProps xmlns:a14="http://schemas.microsoft.com/office/drawing/2010/main">
                  <a14:imgLayer r:embed="rId4">
                    <a14:imgEffect>
                      <a14:sharpenSoften amount="-100000"/>
                    </a14:imgEffect>
                    <a14:imgEffect>
                      <a14:saturation sat="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4430" y="0"/>
            <a:ext cx="9144001" cy="5143500"/>
          </a:xfrm>
          <a:prstGeom prst="rect">
            <a:avLst/>
          </a:prstGeom>
        </p:spPr>
      </p:pic>
      <p:sp>
        <p:nvSpPr>
          <p:cNvPr id="20" name="Rectangle 19"/>
          <p:cNvSpPr/>
          <p:nvPr/>
        </p:nvSpPr>
        <p:spPr>
          <a:xfrm>
            <a:off x="8" y="913133"/>
            <a:ext cx="9143992" cy="4258906"/>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a typeface="Heiti TC Light"/>
              <a:cs typeface="Heiti TC Light"/>
            </a:endParaRPr>
          </a:p>
        </p:txBody>
      </p:sp>
      <p:sp>
        <p:nvSpPr>
          <p:cNvPr id="6" name="Rectangle 5"/>
          <p:cNvSpPr/>
          <p:nvPr/>
        </p:nvSpPr>
        <p:spPr>
          <a:xfrm>
            <a:off x="-219398" y="3247551"/>
            <a:ext cx="9448450" cy="1723549"/>
          </a:xfrm>
          <a:prstGeom prst="rect">
            <a:avLst/>
          </a:prstGeom>
          <a:noFill/>
        </p:spPr>
        <p:txBody>
          <a:bodyPr wrap="square">
            <a:spAutoFit/>
          </a:bodyPr>
          <a:lstStyle/>
          <a:p>
            <a:pPr algn="ctr" defTabSz="914400"/>
            <a:r>
              <a:rPr lang="zh-TW" altLang="en-US" sz="1600" b="1" u="sng" cap="all" dirty="0" smtClean="0">
                <a:solidFill>
                  <a:prstClr val="white"/>
                </a:solidFill>
                <a:ea typeface="Heiti TC Light"/>
                <a:cs typeface="Heiti TC Light"/>
              </a:rPr>
              <a:t>下一步</a:t>
            </a:r>
            <a:r>
              <a:rPr lang="en-US" altLang="zh-TW" sz="1600" b="1" u="sng" cap="all" dirty="0" smtClean="0">
                <a:solidFill>
                  <a:prstClr val="white"/>
                </a:solidFill>
                <a:ea typeface="Heiti TC Light"/>
                <a:cs typeface="Heiti TC Light"/>
              </a:rPr>
              <a:t>︰</a:t>
            </a:r>
            <a:r>
              <a:rPr lang="zh-TW" altLang="en-US" sz="1600" b="1" u="sng" cap="all" dirty="0" smtClean="0">
                <a:solidFill>
                  <a:prstClr val="white"/>
                </a:solidFill>
                <a:ea typeface="Heiti TC Light"/>
                <a:cs typeface="Heiti TC Light"/>
              </a:rPr>
              <a:t>瀏覽</a:t>
            </a:r>
            <a:r>
              <a:rPr lang="en-US" altLang="zh-TW" sz="1600" b="1" u="sng" cap="all" dirty="0">
                <a:solidFill>
                  <a:prstClr val="white"/>
                </a:solidFill>
                <a:ea typeface="Heiti TC Light"/>
                <a:cs typeface="Heiti TC Light"/>
              </a:rPr>
              <a:t>WWW.SHOPPINGANNUITY.COM</a:t>
            </a:r>
          </a:p>
          <a:p>
            <a:pPr algn="ctr" defTabSz="914400"/>
            <a:r>
              <a:rPr lang="en-US" sz="1600" b="1" u="sng" cap="all" dirty="0" smtClean="0">
                <a:solidFill>
                  <a:prstClr val="white"/>
                </a:solidFill>
                <a:ea typeface="Heiti TC Light"/>
                <a:cs typeface="Heiti TC Light"/>
              </a:rPr>
              <a:t>Next Step: Visit WWW.SHOPPINGANNUITY.COM</a:t>
            </a:r>
          </a:p>
          <a:p>
            <a:pPr algn="ctr" defTabSz="914400"/>
            <a:endParaRPr lang="en-US" sz="1600" b="1" cap="all" dirty="0" smtClean="0">
              <a:solidFill>
                <a:prstClr val="white"/>
              </a:solidFill>
              <a:ea typeface="Heiti TC Light"/>
              <a:cs typeface="Heiti TC Light"/>
            </a:endParaRPr>
          </a:p>
          <a:p>
            <a:pPr marL="742939" lvl="1" indent="-285750" defTabSz="914400">
              <a:spcAft>
                <a:spcPts val="1200"/>
              </a:spcAft>
              <a:buFont typeface="Arial"/>
              <a:buChar char="•"/>
            </a:pPr>
            <a:r>
              <a:rPr lang="zh-TW" altLang="en-US" sz="1600" b="1" cap="all" dirty="0" smtClean="0">
                <a:solidFill>
                  <a:prstClr val="white"/>
                </a:solidFill>
                <a:ea typeface="Heiti TC Light"/>
                <a:cs typeface="Heiti TC Light"/>
              </a:rPr>
              <a:t>下載購物年金評量表及手冊</a:t>
            </a:r>
            <a:r>
              <a:rPr lang="zh-TW" altLang="en-US" sz="1600" b="1" cap="all" dirty="0">
                <a:solidFill>
                  <a:prstClr val="white"/>
                </a:solidFill>
                <a:ea typeface="Heiti TC Light"/>
                <a:cs typeface="Heiti TC Light"/>
              </a:rPr>
              <a:t> </a:t>
            </a:r>
            <a:r>
              <a:rPr lang="zh-TW" altLang="en-US" sz="1600" b="1" cap="all" dirty="0" smtClean="0">
                <a:solidFill>
                  <a:prstClr val="white"/>
                </a:solidFill>
                <a:ea typeface="Heiti TC Light"/>
                <a:cs typeface="Heiti TC Light"/>
              </a:rPr>
              <a:t>                                                                                               </a:t>
            </a:r>
            <a:r>
              <a:rPr lang="en-US" altLang="zh-TW" sz="1600" b="1" cap="all" dirty="0">
                <a:solidFill>
                  <a:prstClr val="white"/>
                </a:solidFill>
                <a:ea typeface="Heiti TC Light"/>
                <a:cs typeface="Heiti TC Light"/>
              </a:rPr>
              <a:t> </a:t>
            </a:r>
            <a:r>
              <a:rPr lang="en-US" altLang="zh-TW" sz="1600" b="1" cap="all" dirty="0" smtClean="0">
                <a:solidFill>
                  <a:prstClr val="white"/>
                </a:solidFill>
                <a:ea typeface="Heiti TC Light"/>
                <a:cs typeface="Heiti TC Light"/>
              </a:rPr>
              <a:t>   </a:t>
            </a:r>
            <a:r>
              <a:rPr lang="en-US" sz="1600" b="1" cap="all" dirty="0" smtClean="0">
                <a:solidFill>
                  <a:prstClr val="white"/>
                </a:solidFill>
                <a:ea typeface="Heiti TC Light"/>
                <a:cs typeface="Heiti TC Light"/>
              </a:rPr>
              <a:t>DOWNLOAD THE SHOPPING ANNUITY</a:t>
            </a:r>
            <a:r>
              <a:rPr lang="en-US" sz="1600" b="1" cap="all" baseline="30000" dirty="0" smtClean="0">
                <a:solidFill>
                  <a:prstClr val="white"/>
                </a:solidFill>
                <a:ea typeface="Heiti TC Light"/>
                <a:cs typeface="Heiti TC Light"/>
              </a:rPr>
              <a:t>®</a:t>
            </a:r>
            <a:r>
              <a:rPr lang="en-US" sz="1600" b="1" cap="all" dirty="0" smtClean="0">
                <a:solidFill>
                  <a:prstClr val="white"/>
                </a:solidFill>
                <a:ea typeface="Heiti TC Light"/>
                <a:cs typeface="Heiti TC Light"/>
              </a:rPr>
              <a:t> ASSESSMENT HANDBOOK  AND WORKBOOK</a:t>
            </a:r>
          </a:p>
          <a:p>
            <a:pPr marL="742939" lvl="1" indent="-285750" defTabSz="914400">
              <a:spcAft>
                <a:spcPts val="1200"/>
              </a:spcAft>
              <a:buFont typeface="Arial"/>
              <a:buChar char="•"/>
            </a:pPr>
            <a:r>
              <a:rPr lang="zh-TW" altLang="en-US" sz="1600" b="1" cap="all" dirty="0" smtClean="0">
                <a:solidFill>
                  <a:prstClr val="white"/>
                </a:solidFill>
                <a:ea typeface="Heiti TC Light"/>
                <a:cs typeface="Heiti TC Light"/>
              </a:rPr>
              <a:t>與團隊一起完成評量表</a:t>
            </a:r>
            <a:r>
              <a:rPr lang="en-US" sz="1600" b="1" cap="all" dirty="0" smtClean="0">
                <a:solidFill>
                  <a:prstClr val="white"/>
                </a:solidFill>
                <a:ea typeface="Heiti TC Light"/>
                <a:cs typeface="Heiti TC Light"/>
              </a:rPr>
              <a:t>COMPLETE THE SHOPPING ANNUITY ASSESSMENT WITH YOUR TEAM </a:t>
            </a:r>
            <a:endParaRPr lang="en-US" sz="1600" b="1" cap="all" dirty="0">
              <a:solidFill>
                <a:prstClr val="white"/>
              </a:solidFill>
              <a:ea typeface="Heiti TC Light"/>
              <a:cs typeface="Heiti TC Light"/>
            </a:endParaRPr>
          </a:p>
        </p:txBody>
      </p:sp>
      <p:sp>
        <p:nvSpPr>
          <p:cNvPr id="22" name="Title 1"/>
          <p:cNvSpPr txBox="1">
            <a:spLocks/>
          </p:cNvSpPr>
          <p:nvPr/>
        </p:nvSpPr>
        <p:spPr>
          <a:xfrm>
            <a:off x="152400" y="244718"/>
            <a:ext cx="990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050" b="1" cap="all" dirty="0">
              <a:solidFill>
                <a:prstClr val="white"/>
              </a:solidFill>
              <a:latin typeface="+mn-lt"/>
              <a:ea typeface="Heiti TC Light"/>
              <a:cs typeface="Heiti TC Light"/>
            </a:endParaRPr>
          </a:p>
        </p:txBody>
      </p:sp>
      <p:sp>
        <p:nvSpPr>
          <p:cNvPr id="2" name="TextBox 1"/>
          <p:cNvSpPr txBox="1"/>
          <p:nvPr/>
        </p:nvSpPr>
        <p:spPr>
          <a:xfrm>
            <a:off x="-202037" y="663910"/>
            <a:ext cx="184666" cy="369332"/>
          </a:xfrm>
          <a:prstGeom prst="rect">
            <a:avLst/>
          </a:prstGeom>
          <a:noFill/>
        </p:spPr>
        <p:txBody>
          <a:bodyPr wrap="none" rtlCol="0">
            <a:spAutoFit/>
          </a:bodyPr>
          <a:lstStyle/>
          <a:p>
            <a:endParaRPr lang="en-US" dirty="0">
              <a:ea typeface="Heiti TC Light"/>
              <a:cs typeface="Heiti TC Light"/>
            </a:endParaRPr>
          </a:p>
        </p:txBody>
      </p:sp>
    </p:spTree>
    <p:extLst>
      <p:ext uri="{BB962C8B-B14F-4D97-AF65-F5344CB8AC3E}">
        <p14:creationId xmlns:p14="http://schemas.microsoft.com/office/powerpoint/2010/main" val="133716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96687"/>
            <a:ext cx="9144000" cy="4446815"/>
          </a:xfrm>
          <a:prstGeom prst="rect">
            <a:avLst/>
          </a:prstGeom>
          <a:gradFill>
            <a:gsLst>
              <a:gs pos="0">
                <a:schemeClr val="accent1">
                  <a:lumMod val="5000"/>
                  <a:lumOff val="95000"/>
                  <a:alpha val="0"/>
                </a:schemeClr>
              </a:gs>
              <a:gs pos="74000">
                <a:schemeClr val="bg1">
                  <a:alpha val="79000"/>
                </a:schemeClr>
              </a:gs>
              <a:gs pos="100000">
                <a:schemeClr val="bg1"/>
              </a:gs>
            </a:gsLst>
            <a:lin ang="5400000" scaled="1"/>
          </a:gradFill>
          <a:ln>
            <a:noFill/>
          </a:ln>
        </p:spPr>
        <p:style>
          <a:lnRef idx="2">
            <a:schemeClr val="accent5">
              <a:shade val="50000"/>
            </a:schemeClr>
          </a:lnRef>
          <a:fillRef idx="1">
            <a:schemeClr val="accent5"/>
          </a:fillRef>
          <a:effectRef idx="0">
            <a:schemeClr val="accent5"/>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799" y="1135601"/>
            <a:ext cx="2900276" cy="2872299"/>
          </a:xfrm>
          <a:prstGeom prst="rect">
            <a:avLst/>
          </a:prstGeom>
          <a:effectLst>
            <a:outerShdw blurRad="1219200" sx="118000" sy="118000" algn="ctr" rotWithShape="0">
              <a:prstClr val="black">
                <a:alpha val="28000"/>
              </a:prstClr>
            </a:outerShdw>
          </a:effectLst>
        </p:spPr>
      </p:pic>
      <p:sp>
        <p:nvSpPr>
          <p:cNvPr id="5" name="Rectangle 4"/>
          <p:cNvSpPr/>
          <p:nvPr/>
        </p:nvSpPr>
        <p:spPr>
          <a:xfrm>
            <a:off x="3985543" y="1499219"/>
            <a:ext cx="4385252" cy="1962074"/>
          </a:xfrm>
          <a:prstGeom prst="rect">
            <a:avLst/>
          </a:prstGeom>
        </p:spPr>
        <p:txBody>
          <a:bodyPr wrap="square" lIns="68579" tIns="34289" rIns="68579" bIns="34289">
            <a:spAutoFit/>
          </a:bodyPr>
          <a:lstStyle/>
          <a:p>
            <a:pPr defTabSz="685783"/>
            <a:r>
              <a:rPr lang="zh-TW" altLang="en-US" sz="4100" cap="all" dirty="0" smtClean="0">
                <a:ln>
                  <a:solidFill>
                    <a:srgbClr val="44546A">
                      <a:lumMod val="50000"/>
                    </a:srgbClr>
                  </a:solidFill>
                </a:ln>
                <a:solidFill>
                  <a:srgbClr val="44546A">
                    <a:lumMod val="50000"/>
                  </a:srgbClr>
                </a:solidFill>
                <a:ea typeface="Heiti TC Light"/>
                <a:cs typeface="Heiti TC Light"/>
              </a:rPr>
              <a:t>購物年金</a:t>
            </a:r>
            <a:endParaRPr lang="en-US" altLang="zh-TW" sz="4100" cap="all" dirty="0" smtClean="0">
              <a:ln>
                <a:solidFill>
                  <a:srgbClr val="44546A">
                    <a:lumMod val="50000"/>
                  </a:srgbClr>
                </a:solidFill>
              </a:ln>
              <a:solidFill>
                <a:srgbClr val="44546A">
                  <a:lumMod val="50000"/>
                </a:srgbClr>
              </a:solidFill>
              <a:ea typeface="Heiti TC Light"/>
              <a:cs typeface="Heiti TC Light"/>
            </a:endParaRPr>
          </a:p>
          <a:p>
            <a:pPr defTabSz="685783"/>
            <a:r>
              <a:rPr lang="en-US" sz="4100" cap="all" dirty="0" smtClean="0">
                <a:ln>
                  <a:solidFill>
                    <a:srgbClr val="44546A">
                      <a:lumMod val="50000"/>
                    </a:srgbClr>
                  </a:solidFill>
                </a:ln>
                <a:solidFill>
                  <a:srgbClr val="44546A">
                    <a:lumMod val="50000"/>
                  </a:srgbClr>
                </a:solidFill>
                <a:ea typeface="Heiti TC Light"/>
                <a:cs typeface="Heiti TC Light"/>
              </a:rPr>
              <a:t>The Shopping Annuity</a:t>
            </a:r>
            <a:r>
              <a:rPr lang="en-US" sz="4100" cap="all" baseline="30000" dirty="0" smtClean="0">
                <a:ln>
                  <a:solidFill>
                    <a:srgbClr val="44546A">
                      <a:lumMod val="50000"/>
                    </a:srgbClr>
                  </a:solidFill>
                </a:ln>
                <a:solidFill>
                  <a:srgbClr val="44546A">
                    <a:lumMod val="50000"/>
                  </a:srgbClr>
                </a:solidFill>
                <a:ea typeface="Heiti TC Light"/>
                <a:cs typeface="Heiti TC Light"/>
              </a:rPr>
              <a:t>®</a:t>
            </a:r>
            <a:endParaRPr lang="en-US" sz="3900" cap="all" baseline="30000" dirty="0">
              <a:ln>
                <a:solidFill>
                  <a:srgbClr val="44546A">
                    <a:lumMod val="50000"/>
                  </a:srgbClr>
                </a:solidFill>
              </a:ln>
              <a:solidFill>
                <a:prstClr val="black">
                  <a:lumMod val="75000"/>
                  <a:lumOff val="25000"/>
                </a:prstClr>
              </a:solidFill>
              <a:ea typeface="Heiti TC Light"/>
              <a:cs typeface="Heiti TC Light"/>
            </a:endParaRPr>
          </a:p>
        </p:txBody>
      </p:sp>
      <p:sp>
        <p:nvSpPr>
          <p:cNvPr id="6" name="Rectangle 5"/>
          <p:cNvSpPr/>
          <p:nvPr/>
        </p:nvSpPr>
        <p:spPr>
          <a:xfrm>
            <a:off x="3985543" y="3325348"/>
            <a:ext cx="4177670" cy="715578"/>
          </a:xfrm>
          <a:prstGeom prst="rect">
            <a:avLst/>
          </a:prstGeom>
        </p:spPr>
        <p:txBody>
          <a:bodyPr wrap="none" lIns="68579" tIns="34289" rIns="68579" bIns="34289">
            <a:spAutoFit/>
          </a:bodyPr>
          <a:lstStyle/>
          <a:p>
            <a:pPr defTabSz="685783"/>
            <a:r>
              <a:rPr lang="zh-TW" altLang="en-US" sz="2100" b="1" cap="all" dirty="0" smtClean="0">
                <a:solidFill>
                  <a:srgbClr val="0070C0"/>
                </a:solidFill>
                <a:ea typeface="Heiti TC Light"/>
                <a:cs typeface="Heiti TC Light"/>
              </a:rPr>
              <a:t>轉消費為收入</a:t>
            </a:r>
            <a:endParaRPr lang="en-US" sz="2100" b="1" cap="all" dirty="0" smtClean="0">
              <a:solidFill>
                <a:srgbClr val="0070C0"/>
              </a:solidFill>
              <a:ea typeface="Heiti TC Light"/>
              <a:cs typeface="Heiti TC Light"/>
            </a:endParaRPr>
          </a:p>
          <a:p>
            <a:pPr defTabSz="685783"/>
            <a:r>
              <a:rPr lang="en-US" sz="2100" b="1" cap="all" dirty="0" smtClean="0">
                <a:solidFill>
                  <a:srgbClr val="0070C0"/>
                </a:solidFill>
                <a:ea typeface="Heiti TC Light"/>
                <a:cs typeface="Heiti TC Light"/>
              </a:rPr>
              <a:t>Convert </a:t>
            </a:r>
            <a:r>
              <a:rPr lang="en-US" sz="2100" b="1" cap="all" dirty="0">
                <a:solidFill>
                  <a:srgbClr val="0070C0"/>
                </a:solidFill>
                <a:ea typeface="Heiti TC Light"/>
                <a:cs typeface="Heiti TC Light"/>
              </a:rPr>
              <a:t>Spending Into Earning</a:t>
            </a:r>
          </a:p>
        </p:txBody>
      </p:sp>
      <p:pic>
        <p:nvPicPr>
          <p:cNvPr id="1026" name="Picture 2" descr="O:\Product_SC\Communications\Graphics\Company Logo\HK.SHOP.COM_Logos\MarketHongKong&amp;Shop.com_SidebySid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5543" y="1233210"/>
            <a:ext cx="2712969" cy="319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513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10" presetClass="entr" presetSubtype="0" fill="hold" nodeType="afterEffect">
                                  <p:stCondLst>
                                    <p:cond delay="0"/>
                                  </p:stCondLst>
                                  <p:iterate type="lt">
                                    <p:tmPct val="10000"/>
                                  </p:iterate>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1150"/>
                            </p:stCondLst>
                            <p:childTnLst>
                              <p:par>
                                <p:cTn id="17" presetID="10" presetClass="entr" presetSubtype="0" fill="hold" nodeType="afterEffect">
                                  <p:stCondLst>
                                    <p:cond delay="0"/>
                                  </p:stCondLst>
                                  <p:iterate type="lt">
                                    <p:tmPct val="10000"/>
                                  </p:iterate>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childTnLst>
                                </p:cTn>
                              </p:par>
                            </p:childTnLst>
                          </p:cTn>
                        </p:par>
                        <p:par>
                          <p:cTn id="20" fill="hold">
                            <p:stCondLst>
                              <p:cond delay="2550"/>
                            </p:stCondLst>
                            <p:childTnLst>
                              <p:par>
                                <p:cTn id="21" presetID="42"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flipH="1" flipV="1">
            <a:off x="4634778" y="409432"/>
            <a:ext cx="4075907" cy="4071812"/>
          </a:xfrm>
          <a:prstGeom prst="ellipse">
            <a:avLst/>
          </a:prstGeom>
          <a:solidFill>
            <a:srgbClr val="07595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sp>
        <p:nvSpPr>
          <p:cNvPr id="5" name="Title 1"/>
          <p:cNvSpPr>
            <a:spLocks noGrp="1"/>
          </p:cNvSpPr>
          <p:nvPr>
            <p:ph type="title"/>
          </p:nvPr>
        </p:nvSpPr>
        <p:spPr>
          <a:xfrm>
            <a:off x="5105625" y="1065699"/>
            <a:ext cx="3134213" cy="857250"/>
          </a:xfrm>
        </p:spPr>
        <p:txBody>
          <a:bodyPr>
            <a:noAutofit/>
          </a:bodyPr>
          <a:lstStyle/>
          <a:p>
            <a:pPr algn="ctr"/>
            <a:r>
              <a:rPr lang="zh-TW" altLang="en-US" cap="all" dirty="0" smtClean="0">
                <a:ln w="3175">
                  <a:solidFill>
                    <a:schemeClr val="bg1"/>
                  </a:solidFill>
                </a:ln>
                <a:solidFill>
                  <a:schemeClr val="bg1"/>
                </a:solidFill>
                <a:latin typeface="+mn-lt"/>
                <a:ea typeface="Heiti TC Light"/>
                <a:cs typeface="Heiti TC Light"/>
              </a:rPr>
              <a:t>甚麼是年金</a:t>
            </a:r>
            <a:r>
              <a:rPr lang="en-US" cap="all" dirty="0" smtClean="0">
                <a:ln w="3175">
                  <a:solidFill>
                    <a:schemeClr val="bg1"/>
                  </a:solidFill>
                </a:ln>
                <a:solidFill>
                  <a:schemeClr val="bg1"/>
                </a:solidFill>
                <a:latin typeface="+mn-lt"/>
                <a:ea typeface="Heiti TC Light"/>
                <a:cs typeface="Heiti TC Light"/>
              </a:rPr>
              <a:t>What is an Annuity</a:t>
            </a:r>
            <a:endParaRPr lang="en-US" cap="all" dirty="0">
              <a:ln w="3175">
                <a:solidFill>
                  <a:schemeClr val="bg1"/>
                </a:solidFill>
              </a:ln>
              <a:solidFill>
                <a:schemeClr val="bg1"/>
              </a:solidFill>
              <a:latin typeface="+mn-lt"/>
              <a:ea typeface="Heiti TC Light"/>
              <a:cs typeface="Heiti TC Light"/>
            </a:endParaRPr>
          </a:p>
        </p:txBody>
      </p:sp>
      <p:sp>
        <p:nvSpPr>
          <p:cNvPr id="6" name="Rectangle 5"/>
          <p:cNvSpPr/>
          <p:nvPr/>
        </p:nvSpPr>
        <p:spPr>
          <a:xfrm>
            <a:off x="5283008" y="2165997"/>
            <a:ext cx="3162489" cy="1731241"/>
          </a:xfrm>
          <a:prstGeom prst="rect">
            <a:avLst/>
          </a:prstGeom>
        </p:spPr>
        <p:txBody>
          <a:bodyPr wrap="square" lIns="68579" tIns="34289" rIns="68579" bIns="34289">
            <a:spAutoFit/>
          </a:bodyPr>
          <a:lstStyle/>
          <a:p>
            <a:pPr defTabSz="685783"/>
            <a:r>
              <a:rPr lang="zh-TW" altLang="en-US" sz="1200" dirty="0">
                <a:solidFill>
                  <a:prstClr val="white"/>
                </a:solidFill>
                <a:ea typeface="Heiti TC Light"/>
                <a:cs typeface="Heiti TC Light"/>
              </a:rPr>
              <a:t>「年金」年金是指你在等額、定期的系列收支。</a:t>
            </a:r>
            <a:r>
              <a:rPr lang="en-US" sz="1200" dirty="0" smtClean="0">
                <a:solidFill>
                  <a:prstClr val="white"/>
                </a:solidFill>
                <a:ea typeface="Heiti TC Light"/>
                <a:cs typeface="Heiti TC Light"/>
              </a:rPr>
              <a:t>An </a:t>
            </a:r>
            <a:r>
              <a:rPr lang="en-US" sz="1200" dirty="0">
                <a:solidFill>
                  <a:prstClr val="white"/>
                </a:solidFill>
                <a:ea typeface="Heiti TC Light"/>
                <a:cs typeface="Heiti TC Light"/>
              </a:rPr>
              <a:t>“Annuity” is a process by which a fixed payment is made to you at specified intervals for a specified length of time.</a:t>
            </a:r>
          </a:p>
          <a:p>
            <a:pPr defTabSz="685783"/>
            <a:endParaRPr lang="en-US" sz="1200" dirty="0">
              <a:solidFill>
                <a:prstClr val="white"/>
              </a:solidFill>
              <a:ea typeface="Heiti TC Light"/>
              <a:cs typeface="Heiti TC Light"/>
            </a:endParaRPr>
          </a:p>
          <a:p>
            <a:pPr defTabSz="685783"/>
            <a:r>
              <a:rPr lang="zh-TW" altLang="en-US" sz="1200" dirty="0">
                <a:solidFill>
                  <a:prstClr val="white"/>
                </a:solidFill>
                <a:ea typeface="Heiti TC Light"/>
                <a:cs typeface="Heiti TC Light"/>
              </a:rPr>
              <a:t>建立「年金」時，你必須在有收支前先投入一筆固定的資金。</a:t>
            </a:r>
            <a:r>
              <a:rPr lang="en-US" sz="1200" dirty="0" smtClean="0">
                <a:solidFill>
                  <a:prstClr val="white"/>
                </a:solidFill>
                <a:ea typeface="Heiti TC Light"/>
                <a:cs typeface="Heiti TC Light"/>
              </a:rPr>
              <a:t>To </a:t>
            </a:r>
            <a:r>
              <a:rPr lang="en-US" sz="1200" dirty="0">
                <a:solidFill>
                  <a:prstClr val="white"/>
                </a:solidFill>
                <a:ea typeface="Heiti TC Light"/>
                <a:cs typeface="Heiti TC Light"/>
              </a:rPr>
              <a:t>fund the “Annuity” you must contribute a fixed sum payment before payouts to you may begin.</a:t>
            </a:r>
          </a:p>
        </p:txBody>
      </p:sp>
      <p:cxnSp>
        <p:nvCxnSpPr>
          <p:cNvPr id="7" name="Straight Connector 6"/>
          <p:cNvCxnSpPr/>
          <p:nvPr/>
        </p:nvCxnSpPr>
        <p:spPr>
          <a:xfrm>
            <a:off x="4978704" y="2160129"/>
            <a:ext cx="33880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566354"/>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1932001"/>
            <a:ext cx="5385174" cy="1688907"/>
            <a:chOff x="4913194" y="580665"/>
            <a:chExt cx="6615481" cy="2251876"/>
          </a:xfrm>
          <a:solidFill>
            <a:schemeClr val="tx2">
              <a:lumMod val="75000"/>
            </a:schemeClr>
          </a:solidFill>
        </p:grpSpPr>
        <p:grpSp>
          <p:nvGrpSpPr>
            <p:cNvPr id="5" name="Group 4"/>
            <p:cNvGrpSpPr/>
            <p:nvPr/>
          </p:nvGrpSpPr>
          <p:grpSpPr>
            <a:xfrm>
              <a:off x="4913194" y="580665"/>
              <a:ext cx="6615481" cy="2251876"/>
              <a:chOff x="-450378" y="3016155"/>
              <a:chExt cx="6615481" cy="1815152"/>
            </a:xfrm>
            <a:grpFill/>
          </p:grpSpPr>
          <p:sp>
            <p:nvSpPr>
              <p:cNvPr id="8" name="Rectangle 7"/>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9" name="Right Triangle 8"/>
              <p:cNvSpPr/>
              <p:nvPr/>
            </p:nvSpPr>
            <p:spPr>
              <a:xfrm>
                <a:off x="4964100"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grpSp>
        <p:sp>
          <p:nvSpPr>
            <p:cNvPr id="6" name="Rectangle 5"/>
            <p:cNvSpPr/>
            <p:nvPr/>
          </p:nvSpPr>
          <p:spPr>
            <a:xfrm>
              <a:off x="5183666" y="739648"/>
              <a:ext cx="3961516" cy="677108"/>
            </a:xfrm>
            <a:prstGeom prst="rect">
              <a:avLst/>
            </a:prstGeom>
            <a:grpFill/>
          </p:spPr>
          <p:txBody>
            <a:bodyPr wrap="square">
              <a:spAutoFit/>
            </a:bodyPr>
            <a:lstStyle/>
            <a:p>
              <a:pPr defTabSz="685783"/>
              <a:r>
                <a:rPr lang="en-US" sz="2700" cap="all" dirty="0">
                  <a:solidFill>
                    <a:prstClr val="white"/>
                  </a:solidFill>
                  <a:ea typeface="Heiti TC Light"/>
                  <a:cs typeface="Heiti TC Light"/>
                </a:rPr>
                <a:t>What is </a:t>
              </a:r>
              <a:r>
                <a:rPr lang="en-US" sz="2700" cap="all" dirty="0" smtClean="0">
                  <a:solidFill>
                    <a:prstClr val="white"/>
                  </a:solidFill>
                  <a:ea typeface="Heiti TC Light"/>
                  <a:cs typeface="Heiti TC Light"/>
                </a:rPr>
                <a:t>a</a:t>
              </a:r>
              <a:r>
                <a:rPr lang="zh-TW" altLang="en-US" sz="2700" cap="all" dirty="0" smtClean="0">
                  <a:solidFill>
                    <a:prstClr val="white"/>
                  </a:solidFill>
                  <a:ea typeface="Heiti TC Light"/>
                  <a:cs typeface="Heiti TC Light"/>
                </a:rPr>
                <a:t>甚麼是</a:t>
              </a:r>
              <a:endParaRPr lang="en-US" sz="2700" cap="all" dirty="0">
                <a:solidFill>
                  <a:prstClr val="white"/>
                </a:solidFill>
                <a:ea typeface="Heiti TC Light"/>
                <a:cs typeface="Heiti TC Light"/>
              </a:endParaRPr>
            </a:p>
          </p:txBody>
        </p:sp>
        <p:sp>
          <p:nvSpPr>
            <p:cNvPr id="7" name="Rectangle 6"/>
            <p:cNvSpPr/>
            <p:nvPr/>
          </p:nvSpPr>
          <p:spPr>
            <a:xfrm>
              <a:off x="5145635" y="1209962"/>
              <a:ext cx="5087433" cy="1600439"/>
            </a:xfrm>
            <a:prstGeom prst="rect">
              <a:avLst/>
            </a:prstGeom>
            <a:noFill/>
          </p:spPr>
          <p:txBody>
            <a:bodyPr wrap="none">
              <a:spAutoFit/>
            </a:bodyPr>
            <a:lstStyle/>
            <a:p>
              <a:pPr defTabSz="685783"/>
              <a:r>
                <a:rPr lang="zh-TW" altLang="en-US" sz="3600" cap="all" dirty="0" smtClean="0">
                  <a:solidFill>
                    <a:prstClr val="white"/>
                  </a:solidFill>
                  <a:ea typeface="Heiti TC Light"/>
                  <a:cs typeface="Heiti TC Light"/>
                </a:rPr>
                <a:t>購物年金</a:t>
              </a:r>
              <a:endParaRPr lang="en-US" altLang="zh-TW" sz="3600" cap="all" dirty="0">
                <a:solidFill>
                  <a:prstClr val="white"/>
                </a:solidFill>
                <a:ea typeface="Heiti TC Light"/>
                <a:cs typeface="Heiti TC Light"/>
              </a:endParaRPr>
            </a:p>
            <a:p>
              <a:pPr defTabSz="685783"/>
              <a:r>
                <a:rPr lang="en-US" sz="3600" cap="all" dirty="0" smtClean="0">
                  <a:solidFill>
                    <a:prstClr val="white"/>
                  </a:solidFill>
                  <a:ea typeface="Heiti TC Light"/>
                  <a:cs typeface="Heiti TC Light"/>
                </a:rPr>
                <a:t>Shopping annuity</a:t>
              </a:r>
              <a:r>
                <a:rPr lang="en-US" sz="3200" b="1" cap="all" baseline="30000" dirty="0" smtClean="0">
                  <a:solidFill>
                    <a:prstClr val="white"/>
                  </a:solidFill>
                  <a:ea typeface="Heiti TC Light"/>
                  <a:cs typeface="Heiti TC Light"/>
                </a:rPr>
                <a:t>®</a:t>
              </a:r>
              <a:endParaRPr lang="en-US" sz="3200" dirty="0">
                <a:solidFill>
                  <a:schemeClr val="bg1"/>
                </a:solidFill>
                <a:ea typeface="Heiti TC Light"/>
                <a:cs typeface="Heiti TC Light"/>
              </a:endParaRPr>
            </a:p>
          </p:txBody>
        </p:sp>
      </p:grpSp>
    </p:spTree>
    <p:extLst>
      <p:ext uri="{BB962C8B-B14F-4D97-AF65-F5344CB8AC3E}">
        <p14:creationId xmlns:p14="http://schemas.microsoft.com/office/powerpoint/2010/main" val="452871631"/>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lowchart: Manual Input 3"/>
          <p:cNvSpPr/>
          <p:nvPr/>
        </p:nvSpPr>
        <p:spPr>
          <a:xfrm flipH="1">
            <a:off x="0" y="-350877"/>
            <a:ext cx="649002" cy="2344479"/>
          </a:xfrm>
          <a:prstGeom prst="flowChartManualInpu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sp>
        <p:nvSpPr>
          <p:cNvPr id="5" name="Flowchart: Manual Input 4"/>
          <p:cNvSpPr/>
          <p:nvPr/>
        </p:nvSpPr>
        <p:spPr>
          <a:xfrm flipH="1" flipV="1">
            <a:off x="0" y="3130229"/>
            <a:ext cx="649002" cy="2451864"/>
          </a:xfrm>
          <a:prstGeom prst="flowChartManualInpu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sp>
        <p:nvSpPr>
          <p:cNvPr id="11" name="Flowchart: Manual Input 10"/>
          <p:cNvSpPr/>
          <p:nvPr/>
        </p:nvSpPr>
        <p:spPr>
          <a:xfrm flipH="1" flipV="1">
            <a:off x="0" y="1980902"/>
            <a:ext cx="649002" cy="1434757"/>
          </a:xfrm>
          <a:prstGeom prst="flowChartManualInpu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grpSp>
        <p:nvGrpSpPr>
          <p:cNvPr id="2" name="Group 1"/>
          <p:cNvGrpSpPr/>
          <p:nvPr/>
        </p:nvGrpSpPr>
        <p:grpSpPr>
          <a:xfrm>
            <a:off x="649001" y="122838"/>
            <a:ext cx="4233486" cy="1850895"/>
            <a:chOff x="865334" y="968838"/>
            <a:chExt cx="5644648" cy="2249384"/>
          </a:xfrm>
        </p:grpSpPr>
        <p:sp>
          <p:nvSpPr>
            <p:cNvPr id="6" name="Rectangle 5"/>
            <p:cNvSpPr/>
            <p:nvPr/>
          </p:nvSpPr>
          <p:spPr>
            <a:xfrm flipH="1">
              <a:off x="865334" y="968838"/>
              <a:ext cx="5644648" cy="2249384"/>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12" name="Rectangle 11"/>
            <p:cNvSpPr/>
            <p:nvPr/>
          </p:nvSpPr>
          <p:spPr>
            <a:xfrm>
              <a:off x="1062737" y="974622"/>
              <a:ext cx="5100996" cy="2206832"/>
            </a:xfrm>
            <a:prstGeom prst="rect">
              <a:avLst/>
            </a:prstGeom>
          </p:spPr>
          <p:txBody>
            <a:bodyPr wrap="square">
              <a:spAutoFit/>
            </a:bodyPr>
            <a:lstStyle/>
            <a:p>
              <a:pPr defTabSz="685783"/>
              <a:r>
                <a:rPr lang="zh-TW" altLang="en-US" sz="1400" dirty="0" smtClean="0">
                  <a:solidFill>
                    <a:prstClr val="white"/>
                  </a:solidFill>
                  <a:ea typeface="Heiti TC Light"/>
                  <a:cs typeface="Heiti TC Light"/>
                </a:rPr>
                <a:t>美</a:t>
              </a:r>
              <a:r>
                <a:rPr lang="zh-TW" altLang="en-US" sz="1400" dirty="0">
                  <a:solidFill>
                    <a:prstClr val="white"/>
                  </a:solidFill>
                  <a:ea typeface="Heiti TC Light"/>
                  <a:cs typeface="Heiti TC Light"/>
                </a:rPr>
                <a:t>安香港的「年金」和普通的「年金」大致相同，但最大的分別是</a:t>
              </a:r>
              <a:r>
                <a:rPr lang="en-US" altLang="zh-TW" sz="1400" dirty="0" smtClean="0">
                  <a:solidFill>
                    <a:prstClr val="white"/>
                  </a:solidFill>
                  <a:ea typeface="Heiti TC Light"/>
                  <a:cs typeface="Heiti TC Light"/>
                </a:rPr>
                <a:t>︰The </a:t>
              </a:r>
              <a:r>
                <a:rPr lang="en-US" sz="1400" dirty="0" smtClean="0">
                  <a:solidFill>
                    <a:prstClr val="white"/>
                  </a:solidFill>
                  <a:ea typeface="Heiti TC Light"/>
                  <a:cs typeface="Heiti TC Light"/>
                </a:rPr>
                <a:t>Shopping </a:t>
              </a:r>
              <a:r>
                <a:rPr lang="en-US" sz="1400" dirty="0" smtClean="0">
                  <a:solidFill>
                    <a:srgbClr val="FFFFFF"/>
                  </a:solidFill>
                  <a:ea typeface="Heiti TC Light"/>
                  <a:cs typeface="Heiti TC Light"/>
                </a:rPr>
                <a:t>Annuity</a:t>
              </a:r>
              <a:r>
                <a:rPr lang="en-US" sz="1400" b="1" cap="all" baseline="30000" dirty="0" smtClean="0">
                  <a:solidFill>
                    <a:prstClr val="white"/>
                  </a:solidFill>
                  <a:ea typeface="Heiti TC Light"/>
                  <a:cs typeface="Heiti TC Light"/>
                </a:rPr>
                <a:t>®</a:t>
              </a:r>
              <a:r>
                <a:rPr lang="en-US" sz="1400" dirty="0" smtClean="0">
                  <a:solidFill>
                    <a:prstClr val="white"/>
                  </a:solidFill>
                  <a:ea typeface="Heiti TC Light"/>
                  <a:cs typeface="Heiti TC Light"/>
                </a:rPr>
                <a:t>  works the same way with one major difference:</a:t>
              </a:r>
              <a:br>
                <a:rPr lang="en-US" sz="1400" dirty="0" smtClean="0">
                  <a:solidFill>
                    <a:prstClr val="white"/>
                  </a:solidFill>
                  <a:ea typeface="Heiti TC Light"/>
                  <a:cs typeface="Heiti TC Light"/>
                </a:rPr>
              </a:br>
              <a:r>
                <a:rPr lang="en-US" sz="1400" dirty="0">
                  <a:solidFill>
                    <a:prstClr val="white"/>
                  </a:solidFill>
                  <a:ea typeface="Heiti TC Light"/>
                  <a:cs typeface="Heiti TC Light"/>
                </a:rPr>
                <a:t/>
              </a:r>
              <a:br>
                <a:rPr lang="en-US" sz="1400" dirty="0">
                  <a:solidFill>
                    <a:prstClr val="white"/>
                  </a:solidFill>
                  <a:ea typeface="Heiti TC Light"/>
                  <a:cs typeface="Heiti TC Light"/>
                </a:rPr>
              </a:br>
              <a:r>
                <a:rPr lang="zh-TW" altLang="en-US" sz="1400" dirty="0" smtClean="0">
                  <a:solidFill>
                    <a:prstClr val="white"/>
                  </a:solidFill>
                  <a:ea typeface="Heiti TC Light"/>
                  <a:cs typeface="Heiti TC Light"/>
                </a:rPr>
                <a:t>超</a:t>
              </a:r>
              <a:r>
                <a:rPr lang="zh-TW" altLang="en-US" sz="1400" dirty="0">
                  <a:solidFill>
                    <a:prstClr val="white"/>
                  </a:solidFill>
                  <a:ea typeface="Heiti TC Light"/>
                  <a:cs typeface="Heiti TC Light"/>
                </a:rPr>
                <a:t>連鎖店主要先投入的並不是資金，而是</a:t>
              </a:r>
              <a:r>
                <a:rPr lang="zh-TW" altLang="en-US" sz="1400" u="sng" dirty="0">
                  <a:solidFill>
                    <a:prstClr val="white"/>
                  </a:solidFill>
                  <a:ea typeface="Heiti TC Light"/>
                  <a:cs typeface="Heiti TC Light"/>
                </a:rPr>
                <a:t>時</a:t>
              </a:r>
              <a:r>
                <a:rPr lang="zh-TW" altLang="en-US" sz="1400" u="sng" dirty="0" smtClean="0">
                  <a:solidFill>
                    <a:prstClr val="white"/>
                  </a:solidFill>
                  <a:ea typeface="Heiti TC Light"/>
                  <a:cs typeface="Heiti TC Light"/>
                </a:rPr>
                <a:t>間和購物習慣</a:t>
              </a:r>
              <a:r>
                <a:rPr lang="zh-TW" altLang="en-US" sz="1400" dirty="0" smtClean="0">
                  <a:solidFill>
                    <a:prstClr val="white"/>
                  </a:solidFill>
                  <a:ea typeface="Heiti TC Light"/>
                  <a:cs typeface="Heiti TC Light"/>
                </a:rPr>
                <a:t>。</a:t>
              </a:r>
              <a:r>
                <a:rPr lang="en-US" altLang="zh-TW" sz="1400" dirty="0" smtClean="0">
                  <a:solidFill>
                    <a:prstClr val="white"/>
                  </a:solidFill>
                  <a:ea typeface="Heiti TC Light"/>
                  <a:cs typeface="Heiti TC Light"/>
                </a:rPr>
                <a:t>A </a:t>
              </a:r>
              <a:r>
                <a:rPr lang="en-US" sz="1400" dirty="0" smtClean="0">
                  <a:solidFill>
                    <a:prstClr val="white"/>
                  </a:solidFill>
                  <a:ea typeface="Heiti TC Light"/>
                  <a:cs typeface="Heiti TC Light"/>
                </a:rPr>
                <a:t>UFO’s </a:t>
              </a:r>
              <a:r>
                <a:rPr lang="en-US" sz="1400" dirty="0">
                  <a:solidFill>
                    <a:prstClr val="white"/>
                  </a:solidFill>
                  <a:ea typeface="Heiti TC Light"/>
                  <a:cs typeface="Heiti TC Light"/>
                </a:rPr>
                <a:t>specified fixed sum payment is made not in legal tender, but in </a:t>
              </a:r>
              <a:r>
                <a:rPr lang="en-US" sz="1400" u="sng" dirty="0">
                  <a:solidFill>
                    <a:prstClr val="white"/>
                  </a:solidFill>
                  <a:ea typeface="Heiti TC Light"/>
                  <a:cs typeface="Heiti TC Light"/>
                </a:rPr>
                <a:t>time &amp; changed shopping habits</a:t>
              </a:r>
              <a:r>
                <a:rPr lang="en-US" sz="1400" dirty="0" smtClean="0">
                  <a:solidFill>
                    <a:prstClr val="white"/>
                  </a:solidFill>
                  <a:ea typeface="Heiti TC Light"/>
                  <a:cs typeface="Heiti TC Light"/>
                </a:rPr>
                <a:t>.</a:t>
              </a:r>
              <a:endParaRPr lang="en-US" sz="1400" dirty="0">
                <a:solidFill>
                  <a:prstClr val="white"/>
                </a:solidFill>
                <a:ea typeface="Heiti TC Light"/>
                <a:cs typeface="Heiti TC Light"/>
              </a:endParaRPr>
            </a:p>
          </p:txBody>
        </p:sp>
      </p:grpSp>
      <p:grpSp>
        <p:nvGrpSpPr>
          <p:cNvPr id="16" name="Group 15"/>
          <p:cNvGrpSpPr/>
          <p:nvPr/>
        </p:nvGrpSpPr>
        <p:grpSpPr>
          <a:xfrm>
            <a:off x="623599" y="1968189"/>
            <a:ext cx="4233488" cy="1202289"/>
            <a:chOff x="865332" y="3429000"/>
            <a:chExt cx="5644650" cy="1255926"/>
          </a:xfrm>
        </p:grpSpPr>
        <p:sp>
          <p:nvSpPr>
            <p:cNvPr id="8" name="Rectangle 7"/>
            <p:cNvSpPr/>
            <p:nvPr/>
          </p:nvSpPr>
          <p:spPr>
            <a:xfrm flipH="1">
              <a:off x="865332" y="3429000"/>
              <a:ext cx="5644650" cy="1255926"/>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14" name="Rectangle 13"/>
            <p:cNvSpPr/>
            <p:nvPr/>
          </p:nvSpPr>
          <p:spPr>
            <a:xfrm>
              <a:off x="1062737" y="3498911"/>
              <a:ext cx="4901335" cy="996672"/>
            </a:xfrm>
            <a:prstGeom prst="rect">
              <a:avLst/>
            </a:prstGeom>
          </p:spPr>
          <p:txBody>
            <a:bodyPr wrap="square">
              <a:spAutoFit/>
            </a:bodyPr>
            <a:lstStyle/>
            <a:p>
              <a:pPr defTabSz="685783"/>
              <a:r>
                <a:rPr lang="zh-TW" altLang="en-US" sz="1400" dirty="0" smtClean="0">
                  <a:solidFill>
                    <a:prstClr val="white"/>
                  </a:solidFill>
                  <a:ea typeface="Heiti TC Light"/>
                  <a:cs typeface="Heiti TC Light"/>
                </a:rPr>
                <a:t>你到</a:t>
              </a:r>
              <a:r>
                <a:rPr lang="en-US" altLang="zh-TW" sz="1400" dirty="0" smtClean="0">
                  <a:solidFill>
                    <a:prstClr val="white"/>
                  </a:solidFill>
                  <a:ea typeface="Heiti TC Light"/>
                  <a:cs typeface="Heiti TC Light"/>
                </a:rPr>
                <a:t>SHOP.COM</a:t>
              </a:r>
              <a:r>
                <a:rPr lang="zh-TW" altLang="en-US" sz="1400" dirty="0" smtClean="0">
                  <a:solidFill>
                    <a:prstClr val="white"/>
                  </a:solidFill>
                  <a:ea typeface="Heiti TC Light"/>
                  <a:cs typeface="Heiti TC Light"/>
                </a:rPr>
                <a:t>購物就是你購物年金的投資。</a:t>
              </a:r>
              <a:r>
                <a:rPr lang="en-US" sz="1400" dirty="0" smtClean="0">
                  <a:solidFill>
                    <a:prstClr val="white"/>
                  </a:solidFill>
                  <a:ea typeface="Heiti TC Light"/>
                  <a:cs typeface="Heiti TC Light"/>
                </a:rPr>
                <a:t>You </a:t>
              </a:r>
              <a:r>
                <a:rPr lang="en-US" sz="1400" dirty="0">
                  <a:solidFill>
                    <a:prstClr val="white"/>
                  </a:solidFill>
                  <a:ea typeface="Heiti TC Light"/>
                  <a:cs typeface="Heiti TC Light"/>
                </a:rPr>
                <a:t>create your “fixed sum payment” by redirecting purchases you’re already making to SHOP.COM to fund your Shopping Annuity.  </a:t>
              </a:r>
            </a:p>
          </p:txBody>
        </p:sp>
      </p:grpSp>
      <p:grpSp>
        <p:nvGrpSpPr>
          <p:cNvPr id="18" name="Group 17"/>
          <p:cNvGrpSpPr/>
          <p:nvPr/>
        </p:nvGrpSpPr>
        <p:grpSpPr>
          <a:xfrm>
            <a:off x="649001" y="3134290"/>
            <a:ext cx="4233486" cy="2031325"/>
            <a:chOff x="865334" y="4676595"/>
            <a:chExt cx="5644648" cy="1565334"/>
          </a:xfrm>
        </p:grpSpPr>
        <p:sp>
          <p:nvSpPr>
            <p:cNvPr id="9" name="Rectangle 8"/>
            <p:cNvSpPr/>
            <p:nvPr/>
          </p:nvSpPr>
          <p:spPr>
            <a:xfrm flipH="1">
              <a:off x="865334" y="4684925"/>
              <a:ext cx="5644648" cy="1490801"/>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15" name="Rectangle 14"/>
            <p:cNvSpPr/>
            <p:nvPr/>
          </p:nvSpPr>
          <p:spPr>
            <a:xfrm>
              <a:off x="1062737" y="4676595"/>
              <a:ext cx="5283471" cy="1565334"/>
            </a:xfrm>
            <a:prstGeom prst="rect">
              <a:avLst/>
            </a:prstGeom>
          </p:spPr>
          <p:txBody>
            <a:bodyPr wrap="square">
              <a:spAutoFit/>
            </a:bodyPr>
            <a:lstStyle/>
            <a:p>
              <a:pPr defTabSz="685783"/>
              <a:r>
                <a:rPr lang="zh-TW" altLang="en-US" sz="1400" dirty="0">
                  <a:solidFill>
                    <a:prstClr val="white"/>
                  </a:solidFill>
                  <a:ea typeface="Heiti TC Light"/>
                  <a:cs typeface="Heiti TC Light"/>
                </a:rPr>
                <a:t>通過執</a:t>
              </a:r>
              <a:r>
                <a:rPr lang="zh-TW" altLang="en-US" sz="1400" dirty="0" smtClean="0">
                  <a:solidFill>
                    <a:prstClr val="white"/>
                  </a:solidFill>
                  <a:ea typeface="Heiti TC Light"/>
                  <a:cs typeface="Heiti TC Light"/>
                </a:rPr>
                <a:t>行在購</a:t>
              </a:r>
              <a:r>
                <a:rPr lang="zh-TW" altLang="en-US" sz="1400" dirty="0">
                  <a:solidFill>
                    <a:prstClr val="white"/>
                  </a:solidFill>
                  <a:ea typeface="Heiti TC Light"/>
                  <a:cs typeface="Heiti TC Light"/>
                </a:rPr>
                <a:t>物年金手</a:t>
              </a:r>
              <a:r>
                <a:rPr lang="zh-TW" altLang="en-US" sz="1400" dirty="0" smtClean="0">
                  <a:solidFill>
                    <a:prstClr val="white"/>
                  </a:solidFill>
                  <a:ea typeface="Heiti TC Light"/>
                  <a:cs typeface="Heiti TC Light"/>
                </a:rPr>
                <a:t>冊中的</a:t>
              </a:r>
              <a:r>
                <a:rPr lang="en-US" altLang="zh-TW" sz="1400" dirty="0" smtClean="0">
                  <a:solidFill>
                    <a:prstClr val="white"/>
                  </a:solidFill>
                  <a:ea typeface="Heiti TC Light"/>
                  <a:cs typeface="Heiti TC Light"/>
                </a:rPr>
                <a:t>4</a:t>
              </a:r>
              <a:r>
                <a:rPr lang="zh-TW" altLang="en-US" sz="1400" dirty="0">
                  <a:solidFill>
                    <a:prstClr val="white"/>
                  </a:solidFill>
                  <a:ea typeface="Heiti TC Light"/>
                  <a:cs typeface="Heiti TC Light"/>
                </a:rPr>
                <a:t>個基本步</a:t>
              </a:r>
              <a:r>
                <a:rPr lang="zh-TW" altLang="en-US" sz="1400" dirty="0" smtClean="0">
                  <a:solidFill>
                    <a:prstClr val="white"/>
                  </a:solidFill>
                  <a:ea typeface="Heiti TC Light"/>
                  <a:cs typeface="Heiti TC Light"/>
                </a:rPr>
                <a:t>驟，</a:t>
              </a:r>
              <a:r>
                <a:rPr lang="zh-TW" altLang="en-US" sz="1400" dirty="0">
                  <a:solidFill>
                    <a:prstClr val="white"/>
                  </a:solidFill>
                  <a:ea typeface="Heiti TC Light"/>
                  <a:cs typeface="Heiti TC Light"/>
                </a:rPr>
                <a:t>並確</a:t>
              </a:r>
              <a:r>
                <a:rPr lang="zh-TW" altLang="en-US" sz="1400" dirty="0" smtClean="0">
                  <a:solidFill>
                    <a:prstClr val="white"/>
                  </a:solidFill>
                  <a:ea typeface="Heiti TC Light"/>
                  <a:cs typeface="Heiti TC Light"/>
                </a:rPr>
                <a:t>保你兩</a:t>
              </a:r>
              <a:r>
                <a:rPr lang="zh-TW" altLang="en-US" sz="1400" dirty="0">
                  <a:solidFill>
                    <a:prstClr val="white"/>
                  </a:solidFill>
                  <a:ea typeface="Heiti TC Light"/>
                  <a:cs typeface="Heiti TC Light"/>
                </a:rPr>
                <a:t>個銷</a:t>
              </a:r>
              <a:r>
                <a:rPr lang="zh-TW" altLang="en-US" sz="1400" dirty="0" smtClean="0">
                  <a:solidFill>
                    <a:prstClr val="white"/>
                  </a:solidFill>
                  <a:ea typeface="Heiti TC Light"/>
                  <a:cs typeface="Heiti TC Light"/>
                </a:rPr>
                <a:t>售組織中</a:t>
              </a:r>
              <a:r>
                <a:rPr lang="zh-TW" altLang="en-US" sz="1400" dirty="0">
                  <a:solidFill>
                    <a:prstClr val="white"/>
                  </a:solidFill>
                  <a:ea typeface="Heiti TC Light"/>
                  <a:cs typeface="Heiti TC Light"/>
                </a:rPr>
                <a:t>每位夥伴重複這些步</a:t>
              </a:r>
              <a:r>
                <a:rPr lang="zh-TW" altLang="en-US" sz="1400" dirty="0" smtClean="0">
                  <a:solidFill>
                    <a:prstClr val="white"/>
                  </a:solidFill>
                  <a:ea typeface="Heiti TC Light"/>
                  <a:cs typeface="Heiti TC Light"/>
                </a:rPr>
                <a:t>驟，你以後每週就可賺取</a:t>
              </a:r>
              <a:r>
                <a:rPr lang="en-US" altLang="zh-TW" sz="1400" dirty="0" smtClean="0">
                  <a:solidFill>
                    <a:prstClr val="white"/>
                  </a:solidFill>
                  <a:ea typeface="Heiti TC Light"/>
                  <a:cs typeface="Heiti TC Light"/>
                </a:rPr>
                <a:t>HK$4,600</a:t>
              </a:r>
              <a:r>
                <a:rPr lang="zh-TW" altLang="en-US" sz="1400" dirty="0" smtClean="0">
                  <a:solidFill>
                    <a:prstClr val="white"/>
                  </a:solidFill>
                  <a:ea typeface="Heiti TC Light"/>
                  <a:cs typeface="Heiti TC Light"/>
                </a:rPr>
                <a:t>或以上的收入！</a:t>
              </a:r>
              <a:r>
                <a:rPr lang="en-US" sz="1400" dirty="0" smtClean="0">
                  <a:solidFill>
                    <a:prstClr val="white"/>
                  </a:solidFill>
                  <a:ea typeface="Heiti TC Light"/>
                  <a:cs typeface="Heiti TC Light"/>
                </a:rPr>
                <a:t>By </a:t>
              </a:r>
              <a:r>
                <a:rPr lang="en-US" sz="1400" dirty="0">
                  <a:solidFill>
                    <a:prstClr val="white"/>
                  </a:solidFill>
                  <a:ea typeface="Heiti TC Light"/>
                  <a:cs typeface="Heiti TC Light"/>
                </a:rPr>
                <a:t>performing the 4 Basic Steps in the </a:t>
              </a:r>
              <a:r>
                <a:rPr lang="en-US" sz="1400" dirty="0" smtClean="0">
                  <a:solidFill>
                    <a:prstClr val="white"/>
                  </a:solidFill>
                  <a:ea typeface="Heiti TC Light"/>
                  <a:cs typeface="Heiti TC Light"/>
                </a:rPr>
                <a:t>Shopping Annuity </a:t>
              </a:r>
              <a:r>
                <a:rPr lang="en-US" sz="1400" dirty="0">
                  <a:solidFill>
                    <a:prstClr val="white"/>
                  </a:solidFill>
                  <a:ea typeface="Heiti TC Light"/>
                  <a:cs typeface="Heiti TC Light"/>
                </a:rPr>
                <a:t>Handbook and ensuring all business partners within your two sales and distribution organizations duplicate these steps, you can reasonably expect to earn </a:t>
              </a:r>
              <a:r>
                <a:rPr lang="en-US" sz="1400" dirty="0" smtClean="0">
                  <a:solidFill>
                    <a:prstClr val="white"/>
                  </a:solidFill>
                  <a:ea typeface="Heiti TC Light"/>
                  <a:cs typeface="Heiti TC Light"/>
                </a:rPr>
                <a:t>$4600 </a:t>
              </a:r>
              <a:r>
                <a:rPr lang="en-US" sz="1400" dirty="0">
                  <a:solidFill>
                    <a:prstClr val="white"/>
                  </a:solidFill>
                  <a:ea typeface="Heiti TC Light"/>
                  <a:cs typeface="Heiti TC Light"/>
                </a:rPr>
                <a:t>per week or more forever!</a:t>
              </a:r>
            </a:p>
          </p:txBody>
        </p:sp>
      </p:gr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flipH="1">
            <a:off x="-1284253" y="2381911"/>
            <a:ext cx="4250542" cy="442913"/>
          </a:xfrm>
          <a:prstGeom prst="rect">
            <a:avLst/>
          </a:prstGeom>
        </p:spPr>
      </p:pic>
    </p:spTree>
    <p:extLst>
      <p:ext uri="{BB962C8B-B14F-4D97-AF65-F5344CB8AC3E}">
        <p14:creationId xmlns:p14="http://schemas.microsoft.com/office/powerpoint/2010/main" val="3453622560"/>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par>
                                <p:cTn id="28" presetID="16" presetClass="entr" presetSubtype="42"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outHorizont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lowchart: Manual Input 3"/>
          <p:cNvSpPr/>
          <p:nvPr/>
        </p:nvSpPr>
        <p:spPr>
          <a:xfrm flipH="1">
            <a:off x="-1" y="442700"/>
            <a:ext cx="649002" cy="1856001"/>
          </a:xfrm>
          <a:prstGeom prst="flowChartManualInpu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sp>
        <p:nvSpPr>
          <p:cNvPr id="11" name="Flowchart: Manual Input 10"/>
          <p:cNvSpPr/>
          <p:nvPr/>
        </p:nvSpPr>
        <p:spPr>
          <a:xfrm flipH="1" flipV="1">
            <a:off x="-1" y="2273300"/>
            <a:ext cx="649002" cy="1841500"/>
          </a:xfrm>
          <a:prstGeom prst="flowChartManualInpu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a typeface="Heiti TC Light"/>
              <a:cs typeface="Heiti TC Light"/>
            </a:endParaRPr>
          </a:p>
        </p:txBody>
      </p:sp>
      <p:grpSp>
        <p:nvGrpSpPr>
          <p:cNvPr id="2" name="Group 1"/>
          <p:cNvGrpSpPr/>
          <p:nvPr/>
        </p:nvGrpSpPr>
        <p:grpSpPr>
          <a:xfrm>
            <a:off x="649001" y="812801"/>
            <a:ext cx="4233486" cy="1473199"/>
            <a:chOff x="865334" y="917149"/>
            <a:chExt cx="5644648" cy="1255926"/>
          </a:xfrm>
        </p:grpSpPr>
        <p:sp>
          <p:nvSpPr>
            <p:cNvPr id="6" name="Rectangle 5"/>
            <p:cNvSpPr/>
            <p:nvPr/>
          </p:nvSpPr>
          <p:spPr>
            <a:xfrm flipH="1">
              <a:off x="865334" y="917149"/>
              <a:ext cx="5644648" cy="1255926"/>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12" name="Rectangle 11"/>
            <p:cNvSpPr/>
            <p:nvPr/>
          </p:nvSpPr>
          <p:spPr>
            <a:xfrm>
              <a:off x="1062737" y="1109212"/>
              <a:ext cx="5447245" cy="892107"/>
            </a:xfrm>
            <a:prstGeom prst="rect">
              <a:avLst/>
            </a:prstGeom>
          </p:spPr>
          <p:txBody>
            <a:bodyPr wrap="square">
              <a:spAutoFit/>
            </a:bodyPr>
            <a:lstStyle/>
            <a:p>
              <a:pPr defTabSz="685783"/>
              <a:r>
                <a:rPr lang="zh-TW" altLang="en-US" sz="2000" dirty="0" smtClean="0">
                  <a:solidFill>
                    <a:prstClr val="white"/>
                  </a:solidFill>
                  <a:ea typeface="Heiti TC Light"/>
                  <a:cs typeface="Heiti TC Light"/>
                </a:rPr>
                <a:t>傳統的年金</a:t>
              </a:r>
              <a:r>
                <a:rPr lang="en-US" sz="2000" dirty="0" smtClean="0">
                  <a:solidFill>
                    <a:prstClr val="white"/>
                  </a:solidFill>
                  <a:ea typeface="Heiti TC Light"/>
                  <a:cs typeface="Heiti TC Light"/>
                </a:rPr>
                <a:t>TRADITIONAL </a:t>
              </a:r>
              <a:r>
                <a:rPr lang="en-US" sz="2000" dirty="0">
                  <a:solidFill>
                    <a:prstClr val="white"/>
                  </a:solidFill>
                  <a:ea typeface="Heiti TC Light"/>
                  <a:cs typeface="Heiti TC Light"/>
                </a:rPr>
                <a:t>ANNUITY:</a:t>
              </a:r>
            </a:p>
            <a:p>
              <a:pPr defTabSz="685783"/>
              <a:r>
                <a:rPr lang="zh-TW" altLang="en-US" sz="1400" dirty="0" smtClean="0">
                  <a:solidFill>
                    <a:prstClr val="white"/>
                  </a:solidFill>
                  <a:ea typeface="Heiti TC Light"/>
                  <a:cs typeface="Heiti TC Light"/>
                </a:rPr>
                <a:t>你</a:t>
              </a:r>
              <a:r>
                <a:rPr lang="zh-TW" altLang="en-US" sz="1400" dirty="0">
                  <a:solidFill>
                    <a:prstClr val="white"/>
                  </a:solidFill>
                  <a:ea typeface="Heiti TC Light"/>
                  <a:cs typeface="Heiti TC Light"/>
                </a:rPr>
                <a:t>必須擁</a:t>
              </a:r>
              <a:r>
                <a:rPr lang="zh-TW" altLang="en-US" sz="1400" dirty="0" smtClean="0">
                  <a:solidFill>
                    <a:prstClr val="white"/>
                  </a:solidFill>
                  <a:ea typeface="Heiti TC Light"/>
                  <a:cs typeface="Heiti TC Light"/>
                </a:rPr>
                <a:t>有穩定收入來支付年金所需的定額本金。</a:t>
              </a:r>
              <a:r>
                <a:rPr lang="en-US" sz="1400" dirty="0">
                  <a:solidFill>
                    <a:prstClr val="white"/>
                  </a:solidFill>
                  <a:ea typeface="Heiti TC Light"/>
                  <a:cs typeface="Heiti TC Light"/>
                </a:rPr>
                <a:t>You must have discretionary income to make fixed sum payments which fund your annuity.  </a:t>
              </a:r>
            </a:p>
          </p:txBody>
        </p:sp>
      </p:grpSp>
      <p:grpSp>
        <p:nvGrpSpPr>
          <p:cNvPr id="16" name="Group 15"/>
          <p:cNvGrpSpPr/>
          <p:nvPr/>
        </p:nvGrpSpPr>
        <p:grpSpPr>
          <a:xfrm>
            <a:off x="649000" y="2273307"/>
            <a:ext cx="4233488" cy="1488209"/>
            <a:chOff x="865332" y="3429000"/>
            <a:chExt cx="5644650" cy="1268720"/>
          </a:xfrm>
        </p:grpSpPr>
        <p:sp>
          <p:nvSpPr>
            <p:cNvPr id="8" name="Rectangle 7"/>
            <p:cNvSpPr/>
            <p:nvPr/>
          </p:nvSpPr>
          <p:spPr>
            <a:xfrm flipH="1">
              <a:off x="865332" y="3429000"/>
              <a:ext cx="5644650" cy="1255926"/>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a typeface="Heiti TC Light"/>
                <a:cs typeface="Heiti TC Light"/>
              </a:endParaRPr>
            </a:p>
          </p:txBody>
        </p:sp>
        <p:sp>
          <p:nvSpPr>
            <p:cNvPr id="14" name="Rectangle 13"/>
            <p:cNvSpPr/>
            <p:nvPr/>
          </p:nvSpPr>
          <p:spPr>
            <a:xfrm>
              <a:off x="1062737" y="3438276"/>
              <a:ext cx="4901335" cy="1259444"/>
            </a:xfrm>
            <a:prstGeom prst="rect">
              <a:avLst/>
            </a:prstGeom>
          </p:spPr>
          <p:txBody>
            <a:bodyPr wrap="square">
              <a:spAutoFit/>
            </a:bodyPr>
            <a:lstStyle/>
            <a:p>
              <a:pPr defTabSz="685783"/>
              <a:r>
                <a:rPr lang="zh-TW" altLang="en-US" sz="2000" dirty="0" smtClean="0">
                  <a:solidFill>
                    <a:prstClr val="white"/>
                  </a:solidFill>
                  <a:ea typeface="Heiti TC Light"/>
                  <a:cs typeface="Heiti TC Light"/>
                </a:rPr>
                <a:t>購物年金</a:t>
              </a:r>
              <a:r>
                <a:rPr lang="en-US" sz="2000" dirty="0" smtClean="0">
                  <a:solidFill>
                    <a:prstClr val="white"/>
                  </a:solidFill>
                  <a:ea typeface="Heiti TC Light"/>
                  <a:cs typeface="Heiti TC Light"/>
                </a:rPr>
                <a:t>SHOPPING ANNUITY</a:t>
              </a:r>
              <a:r>
                <a:rPr lang="en-US" sz="2000" b="1" cap="all" baseline="30000" dirty="0">
                  <a:solidFill>
                    <a:prstClr val="white"/>
                  </a:solidFill>
                  <a:ea typeface="Heiti TC Light"/>
                  <a:cs typeface="Heiti TC Light"/>
                </a:rPr>
                <a:t>®</a:t>
              </a:r>
              <a:r>
                <a:rPr lang="en-US" sz="2000" dirty="0" smtClean="0">
                  <a:solidFill>
                    <a:prstClr val="white"/>
                  </a:solidFill>
                  <a:ea typeface="Heiti TC Light"/>
                  <a:cs typeface="Heiti TC Light"/>
                </a:rPr>
                <a:t>:</a:t>
              </a:r>
              <a:r>
                <a:rPr lang="en-US" sz="2000" dirty="0">
                  <a:solidFill>
                    <a:prstClr val="white"/>
                  </a:solidFill>
                  <a:ea typeface="Heiti TC Light"/>
                  <a:cs typeface="Heiti TC Light"/>
                </a:rPr>
                <a:t/>
              </a:r>
              <a:br>
                <a:rPr lang="en-US" sz="2000" dirty="0">
                  <a:solidFill>
                    <a:prstClr val="white"/>
                  </a:solidFill>
                  <a:ea typeface="Heiti TC Light"/>
                  <a:cs typeface="Heiti TC Light"/>
                </a:rPr>
              </a:br>
              <a:r>
                <a:rPr lang="zh-TW" altLang="en-US" sz="1400" dirty="0" smtClean="0">
                  <a:solidFill>
                    <a:prstClr val="white"/>
                  </a:solidFill>
                  <a:ea typeface="Heiti TC Light"/>
                  <a:cs typeface="Heiti TC Light"/>
                </a:rPr>
                <a:t>把你花在</a:t>
              </a:r>
              <a:r>
                <a:rPr lang="en-US" altLang="zh-TW" sz="1400" dirty="0" smtClean="0">
                  <a:solidFill>
                    <a:prstClr val="white"/>
                  </a:solidFill>
                  <a:ea typeface="Heiti TC Light"/>
                  <a:cs typeface="Heiti TC Light"/>
                </a:rPr>
                <a:t>SHOP.COM</a:t>
              </a:r>
              <a:r>
                <a:rPr lang="zh-TW" altLang="en-US" sz="1400" dirty="0" smtClean="0">
                  <a:solidFill>
                    <a:prstClr val="white"/>
                  </a:solidFill>
                  <a:ea typeface="Heiti TC Light"/>
                  <a:cs typeface="Heiti TC Light"/>
                </a:rPr>
                <a:t>上的金錢重新定位，你就可以有本金來打</a:t>
              </a:r>
              <a:r>
                <a:rPr lang="zh-TW" altLang="en-US" sz="1400" dirty="0">
                  <a:solidFill>
                    <a:prstClr val="white"/>
                  </a:solidFill>
                  <a:ea typeface="Heiti TC Light"/>
                  <a:cs typeface="Heiti TC Light"/>
                </a:rPr>
                <a:t>造</a:t>
              </a:r>
              <a:r>
                <a:rPr lang="zh-TW" altLang="en-US" sz="1400" dirty="0" smtClean="0">
                  <a:solidFill>
                    <a:prstClr val="white"/>
                  </a:solidFill>
                  <a:ea typeface="Heiti TC Light"/>
                  <a:cs typeface="Heiti TC Light"/>
                </a:rPr>
                <a:t>你的購</a:t>
              </a:r>
              <a:r>
                <a:rPr lang="zh-TW" altLang="en-US" sz="1400" dirty="0">
                  <a:solidFill>
                    <a:prstClr val="white"/>
                  </a:solidFill>
                  <a:ea typeface="Heiti TC Light"/>
                  <a:cs typeface="Heiti TC Light"/>
                </a:rPr>
                <a:t>物年金。</a:t>
              </a:r>
              <a:r>
                <a:rPr lang="en-US" sz="1400" dirty="0" smtClean="0">
                  <a:solidFill>
                    <a:prstClr val="white"/>
                  </a:solidFill>
                  <a:ea typeface="Heiti TC Light"/>
                  <a:cs typeface="Heiti TC Light"/>
                </a:rPr>
                <a:t>By </a:t>
              </a:r>
              <a:r>
                <a:rPr lang="en-US" sz="1400" dirty="0">
                  <a:solidFill>
                    <a:prstClr val="white"/>
                  </a:solidFill>
                  <a:ea typeface="Heiti TC Light"/>
                  <a:cs typeface="Heiti TC Light"/>
                </a:rPr>
                <a:t>redirecting money you are already spending to SHOP.COM, you create your “fixed sum payment” </a:t>
              </a:r>
              <a:r>
                <a:rPr lang="en-US" sz="1400" dirty="0" smtClean="0">
                  <a:solidFill>
                    <a:prstClr val="white"/>
                  </a:solidFill>
                  <a:ea typeface="Heiti TC Light"/>
                  <a:cs typeface="Heiti TC Light"/>
                </a:rPr>
                <a:t>to fund your Shopping Annuity.</a:t>
              </a:r>
              <a:endParaRPr lang="en-US" sz="1400" dirty="0">
                <a:solidFill>
                  <a:prstClr val="white"/>
                </a:solidFill>
                <a:ea typeface="Heiti TC Light"/>
                <a:cs typeface="Heiti TC Light"/>
              </a:endParaRPr>
            </a:p>
          </p:txBody>
        </p:sp>
      </p:gr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flipH="1">
            <a:off x="-1284253" y="2445709"/>
            <a:ext cx="4250542" cy="442913"/>
          </a:xfrm>
          <a:prstGeom prst="rect">
            <a:avLst/>
          </a:prstGeom>
        </p:spPr>
      </p:pic>
    </p:spTree>
    <p:extLst>
      <p:ext uri="{BB962C8B-B14F-4D97-AF65-F5344CB8AC3E}">
        <p14:creationId xmlns:p14="http://schemas.microsoft.com/office/powerpoint/2010/main" val="532057846"/>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6" presetClass="entr" presetSubtype="42"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out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23&quot;/&gt;&lt;/TableIndex&gt;&lt;/ShapeTextInfo&gt;"/>
  <p:tag name="PRESENTER_SHAPEINFO" val="&lt;ThreeDShapeInfo&gt;&lt;uuid val=&quot;{F9AB990F-6E88-4EE4-8877-3E4B517B73B5}&quot;/&gt;&lt;isInvalidForFieldText val=&quot;0&quot;/&gt;&lt;Image&gt;&lt;filename val=&quot;C:\Users\video\AppData\Local\Temp\PR\data\asimages\{F9AB990F-6E88-4EE4-8877-3E4B517B73B5}_29.png&quot;/&gt;&lt;left val=&quot;432&quot;/&gt;&lt;top val=&quot;76&quot;/&gt;&lt;width val=&quot;283&quot;/&gt;&lt;height val=&quot;70&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23&quot;/&gt;&lt;/TableIndex&gt;&lt;/ShapeTextInfo&gt;"/>
  <p:tag name="PRESENTER_SHAPEINFO" val="&lt;ThreeDShapeInfo&gt;&lt;uuid val=&quot;{F9AB990F-6E88-4EE4-8877-3E4B517B73B5}&quot;/&gt;&lt;isInvalidForFieldText val=&quot;0&quot;/&gt;&lt;Image&gt;&lt;filename val=&quot;C:\Users\video\AppData\Local\Temp\PR\data\asimages\{F9AB990F-6E88-4EE4-8877-3E4B517B73B5}_29.png&quot;/&gt;&lt;left val=&quot;432&quot;/&gt;&lt;top val=&quot;76&quot;/&gt;&lt;width val=&quot;283&quot;/&gt;&lt;height val=&quot;70&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4727</TotalTime>
  <Words>11218</Words>
  <Application>Microsoft Office PowerPoint</Application>
  <PresentationFormat>On-screen Show (16:9)</PresentationFormat>
  <Paragraphs>1134</Paragraphs>
  <Slides>57</Slides>
  <Notes>55</Notes>
  <HiddenSlides>0</HiddenSlides>
  <MMClips>0</MMClips>
  <ScaleCrop>false</ScaleCrop>
  <HeadingPairs>
    <vt:vector size="4" baseType="variant">
      <vt:variant>
        <vt:lpstr>Theme</vt:lpstr>
      </vt:variant>
      <vt:variant>
        <vt:i4>2</vt:i4>
      </vt:variant>
      <vt:variant>
        <vt:lpstr>Slide Titles</vt:lpstr>
      </vt:variant>
      <vt:variant>
        <vt:i4>57</vt:i4>
      </vt:variant>
    </vt:vector>
  </HeadingPairs>
  <TitlesOfParts>
    <vt:vector size="59" baseType="lpstr">
      <vt:lpstr>1_Office Theme</vt:lpstr>
      <vt:lpstr>2_Office Theme</vt:lpstr>
      <vt:lpstr>PowerPoint Presentation</vt:lpstr>
      <vt:lpstr>PowerPoint Presentation</vt:lpstr>
      <vt:lpstr>PowerPoint Presentation</vt:lpstr>
      <vt:lpstr>PowerPoint Presentation</vt:lpstr>
      <vt:lpstr>PowerPoint Presentation</vt:lpstr>
      <vt:lpstr>甚麼是年金What is an Annuity</vt:lpstr>
      <vt:lpstr>PowerPoint Presentation</vt:lpstr>
      <vt:lpstr>PowerPoint Presentation</vt:lpstr>
      <vt:lpstr>PowerPoint Presentation</vt:lpstr>
      <vt:lpstr>購物年金=經濟煉金術 Shopping Annuity = Economic Alchemy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勢不可擋的強大威力 You Can Not Stop an Idea Whose Time has Come! 購物年金THE SHOPPING ANNUITY® = 超連鎖™DNA    UNFRANCHISE™ DNA  </vt:lpstr>
      <vt:lpstr>購物年金獎賞庫計劃Shopping Annuity® Bonus Pool Program 促進超連鎖發展的計劃 Shopping Annuity Bonus Pool – The Most Colossal Promotion in UnFranchise History </vt:lpstr>
      <vt:lpstr>購物年金獎賞庫計劃SA Bonus Pool Program</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markethongkong</dc:creator>
  <cp:lastModifiedBy>Monie Chan</cp:lastModifiedBy>
  <cp:revision>278</cp:revision>
  <dcterms:created xsi:type="dcterms:W3CDTF">2015-01-06T14:43:59Z</dcterms:created>
  <dcterms:modified xsi:type="dcterms:W3CDTF">2015-05-06T04:15:14Z</dcterms:modified>
</cp:coreProperties>
</file>